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77" y="91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8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10058401" cy="8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4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9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0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3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8A69-7A14-4FDE-9552-1D566347A2C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8A91F-43D9-4DEF-BA0E-F2A5B6324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5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40128A69-7A14-4FDE-9552-1D566347A2CC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0328A91F-43D9-4DEF-BA0E-F2A5B6324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2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Helvetica 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Helvetica 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 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Helvetica 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Helvetica 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Helvetica 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3429000"/>
            <a:ext cx="6705600" cy="5217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16868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pc="300" dirty="0" smtClean="0">
                <a:solidFill>
                  <a:schemeClr val="bg1">
                    <a:lumMod val="75000"/>
                  </a:schemeClr>
                </a:solidFill>
                <a:latin typeface="Helvetica "/>
              </a:rPr>
              <a:t>BDC CREATION TOOL</a:t>
            </a:r>
            <a:endParaRPr lang="en-US" sz="1800" spc="300" dirty="0">
              <a:solidFill>
                <a:schemeClr val="bg1">
                  <a:lumMod val="75000"/>
                </a:schemeClr>
              </a:solidFill>
              <a:latin typeface="Helvetica 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0" y="1828800"/>
            <a:ext cx="3657607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4124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300" dirty="0" smtClean="0">
                <a:solidFill>
                  <a:schemeClr val="bg2"/>
                </a:solidFill>
                <a:latin typeface="Helvetica "/>
              </a:rPr>
              <a:t>OBTAIN / RETAIN</a:t>
            </a:r>
            <a:endParaRPr lang="en-US" sz="2400" spc="300" dirty="0">
              <a:solidFill>
                <a:schemeClr val="bg2"/>
              </a:solidFill>
              <a:latin typeface="Helvetica 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870" y="1094012"/>
            <a:ext cx="7821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 "/>
              </a:rPr>
              <a:t>The main purpose of the Business Development Center is to aid in Obtaining and Retaining ideal clients. Below is a list of all the possible responsibilities a BDC can have.</a:t>
            </a:r>
            <a:endParaRPr lang="en-US" sz="1400" dirty="0">
              <a:latin typeface="Helvetica 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0370"/>
              </p:ext>
            </p:extLst>
          </p:nvPr>
        </p:nvGraphicFramePr>
        <p:xfrm>
          <a:off x="489857" y="1943807"/>
          <a:ext cx="9095016" cy="5324644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547508"/>
                <a:gridCol w="4547508"/>
              </a:tblGrid>
              <a:tr h="3599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OBTAIN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RETAIN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Assistant Sales Manager (Tracking)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Assistant Sales Manager (Tracking)</a:t>
                      </a: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Assistant</a:t>
                      </a:r>
                      <a:r>
                        <a:rPr lang="en-US" sz="1400" baseline="0" dirty="0" smtClean="0">
                          <a:latin typeface="Helvetica "/>
                        </a:rPr>
                        <a:t> Sales Manager (Coaching)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Graphic</a:t>
                      </a:r>
                      <a:r>
                        <a:rPr lang="en-US" sz="1400" baseline="0" dirty="0" smtClean="0">
                          <a:latin typeface="Helvetica "/>
                        </a:rPr>
                        <a:t> Design / Branding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VAS Coordinator (to prospects)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VAS Coordinator</a:t>
                      </a:r>
                      <a:r>
                        <a:rPr lang="en-US" sz="1400" baseline="0" dirty="0" smtClean="0">
                          <a:latin typeface="Helvetica "/>
                        </a:rPr>
                        <a:t> (keeping promises to clients)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Telemarketer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Telemarketer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Appointment Scheduler (new business)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Appointment Scheduler</a:t>
                      </a:r>
                      <a:r>
                        <a:rPr lang="en-US" sz="1400" baseline="0" dirty="0" smtClean="0">
                          <a:latin typeface="Helvetica "/>
                        </a:rPr>
                        <a:t> (continuations)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Measure / Monitor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Measure / Monitor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Meeting Coordinator (prospect seminars)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Meeting Coordinator</a:t>
                      </a:r>
                      <a:r>
                        <a:rPr lang="en-US" sz="1400" baseline="0" dirty="0" smtClean="0">
                          <a:latin typeface="Helvetica "/>
                        </a:rPr>
                        <a:t> (client seminars </a:t>
                      </a:r>
                      <a:r>
                        <a:rPr lang="en-US" sz="1400" baseline="0" smtClean="0">
                          <a:latin typeface="Helvetica "/>
                        </a:rPr>
                        <a:t>&amp; lunches)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4185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Relationship Management</a:t>
                      </a:r>
                      <a:r>
                        <a:rPr lang="en-US" sz="1400" baseline="0" dirty="0" smtClean="0">
                          <a:latin typeface="Helvetica "/>
                        </a:rPr>
                        <a:t> (prospects, insurance companies, COI)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Relationship Management (clients, fellow employees, insurance</a:t>
                      </a:r>
                      <a:r>
                        <a:rPr lang="en-US" sz="1400" baseline="0" dirty="0" smtClean="0">
                          <a:latin typeface="Helvetica "/>
                        </a:rPr>
                        <a:t> companies)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Advertising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Proposal Development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InCite Coordinator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Practice Organizer / Facilitator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Researcher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394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 "/>
                        </a:rPr>
                        <a:t>Pipeline Management</a:t>
                      </a:r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9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4124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300" dirty="0" smtClean="0">
                <a:solidFill>
                  <a:schemeClr val="bg2"/>
                </a:solidFill>
                <a:latin typeface="Helvetica "/>
              </a:rPr>
              <a:t>IDENTIFY &amp; RANK</a:t>
            </a:r>
            <a:endParaRPr lang="en-US" sz="2400" spc="300" dirty="0">
              <a:solidFill>
                <a:schemeClr val="bg2"/>
              </a:solidFill>
              <a:latin typeface="Helvetica 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870" y="1028696"/>
            <a:ext cx="7821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 "/>
              </a:rPr>
              <a:t>On the previous list, cross off the items that your Agency already does well and that do not need to change. Are there any items that could be added?</a:t>
            </a:r>
          </a:p>
          <a:p>
            <a:endParaRPr lang="en-US" sz="1400" dirty="0" smtClean="0">
              <a:latin typeface="Helvetica "/>
            </a:endParaRPr>
          </a:p>
          <a:p>
            <a:r>
              <a:rPr lang="en-US" sz="1400" dirty="0">
                <a:latin typeface="Helvetica "/>
              </a:rPr>
              <a:t>L</a:t>
            </a:r>
            <a:r>
              <a:rPr lang="en-US" sz="1400" dirty="0" smtClean="0">
                <a:latin typeface="Helvetica "/>
              </a:rPr>
              <a:t>ist and rank the remaining items.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99973"/>
              </p:ext>
            </p:extLst>
          </p:nvPr>
        </p:nvGraphicFramePr>
        <p:xfrm>
          <a:off x="489857" y="2172404"/>
          <a:ext cx="9095016" cy="501347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449287"/>
                <a:gridCol w="6645729"/>
              </a:tblGrid>
              <a:tr h="3554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RANK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FUNCTION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5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4124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300" dirty="0" smtClean="0">
                <a:solidFill>
                  <a:schemeClr val="bg2"/>
                </a:solidFill>
                <a:latin typeface="Helvetica "/>
              </a:rPr>
              <a:t>ASSIGN RESPONSIBILITIES</a:t>
            </a:r>
            <a:endParaRPr lang="en-US" sz="2400" spc="300" dirty="0">
              <a:solidFill>
                <a:schemeClr val="bg2"/>
              </a:solidFill>
              <a:latin typeface="Helvetica 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46482"/>
              </p:ext>
            </p:extLst>
          </p:nvPr>
        </p:nvGraphicFramePr>
        <p:xfrm>
          <a:off x="489857" y="1927473"/>
          <a:ext cx="9095016" cy="359184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31672"/>
                <a:gridCol w="3031672"/>
                <a:gridCol w="3031672"/>
              </a:tblGrid>
              <a:tr h="3554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FUNCTION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WHO?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IMMEDIATE IMPACT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0870" y="1142999"/>
            <a:ext cx="7821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 "/>
              </a:rPr>
              <a:t>Now that you have identified and ranked all the functions your BDC will be responsible for, it is time to assign those responsibilities to specific people.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199050"/>
              </p:ext>
            </p:extLst>
          </p:nvPr>
        </p:nvGraphicFramePr>
        <p:xfrm>
          <a:off x="489857" y="5862658"/>
          <a:ext cx="9095016" cy="145941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547508"/>
                <a:gridCol w="4547508"/>
              </a:tblGrid>
              <a:tr h="3554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KEY 3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Helvetica "/>
                        </a:rPr>
                        <a:t>FIRST STEP</a:t>
                      </a:r>
                      <a:endParaRPr lang="en-US" dirty="0">
                        <a:solidFill>
                          <a:schemeClr val="bg1"/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  <a:tr h="355406"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C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225</Words>
  <Application>Microsoft Office PowerPoint</Application>
  <PresentationFormat>Custom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Helvetica 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Voith</dc:creator>
  <cp:lastModifiedBy>TEMPHELP</cp:lastModifiedBy>
  <cp:revision>12</cp:revision>
  <dcterms:created xsi:type="dcterms:W3CDTF">2015-08-01T18:05:29Z</dcterms:created>
  <dcterms:modified xsi:type="dcterms:W3CDTF">2016-06-13T12:16:05Z</dcterms:modified>
</cp:coreProperties>
</file>