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7D00"/>
    <a:srgbClr val="FF9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p:scale>
          <a:sx n="70" d="100"/>
          <a:sy n="70" d="100"/>
        </p:scale>
        <p:origin x="1488" y="-1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l="-1"/>
          <a:stretch/>
        </p:blipFill>
        <p:spPr>
          <a:xfrm rot="5400000">
            <a:off x="-1133476" y="1133478"/>
            <a:ext cx="10039351" cy="7772400"/>
          </a:xfrm>
          <a:prstGeom prst="rect">
            <a:avLst/>
          </a:prstGeom>
        </p:spPr>
      </p:pic>
    </p:spTree>
    <p:extLst>
      <p:ext uri="{BB962C8B-B14F-4D97-AF65-F5344CB8AC3E}">
        <p14:creationId xmlns:p14="http://schemas.microsoft.com/office/powerpoint/2010/main" val="22233568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74738-E637-46E8-941A-28516372D25C}"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0DE33-E796-4FF2-BDF6-1DE10776514F}" type="slidenum">
              <a:rPr lang="en-US" smtClean="0"/>
              <a:t>‹#›</a:t>
            </a:fld>
            <a:endParaRPr lang="en-US"/>
          </a:p>
        </p:txBody>
      </p:sp>
    </p:spTree>
    <p:extLst>
      <p:ext uri="{BB962C8B-B14F-4D97-AF65-F5344CB8AC3E}">
        <p14:creationId xmlns:p14="http://schemas.microsoft.com/office/powerpoint/2010/main" val="62147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74738-E637-46E8-941A-28516372D25C}"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0DE33-E796-4FF2-BDF6-1DE10776514F}" type="slidenum">
              <a:rPr lang="en-US" smtClean="0"/>
              <a:t>‹#›</a:t>
            </a:fld>
            <a:endParaRPr lang="en-US"/>
          </a:p>
        </p:txBody>
      </p:sp>
    </p:spTree>
    <p:extLst>
      <p:ext uri="{BB962C8B-B14F-4D97-AF65-F5344CB8AC3E}">
        <p14:creationId xmlns:p14="http://schemas.microsoft.com/office/powerpoint/2010/main" val="48235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l="-17"/>
          <a:stretch/>
        </p:blipFill>
        <p:spPr>
          <a:xfrm rot="5400000">
            <a:off x="3404938" y="-3404933"/>
            <a:ext cx="962524" cy="7772400"/>
          </a:xfrm>
          <a:prstGeom prst="rect">
            <a:avLst/>
          </a:prstGeom>
        </p:spPr>
      </p:pic>
    </p:spTree>
    <p:extLst>
      <p:ext uri="{BB962C8B-B14F-4D97-AF65-F5344CB8AC3E}">
        <p14:creationId xmlns:p14="http://schemas.microsoft.com/office/powerpoint/2010/main" val="634325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F74738-E637-46E8-941A-28516372D25C}"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0DE33-E796-4FF2-BDF6-1DE10776514F}" type="slidenum">
              <a:rPr lang="en-US" smtClean="0"/>
              <a:t>‹#›</a:t>
            </a:fld>
            <a:endParaRPr lang="en-US"/>
          </a:p>
        </p:txBody>
      </p:sp>
    </p:spTree>
    <p:extLst>
      <p:ext uri="{BB962C8B-B14F-4D97-AF65-F5344CB8AC3E}">
        <p14:creationId xmlns:p14="http://schemas.microsoft.com/office/powerpoint/2010/main" val="103592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F74738-E637-46E8-941A-28516372D25C}"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0DE33-E796-4FF2-BDF6-1DE10776514F}" type="slidenum">
              <a:rPr lang="en-US" smtClean="0"/>
              <a:t>‹#›</a:t>
            </a:fld>
            <a:endParaRPr lang="en-US"/>
          </a:p>
        </p:txBody>
      </p:sp>
    </p:spTree>
    <p:extLst>
      <p:ext uri="{BB962C8B-B14F-4D97-AF65-F5344CB8AC3E}">
        <p14:creationId xmlns:p14="http://schemas.microsoft.com/office/powerpoint/2010/main" val="9588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F74738-E637-46E8-941A-28516372D25C}" type="datetimeFigureOut">
              <a:rPr lang="en-US" smtClean="0"/>
              <a:t>6/22/2016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20DE33-E796-4FF2-BDF6-1DE10776514F}" type="slidenum">
              <a:rPr lang="en-US" smtClean="0"/>
              <a:t>‹#›</a:t>
            </a:fld>
            <a:endParaRPr lang="en-US"/>
          </a:p>
        </p:txBody>
      </p:sp>
    </p:spTree>
    <p:extLst>
      <p:ext uri="{BB962C8B-B14F-4D97-AF65-F5344CB8AC3E}">
        <p14:creationId xmlns:p14="http://schemas.microsoft.com/office/powerpoint/2010/main" val="324424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F74738-E637-46E8-941A-28516372D25C}" type="datetimeFigureOut">
              <a:rPr lang="en-US" smtClean="0"/>
              <a:t>6/22/2016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0DE33-E796-4FF2-BDF6-1DE10776514F}" type="slidenum">
              <a:rPr lang="en-US" smtClean="0"/>
              <a:t>‹#›</a:t>
            </a:fld>
            <a:endParaRPr lang="en-US"/>
          </a:p>
        </p:txBody>
      </p:sp>
    </p:spTree>
    <p:extLst>
      <p:ext uri="{BB962C8B-B14F-4D97-AF65-F5344CB8AC3E}">
        <p14:creationId xmlns:p14="http://schemas.microsoft.com/office/powerpoint/2010/main" val="214479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74738-E637-46E8-941A-28516372D25C}" type="datetimeFigureOut">
              <a:rPr lang="en-US" smtClean="0"/>
              <a:t>6/22/2016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20DE33-E796-4FF2-BDF6-1DE10776514F}" type="slidenum">
              <a:rPr lang="en-US" smtClean="0"/>
              <a:t>‹#›</a:t>
            </a:fld>
            <a:endParaRPr lang="en-US"/>
          </a:p>
        </p:txBody>
      </p:sp>
    </p:spTree>
    <p:extLst>
      <p:ext uri="{BB962C8B-B14F-4D97-AF65-F5344CB8AC3E}">
        <p14:creationId xmlns:p14="http://schemas.microsoft.com/office/powerpoint/2010/main" val="240259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74738-E637-46E8-941A-28516372D25C}"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0DE33-E796-4FF2-BDF6-1DE10776514F}" type="slidenum">
              <a:rPr lang="en-US" smtClean="0"/>
              <a:t>‹#›</a:t>
            </a:fld>
            <a:endParaRPr lang="en-US"/>
          </a:p>
        </p:txBody>
      </p:sp>
    </p:spTree>
    <p:extLst>
      <p:ext uri="{BB962C8B-B14F-4D97-AF65-F5344CB8AC3E}">
        <p14:creationId xmlns:p14="http://schemas.microsoft.com/office/powerpoint/2010/main" val="4192372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74738-E637-46E8-941A-28516372D25C}"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0DE33-E796-4FF2-BDF6-1DE10776514F}" type="slidenum">
              <a:rPr lang="en-US" smtClean="0"/>
              <a:t>‹#›</a:t>
            </a:fld>
            <a:endParaRPr lang="en-US"/>
          </a:p>
        </p:txBody>
      </p:sp>
    </p:spTree>
    <p:extLst>
      <p:ext uri="{BB962C8B-B14F-4D97-AF65-F5344CB8AC3E}">
        <p14:creationId xmlns:p14="http://schemas.microsoft.com/office/powerpoint/2010/main" val="272723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latin typeface="Helvetica" panose="020B0604020202020204" pitchFamily="34" charset="0"/>
              </a:defRPr>
            </a:lvl1pPr>
          </a:lstStyle>
          <a:p>
            <a:fld id="{54F74738-E637-46E8-941A-28516372D25C}" type="datetimeFigureOut">
              <a:rPr lang="en-US" smtClean="0"/>
              <a:pPr/>
              <a:t>6/22/2016</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latin typeface="Helvetica"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latin typeface="Helvetica" panose="020B0604020202020204" pitchFamily="34" charset="0"/>
              </a:defRPr>
            </a:lvl1pPr>
          </a:lstStyle>
          <a:p>
            <a:fld id="{FD20DE33-E796-4FF2-BDF6-1DE10776514F}" type="slidenum">
              <a:rPr lang="en-US" smtClean="0"/>
              <a:pPr/>
              <a:t>‹#›</a:t>
            </a:fld>
            <a:endParaRPr lang="en-US" dirty="0"/>
          </a:p>
        </p:txBody>
      </p:sp>
    </p:spTree>
    <p:extLst>
      <p:ext uri="{BB962C8B-B14F-4D97-AF65-F5344CB8AC3E}">
        <p14:creationId xmlns:p14="http://schemas.microsoft.com/office/powerpoint/2010/main" val="1562210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Helvetica" panose="020B0604020202020204" pitchFamily="34" charset="0"/>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Helvetica" panose="020B0604020202020204" pitchFamily="34" charset="0"/>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Helvetica" panose="020B0604020202020204" pitchFamily="34" charset="0"/>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Helvetica" panose="020B0604020202020204" pitchFamily="34" charset="0"/>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Helvetica" panose="020B0604020202020204" pitchFamily="34" charset="0"/>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Helvetica" panose="020B0604020202020204" pitchFamily="34" charset="0"/>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93318" y="1151493"/>
            <a:ext cx="7378105" cy="1015663"/>
          </a:xfrm>
          <a:prstGeom prst="rect">
            <a:avLst/>
          </a:prstGeom>
          <a:noFill/>
        </p:spPr>
        <p:txBody>
          <a:bodyPr wrap="square" rtlCol="0">
            <a:spAutoFit/>
          </a:bodyPr>
          <a:lstStyle/>
          <a:p>
            <a:r>
              <a:rPr lang="en-US" sz="1600" dirty="0" smtClean="0">
                <a:solidFill>
                  <a:srgbClr val="EE7D00"/>
                </a:solidFill>
                <a:latin typeface="Helvetica" panose="020B0604020202020204" pitchFamily="34" charset="0"/>
              </a:rPr>
              <a:t>This document </a:t>
            </a:r>
            <a:r>
              <a:rPr lang="en-US" sz="1100" dirty="0" smtClean="0">
                <a:latin typeface="Helvetica" panose="020B0604020202020204" pitchFamily="34" charset="0"/>
              </a:rPr>
              <a:t>should be used to determine who does what in an organization. Go through the points below and determine what level of the organization should be dealing with or making those decisions. </a:t>
            </a:r>
          </a:p>
          <a:p>
            <a:endParaRPr lang="en-US" sz="1100" dirty="0">
              <a:latin typeface="Helvetica" panose="020B0604020202020204" pitchFamily="34" charset="0"/>
            </a:endParaRPr>
          </a:p>
          <a:p>
            <a:r>
              <a:rPr lang="en-US" sz="1100" dirty="0" smtClean="0">
                <a:latin typeface="Helvetica" panose="020B0604020202020204" pitchFamily="34" charset="0"/>
              </a:rPr>
              <a:t>The sections listed are common breaks between management levels; however, </a:t>
            </a:r>
            <a:r>
              <a:rPr lang="en-US" sz="1100" dirty="0">
                <a:latin typeface="Helvetica" panose="020B0604020202020204" pitchFamily="34" charset="0"/>
              </a:rPr>
              <a:t>t</a:t>
            </a:r>
            <a:r>
              <a:rPr lang="en-US" sz="1100" dirty="0" smtClean="0">
                <a:latin typeface="Helvetica" panose="020B0604020202020204" pitchFamily="34" charset="0"/>
              </a:rPr>
              <a:t>hey are simply recommendations. The right answer for you is whatever you decide… and stick with it!</a:t>
            </a:r>
            <a:endParaRPr lang="en-US" sz="1100" dirty="0">
              <a:latin typeface="Helvetica" panose="020B0604020202020204" pitchFamily="34" charset="0"/>
            </a:endParaRPr>
          </a:p>
        </p:txBody>
      </p:sp>
      <p:sp>
        <p:nvSpPr>
          <p:cNvPr id="9" name="TextBox 8"/>
          <p:cNvSpPr txBox="1"/>
          <p:nvPr/>
        </p:nvSpPr>
        <p:spPr>
          <a:xfrm>
            <a:off x="304800" y="2655957"/>
            <a:ext cx="5248406" cy="338554"/>
          </a:xfrm>
          <a:prstGeom prst="rect">
            <a:avLst/>
          </a:prstGeom>
          <a:noFill/>
        </p:spPr>
        <p:txBody>
          <a:bodyPr wrap="square" rtlCol="0">
            <a:spAutoFit/>
          </a:bodyPr>
          <a:lstStyle/>
          <a:p>
            <a:r>
              <a:rPr lang="en-US" sz="1600" dirty="0" smtClean="0">
                <a:solidFill>
                  <a:srgbClr val="EE7D00"/>
                </a:solidFill>
                <a:latin typeface="Helvetica" panose="020B0604020202020204" pitchFamily="34" charset="0"/>
              </a:rPr>
              <a:t>I. Ownership Board of Directors</a:t>
            </a:r>
            <a:endParaRPr lang="en-US" sz="1600" dirty="0">
              <a:solidFill>
                <a:srgbClr val="EE7D00"/>
              </a:solidFill>
              <a:latin typeface="Helvetica" panose="020B0604020202020204" pitchFamily="34" charset="0"/>
            </a:endParaRPr>
          </a:p>
        </p:txBody>
      </p:sp>
      <p:sp>
        <p:nvSpPr>
          <p:cNvPr id="10" name="TextBox 9"/>
          <p:cNvSpPr txBox="1"/>
          <p:nvPr/>
        </p:nvSpPr>
        <p:spPr>
          <a:xfrm>
            <a:off x="693107" y="3026595"/>
            <a:ext cx="6978316" cy="1092607"/>
          </a:xfrm>
          <a:prstGeom prst="rect">
            <a:avLst/>
          </a:prstGeom>
          <a:noFill/>
        </p:spPr>
        <p:txBody>
          <a:bodyPr wrap="square" rtlCol="0">
            <a:spAutoFit/>
          </a:bodyPr>
          <a:lstStyle/>
          <a:p>
            <a:pPr marL="171450" indent="-171450">
              <a:spcAft>
                <a:spcPts val="300"/>
              </a:spcAft>
              <a:buFont typeface="Arial" panose="020B0604020202020204" pitchFamily="34" charset="0"/>
              <a:buChar char="•"/>
            </a:pPr>
            <a:r>
              <a:rPr lang="en-US" sz="1100" dirty="0" smtClean="0">
                <a:latin typeface="Helvetica" panose="020B0604020202020204" pitchFamily="34" charset="0"/>
              </a:rPr>
              <a:t>Governance: deciding on and approving governance</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Member Approval : who’s in and who’s out.</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Share Governance: how shares work, pricing, etc.</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Board Level Compensation: distributions and comp agreements for owners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Executive Board Member Assignment</a:t>
            </a:r>
            <a:endParaRPr lang="en-US" sz="1100" dirty="0">
              <a:latin typeface="Helvetica" panose="020B0604020202020204" pitchFamily="34" charset="0"/>
            </a:endParaRPr>
          </a:p>
        </p:txBody>
      </p:sp>
      <p:sp>
        <p:nvSpPr>
          <p:cNvPr id="11" name="TextBox 10"/>
          <p:cNvSpPr txBox="1"/>
          <p:nvPr/>
        </p:nvSpPr>
        <p:spPr>
          <a:xfrm>
            <a:off x="306888" y="4384655"/>
            <a:ext cx="5248406" cy="338554"/>
          </a:xfrm>
          <a:prstGeom prst="rect">
            <a:avLst/>
          </a:prstGeom>
          <a:noFill/>
        </p:spPr>
        <p:txBody>
          <a:bodyPr wrap="square" rtlCol="0">
            <a:spAutoFit/>
          </a:bodyPr>
          <a:lstStyle/>
          <a:p>
            <a:r>
              <a:rPr lang="en-US" sz="1600" dirty="0" smtClean="0">
                <a:solidFill>
                  <a:srgbClr val="EE7D00"/>
                </a:solidFill>
                <a:latin typeface="Helvetica" panose="020B0604020202020204" pitchFamily="34" charset="0"/>
              </a:rPr>
              <a:t>II. Executive Board of Directors</a:t>
            </a:r>
            <a:endParaRPr lang="en-US" sz="1600" dirty="0">
              <a:solidFill>
                <a:srgbClr val="EE7D00"/>
              </a:solidFill>
              <a:latin typeface="Helvetica" panose="020B0604020202020204" pitchFamily="34" charset="0"/>
            </a:endParaRPr>
          </a:p>
        </p:txBody>
      </p:sp>
      <p:sp>
        <p:nvSpPr>
          <p:cNvPr id="12" name="TextBox 11"/>
          <p:cNvSpPr txBox="1"/>
          <p:nvPr/>
        </p:nvSpPr>
        <p:spPr>
          <a:xfrm>
            <a:off x="695194" y="4773313"/>
            <a:ext cx="6594953" cy="1469633"/>
          </a:xfrm>
          <a:prstGeom prst="rect">
            <a:avLst/>
          </a:prstGeom>
          <a:noFill/>
        </p:spPr>
        <p:txBody>
          <a:bodyPr wrap="square" numCol="2" rtlCol="0">
            <a:spAutoFit/>
          </a:bodyPr>
          <a:lstStyle/>
          <a:p>
            <a:pPr marL="171450" indent="-171450">
              <a:spcAft>
                <a:spcPts val="300"/>
              </a:spcAft>
              <a:buFont typeface="Arial" panose="020B0604020202020204" pitchFamily="34" charset="0"/>
              <a:buChar char="•"/>
            </a:pPr>
            <a:r>
              <a:rPr lang="en-US" sz="1100" dirty="0" smtClean="0">
                <a:latin typeface="Helvetica" panose="020B0604020202020204" pitchFamily="34" charset="0"/>
              </a:rPr>
              <a:t>Business Plan Approval</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Executive Team Member Performance Management</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Executive Team Member hire / termination</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Budget Review</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Financial Decision Making (above a certain amount)</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Brand Direction</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Clarity Profit Goals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Revenue Goals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Budget Approval</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Balance Sheet Decisions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Charity Contributions</a:t>
            </a:r>
            <a:endParaRPr lang="en-US" sz="1100" dirty="0">
              <a:latin typeface="Helvetica" panose="020B0604020202020204" pitchFamily="34" charset="0"/>
            </a:endParaRPr>
          </a:p>
        </p:txBody>
      </p:sp>
      <p:sp>
        <p:nvSpPr>
          <p:cNvPr id="13" name="TextBox 12"/>
          <p:cNvSpPr txBox="1"/>
          <p:nvPr/>
        </p:nvSpPr>
        <p:spPr>
          <a:xfrm>
            <a:off x="308975" y="6477047"/>
            <a:ext cx="6367397" cy="338554"/>
          </a:xfrm>
          <a:prstGeom prst="rect">
            <a:avLst/>
          </a:prstGeom>
          <a:noFill/>
        </p:spPr>
        <p:txBody>
          <a:bodyPr wrap="square" rtlCol="0">
            <a:spAutoFit/>
          </a:bodyPr>
          <a:lstStyle/>
          <a:p>
            <a:r>
              <a:rPr lang="en-US" sz="1600" dirty="0" smtClean="0">
                <a:solidFill>
                  <a:srgbClr val="EE7D00"/>
                </a:solidFill>
                <a:latin typeface="Helvetica" panose="020B0604020202020204" pitchFamily="34" charset="0"/>
              </a:rPr>
              <a:t>III. Executive Team (President OPS, Sales Mgr., Finance, Etc.)</a:t>
            </a:r>
            <a:endParaRPr lang="en-US" sz="1600" dirty="0">
              <a:solidFill>
                <a:srgbClr val="EE7D00"/>
              </a:solidFill>
              <a:latin typeface="Helvetica" panose="020B0604020202020204" pitchFamily="34" charset="0"/>
            </a:endParaRPr>
          </a:p>
        </p:txBody>
      </p:sp>
      <p:sp>
        <p:nvSpPr>
          <p:cNvPr id="14" name="TextBox 13"/>
          <p:cNvSpPr txBox="1"/>
          <p:nvPr/>
        </p:nvSpPr>
        <p:spPr>
          <a:xfrm>
            <a:off x="697283" y="6931851"/>
            <a:ext cx="6592864" cy="1677382"/>
          </a:xfrm>
          <a:prstGeom prst="rect">
            <a:avLst/>
          </a:prstGeom>
          <a:noFill/>
        </p:spPr>
        <p:txBody>
          <a:bodyPr wrap="square" numCol="2" rtlCol="0">
            <a:spAutoFit/>
          </a:bodyPr>
          <a:lstStyle/>
          <a:p>
            <a:pPr marL="171450" indent="-171450">
              <a:spcAft>
                <a:spcPts val="300"/>
              </a:spcAft>
              <a:buFont typeface="Arial" panose="020B0604020202020204" pitchFamily="34" charset="0"/>
              <a:buChar char="•"/>
            </a:pPr>
            <a:r>
              <a:rPr lang="en-US" sz="1100" dirty="0" smtClean="0">
                <a:latin typeface="Helvetica" panose="020B0604020202020204" pitchFamily="34" charset="0"/>
              </a:rPr>
              <a:t>Plan Development, submission to Executive Board for approval and execution</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Daily business activities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Financial decision making below a certain amount</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Brand Execution</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Operational Decisions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Sales Process design and delivery</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Hiring and firing of employees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Compensation of employees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Upward communication items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Work flow process and procedures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HR decisions</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Employee discipline</a:t>
            </a:r>
          </a:p>
          <a:p>
            <a:pPr marL="171450" indent="-171450">
              <a:spcAft>
                <a:spcPts val="300"/>
              </a:spcAft>
              <a:buFont typeface="Arial" panose="020B0604020202020204" pitchFamily="34" charset="0"/>
              <a:buChar char="•"/>
            </a:pPr>
            <a:r>
              <a:rPr lang="en-US" sz="1100" dirty="0" smtClean="0">
                <a:latin typeface="Helvetica" panose="020B0604020202020204" pitchFamily="34" charset="0"/>
              </a:rPr>
              <a:t>Marketing and sales decisions</a:t>
            </a:r>
            <a:endParaRPr lang="en-US" sz="1100" dirty="0">
              <a:latin typeface="Helvetica" panose="020B0604020202020204" pitchFamily="34" charset="0"/>
            </a:endParaRPr>
          </a:p>
        </p:txBody>
      </p:sp>
      <p:sp>
        <p:nvSpPr>
          <p:cNvPr id="15" name="TextBox 14"/>
          <p:cNvSpPr txBox="1"/>
          <p:nvPr/>
        </p:nvSpPr>
        <p:spPr>
          <a:xfrm>
            <a:off x="293318" y="9100696"/>
            <a:ext cx="7148186" cy="261610"/>
          </a:xfrm>
          <a:prstGeom prst="rect">
            <a:avLst/>
          </a:prstGeom>
          <a:noFill/>
        </p:spPr>
        <p:txBody>
          <a:bodyPr wrap="square" rtlCol="0">
            <a:spAutoFit/>
          </a:bodyPr>
          <a:lstStyle/>
          <a:p>
            <a:r>
              <a:rPr lang="en-US" sz="1100" dirty="0" smtClean="0">
                <a:latin typeface="Helvetica" panose="020B0604020202020204" pitchFamily="34" charset="0"/>
              </a:rPr>
              <a:t>To get assistance on making these decisions, please consult with your </a:t>
            </a:r>
            <a:r>
              <a:rPr lang="en-US" sz="1100" dirty="0" err="1" smtClean="0">
                <a:latin typeface="Helvetica" panose="020B0604020202020204" pitchFamily="34" charset="0"/>
              </a:rPr>
              <a:t>InCite</a:t>
            </a:r>
            <a:r>
              <a:rPr lang="en-US" sz="1100" dirty="0" smtClean="0">
                <a:latin typeface="Helvetica" panose="020B0604020202020204" pitchFamily="34" charset="0"/>
              </a:rPr>
              <a:t> Performance Group Advisor.</a:t>
            </a:r>
            <a:endParaRPr lang="en-US" sz="1100" dirty="0">
              <a:latin typeface="Helvetica" panose="020B0604020202020204" pitchFamily="34" charset="0"/>
            </a:endParaRPr>
          </a:p>
        </p:txBody>
      </p:sp>
      <p:cxnSp>
        <p:nvCxnSpPr>
          <p:cNvPr id="17" name="Straight Connector 16"/>
          <p:cNvCxnSpPr/>
          <p:nvPr/>
        </p:nvCxnSpPr>
        <p:spPr>
          <a:xfrm>
            <a:off x="293318" y="2423017"/>
            <a:ext cx="699683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304800" y="8815782"/>
            <a:ext cx="699683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 name="Rectangle 4"/>
          <p:cNvSpPr/>
          <p:nvPr/>
        </p:nvSpPr>
        <p:spPr>
          <a:xfrm>
            <a:off x="-18789" y="190136"/>
            <a:ext cx="7772400" cy="584775"/>
          </a:xfrm>
          <a:prstGeom prst="rect">
            <a:avLst/>
          </a:prstGeom>
        </p:spPr>
        <p:txBody>
          <a:bodyPr wrap="square">
            <a:spAutoFit/>
          </a:bodyPr>
          <a:lstStyle/>
          <a:p>
            <a:pPr lvl="0" algn="ctr" defTabSz="1018824"/>
            <a:r>
              <a:rPr lang="en-US" sz="3200" dirty="0">
                <a:solidFill>
                  <a:srgbClr val="EB9C0F"/>
                </a:solidFill>
                <a:latin typeface="Helvetica" panose="020B0604020202020204" pitchFamily="34" charset="0"/>
                <a:cs typeface="Helvetica" panose="020B0604020202020204" pitchFamily="34" charset="0"/>
              </a:rPr>
              <a:t>FUTURE BENEFITS STRATEGY</a:t>
            </a:r>
          </a:p>
        </p:txBody>
      </p:sp>
      <p:pic>
        <p:nvPicPr>
          <p:cNvPr id="16" name="Picture 15"/>
          <p:cNvPicPr>
            <a:picLocks noChangeAspect="1"/>
          </p:cNvPicPr>
          <p:nvPr/>
        </p:nvPicPr>
        <p:blipFill>
          <a:blip r:embed="rId2"/>
          <a:stretch>
            <a:fillRect/>
          </a:stretch>
        </p:blipFill>
        <p:spPr>
          <a:xfrm>
            <a:off x="7049628" y="9363710"/>
            <a:ext cx="581540" cy="557707"/>
          </a:xfrm>
          <a:prstGeom prst="rect">
            <a:avLst/>
          </a:prstGeom>
        </p:spPr>
      </p:pic>
    </p:spTree>
    <p:extLst>
      <p:ext uri="{BB962C8B-B14F-4D97-AF65-F5344CB8AC3E}">
        <p14:creationId xmlns:p14="http://schemas.microsoft.com/office/powerpoint/2010/main" val="163348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248</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Helvetica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Voith</dc:creator>
  <cp:lastModifiedBy>TEMPHELP</cp:lastModifiedBy>
  <cp:revision>15</cp:revision>
  <dcterms:created xsi:type="dcterms:W3CDTF">2015-08-01T18:36:45Z</dcterms:created>
  <dcterms:modified xsi:type="dcterms:W3CDTF">2016-06-22T17:06:07Z</dcterms:modified>
</cp:coreProperties>
</file>