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7F00"/>
    <a:srgbClr val="FF9F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5" autoAdjust="0"/>
    <p:restoredTop sz="94660"/>
  </p:normalViewPr>
  <p:slideViewPr>
    <p:cSldViewPr snapToGrid="0">
      <p:cViewPr varScale="1">
        <p:scale>
          <a:sx n="61" d="100"/>
          <a:sy n="61" d="100"/>
        </p:scale>
        <p:origin x="127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10058401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186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8A69-7A14-4FDE-9552-1D566347A2CC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A91F-43D9-4DEF-BA0E-F2A5B6324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15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8A69-7A14-4FDE-9552-1D566347A2CC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A91F-43D9-4DEF-BA0E-F2A5B6324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24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1"/>
            <a:ext cx="10058401" cy="675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147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8A69-7A14-4FDE-9552-1D566347A2CC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A91F-43D9-4DEF-BA0E-F2A5B6324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79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8A69-7A14-4FDE-9552-1D566347A2CC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A91F-43D9-4DEF-BA0E-F2A5B6324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9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8A69-7A14-4FDE-9552-1D566347A2CC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A91F-43D9-4DEF-BA0E-F2A5B6324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04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8A69-7A14-4FDE-9552-1D566347A2CC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A91F-43D9-4DEF-BA0E-F2A5B6324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10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8A69-7A14-4FDE-9552-1D566347A2CC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A91F-43D9-4DEF-BA0E-F2A5B6324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337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8A69-7A14-4FDE-9552-1D566347A2CC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A91F-43D9-4DEF-BA0E-F2A5B6324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7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8A69-7A14-4FDE-9552-1D566347A2CC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A91F-43D9-4DEF-BA0E-F2A5B6324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58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  <a:latin typeface="Helvetica "/>
              </a:defRPr>
            </a:lvl1pPr>
          </a:lstStyle>
          <a:p>
            <a:fld id="{40128A69-7A14-4FDE-9552-1D566347A2CC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  <a:latin typeface="Helvetica 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  <a:latin typeface="Helvetica "/>
              </a:defRPr>
            </a:lvl1pPr>
          </a:lstStyle>
          <a:p>
            <a:fld id="{0328A91F-43D9-4DEF-BA0E-F2A5B6324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42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Helvetica 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Helvetica 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Helvetica 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Helvetica 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Helvetica 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Helvetica 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76400" y="3429000"/>
            <a:ext cx="6705600" cy="5217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516868"/>
            <a:ext cx="1005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pc="300" dirty="0" smtClean="0">
                <a:solidFill>
                  <a:schemeClr val="bg1">
                    <a:lumMod val="75000"/>
                  </a:schemeClr>
                </a:solidFill>
                <a:latin typeface="Helvetica "/>
              </a:rPr>
              <a:t>QUICK HIT PIPELINE BUILDING TOOL</a:t>
            </a:r>
            <a:endParaRPr lang="en-US" sz="1800" spc="300" dirty="0">
              <a:solidFill>
                <a:schemeClr val="bg1">
                  <a:lumMod val="75000"/>
                </a:schemeClr>
              </a:solidFill>
              <a:latin typeface="Helvetica 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0400" y="1828800"/>
            <a:ext cx="3657607" cy="114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69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6486" y="2580234"/>
            <a:ext cx="41421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000" dirty="0" smtClean="0">
                <a:latin typeface="Helvetica "/>
              </a:rPr>
              <a:t>Lost Business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2000" dirty="0" smtClean="0">
                <a:latin typeface="Helvetica "/>
              </a:rPr>
              <a:t>Cross Sell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2000" dirty="0" smtClean="0">
                <a:latin typeface="Helvetica "/>
              </a:rPr>
              <a:t>Lost Opportunities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2000" dirty="0" smtClean="0">
                <a:latin typeface="Helvetica "/>
              </a:rPr>
              <a:t>Social Relationships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2000" dirty="0" smtClean="0">
                <a:latin typeface="Helvetica "/>
              </a:rPr>
              <a:t>Professional Relationships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35843" y="2602082"/>
            <a:ext cx="430695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 startAt="6"/>
            </a:pPr>
            <a:r>
              <a:rPr lang="en-US" sz="2000" dirty="0" smtClean="0">
                <a:latin typeface="Helvetica "/>
              </a:rPr>
              <a:t>COINS</a:t>
            </a:r>
            <a:endParaRPr lang="en-US" sz="2000" dirty="0">
              <a:latin typeface="Helvetica 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rabicPeriod" startAt="6"/>
            </a:pPr>
            <a:r>
              <a:rPr lang="en-US" sz="2000" dirty="0">
                <a:latin typeface="Helvetica "/>
              </a:rPr>
              <a:t>Professional Group Targets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 startAt="6"/>
            </a:pPr>
            <a:r>
              <a:rPr lang="en-US" sz="2000" dirty="0">
                <a:latin typeface="Helvetica "/>
              </a:rPr>
              <a:t>Targeted Businesses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 startAt="6"/>
            </a:pPr>
            <a:r>
              <a:rPr lang="en-US" sz="2000" dirty="0">
                <a:latin typeface="Helvetica "/>
              </a:rPr>
              <a:t>Referrals and Introductions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 startAt="6"/>
            </a:pPr>
            <a:r>
              <a:rPr lang="en-US" sz="2000" dirty="0" smtClean="0">
                <a:latin typeface="Helvetica "/>
              </a:rPr>
              <a:t> Cold </a:t>
            </a:r>
            <a:r>
              <a:rPr lang="en-US" sz="2000" dirty="0">
                <a:latin typeface="Helvetica "/>
              </a:rPr>
              <a:t>Call</a:t>
            </a:r>
          </a:p>
          <a:p>
            <a:pPr>
              <a:lnSpc>
                <a:spcPct val="200000"/>
              </a:lnSpc>
            </a:pPr>
            <a:endParaRPr lang="en-US" sz="2000" dirty="0">
              <a:latin typeface="Helvetica 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9326" y="1141778"/>
            <a:ext cx="46057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Helvetica "/>
              </a:rPr>
              <a:t>Priority Pipeline Building</a:t>
            </a:r>
            <a:endParaRPr lang="en-US" sz="3200" dirty="0">
              <a:solidFill>
                <a:schemeClr val="accent1"/>
              </a:solidFill>
              <a:latin typeface="Helvetica 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691270" y="2602082"/>
            <a:ext cx="0" cy="326863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994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9326" y="1141778"/>
            <a:ext cx="37400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Helvetica "/>
              </a:rPr>
              <a:t>Ideal Client Profile:</a:t>
            </a:r>
            <a:endParaRPr lang="en-US" sz="3200" dirty="0">
              <a:solidFill>
                <a:schemeClr val="accent1"/>
              </a:solidFill>
              <a:latin typeface="Helvetica 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9326" y="2027583"/>
            <a:ext cx="9235004" cy="5168347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Helvetica 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6243" y="2120348"/>
            <a:ext cx="8699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 "/>
              </a:rPr>
              <a:t>Client Profile Info Here</a:t>
            </a:r>
            <a:endParaRPr lang="en-US" dirty="0">
              <a:latin typeface="Helvetica "/>
            </a:endParaRPr>
          </a:p>
        </p:txBody>
      </p:sp>
    </p:spTree>
    <p:extLst>
      <p:ext uri="{BB962C8B-B14F-4D97-AF65-F5344CB8AC3E}">
        <p14:creationId xmlns:p14="http://schemas.microsoft.com/office/powerpoint/2010/main" val="168384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9326" y="1170371"/>
            <a:ext cx="36976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Helvetica "/>
              </a:rPr>
              <a:t>Pipeline Strategies</a:t>
            </a:r>
            <a:endParaRPr lang="en-US" sz="3200" dirty="0">
              <a:solidFill>
                <a:schemeClr val="accent1"/>
              </a:solidFill>
              <a:latin typeface="Helvetica 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154969"/>
              </p:ext>
            </p:extLst>
          </p:nvPr>
        </p:nvGraphicFramePr>
        <p:xfrm>
          <a:off x="489857" y="2080596"/>
          <a:ext cx="9095015" cy="5075583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525552"/>
                <a:gridCol w="901148"/>
                <a:gridCol w="901148"/>
                <a:gridCol w="901148"/>
                <a:gridCol w="2866019"/>
              </a:tblGrid>
              <a:tr h="5008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Helvetica "/>
                        </a:rPr>
                        <a:t>Strategy</a:t>
                      </a:r>
                      <a:endParaRPr lang="en-US" sz="1600" dirty="0">
                        <a:solidFill>
                          <a:schemeClr val="bg1"/>
                        </a:solidFill>
                        <a:latin typeface="Helvetica 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Helvetica "/>
                        </a:rPr>
                        <a:t>H</a:t>
                      </a:r>
                      <a:endParaRPr lang="en-US" sz="1600" dirty="0">
                        <a:solidFill>
                          <a:schemeClr val="bg1"/>
                        </a:solidFill>
                        <a:latin typeface="Helvetica 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Helvetica "/>
                        </a:rPr>
                        <a:t>M</a:t>
                      </a:r>
                      <a:endParaRPr lang="en-US" sz="1600" dirty="0">
                        <a:solidFill>
                          <a:schemeClr val="bg1"/>
                        </a:solidFill>
                        <a:latin typeface="Helvetica 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Helvetica "/>
                        </a:rPr>
                        <a:t>L</a:t>
                      </a:r>
                      <a:endParaRPr lang="en-US" sz="1600" dirty="0">
                        <a:solidFill>
                          <a:schemeClr val="bg1"/>
                        </a:solidFill>
                        <a:latin typeface="Helvetica 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Helvetica "/>
                        </a:rPr>
                        <a:t>First Action</a:t>
                      </a:r>
                      <a:endParaRPr lang="en-US" sz="1600" dirty="0">
                        <a:solidFill>
                          <a:schemeClr val="bg1"/>
                        </a:solidFill>
                        <a:latin typeface="Helvetica 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45747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Helvetica "/>
                        </a:rPr>
                        <a:t>Ideal Client Profile</a:t>
                      </a:r>
                      <a:endParaRPr lang="en-US" sz="16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</a:tr>
              <a:tr h="45747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Helvetica "/>
                        </a:rPr>
                        <a:t>Internal</a:t>
                      </a:r>
                      <a:r>
                        <a:rPr lang="en-US" sz="1600" baseline="0" dirty="0" smtClean="0">
                          <a:latin typeface="Helvetica "/>
                        </a:rPr>
                        <a:t> Referrals</a:t>
                      </a:r>
                      <a:endParaRPr lang="en-US" sz="16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</a:tr>
              <a:tr h="45747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Helvetica "/>
                        </a:rPr>
                        <a:t>Seminars</a:t>
                      </a:r>
                      <a:endParaRPr lang="en-US" sz="16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</a:tr>
              <a:tr h="45747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Helvetica "/>
                        </a:rPr>
                        <a:t>Carrier</a:t>
                      </a:r>
                      <a:r>
                        <a:rPr lang="en-US" sz="1600" baseline="0" dirty="0" smtClean="0">
                          <a:latin typeface="Helvetica "/>
                        </a:rPr>
                        <a:t> Reps</a:t>
                      </a:r>
                      <a:endParaRPr lang="en-US" sz="16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</a:tr>
              <a:tr h="45747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Helvetica "/>
                        </a:rPr>
                        <a:t>Family</a:t>
                      </a:r>
                      <a:endParaRPr lang="en-US" sz="16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</a:tr>
              <a:tr h="45747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Helvetica "/>
                        </a:rPr>
                        <a:t>Friends</a:t>
                      </a:r>
                      <a:endParaRPr lang="en-US" sz="16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</a:tr>
              <a:tr h="45747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Helvetica "/>
                        </a:rPr>
                        <a:t>Country</a:t>
                      </a:r>
                      <a:r>
                        <a:rPr lang="en-US" sz="1600" baseline="0" dirty="0" smtClean="0">
                          <a:latin typeface="Helvetica "/>
                        </a:rPr>
                        <a:t> Clubs / Social</a:t>
                      </a:r>
                      <a:endParaRPr lang="en-US" sz="16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</a:tr>
              <a:tr h="45747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Helvetica "/>
                        </a:rPr>
                        <a:t>Target</a:t>
                      </a:r>
                      <a:r>
                        <a:rPr lang="en-US" sz="1600" baseline="0" dirty="0" smtClean="0">
                          <a:latin typeface="Helvetica "/>
                        </a:rPr>
                        <a:t> Newsletters</a:t>
                      </a:r>
                      <a:endParaRPr lang="en-US" sz="16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</a:tr>
              <a:tr h="45747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Helvetica "/>
                        </a:rPr>
                        <a:t>War</a:t>
                      </a:r>
                      <a:r>
                        <a:rPr lang="en-US" sz="1600" baseline="0" dirty="0" smtClean="0">
                          <a:latin typeface="Helvetica "/>
                        </a:rPr>
                        <a:t> Room</a:t>
                      </a:r>
                      <a:endParaRPr lang="en-US" sz="16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</a:tr>
              <a:tr h="45747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Helvetica "/>
                        </a:rPr>
                        <a:t>Ask for</a:t>
                      </a:r>
                      <a:r>
                        <a:rPr lang="en-US" sz="1600" baseline="0" dirty="0" smtClean="0">
                          <a:latin typeface="Helvetica "/>
                        </a:rPr>
                        <a:t> Help / Advice</a:t>
                      </a:r>
                      <a:endParaRPr lang="en-US" sz="16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738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9326" y="1170371"/>
            <a:ext cx="36976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Helvetica "/>
              </a:rPr>
              <a:t>Pipeline Strategies</a:t>
            </a:r>
            <a:endParaRPr lang="en-US" sz="3200" dirty="0">
              <a:solidFill>
                <a:schemeClr val="accent1"/>
              </a:solidFill>
              <a:latin typeface="Helvetica 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969164"/>
              </p:ext>
            </p:extLst>
          </p:nvPr>
        </p:nvGraphicFramePr>
        <p:xfrm>
          <a:off x="489857" y="2080596"/>
          <a:ext cx="9095015" cy="5075583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525552"/>
                <a:gridCol w="901148"/>
                <a:gridCol w="901148"/>
                <a:gridCol w="901148"/>
                <a:gridCol w="2866019"/>
              </a:tblGrid>
              <a:tr h="5008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Helvetica "/>
                        </a:rPr>
                        <a:t>Strategy</a:t>
                      </a:r>
                      <a:endParaRPr lang="en-US" sz="1600" dirty="0">
                        <a:solidFill>
                          <a:schemeClr val="bg1"/>
                        </a:solidFill>
                        <a:latin typeface="Helvetica 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Helvetica "/>
                        </a:rPr>
                        <a:t>H</a:t>
                      </a:r>
                      <a:endParaRPr lang="en-US" sz="1600" dirty="0">
                        <a:solidFill>
                          <a:schemeClr val="bg1"/>
                        </a:solidFill>
                        <a:latin typeface="Helvetica 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Helvetica "/>
                        </a:rPr>
                        <a:t>M</a:t>
                      </a:r>
                      <a:endParaRPr lang="en-US" sz="1600" dirty="0">
                        <a:solidFill>
                          <a:schemeClr val="bg1"/>
                        </a:solidFill>
                        <a:latin typeface="Helvetica 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Helvetica "/>
                        </a:rPr>
                        <a:t>L</a:t>
                      </a:r>
                      <a:endParaRPr lang="en-US" sz="1600" dirty="0">
                        <a:solidFill>
                          <a:schemeClr val="bg1"/>
                        </a:solidFill>
                        <a:latin typeface="Helvetica 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Helvetica "/>
                        </a:rPr>
                        <a:t>First Action</a:t>
                      </a:r>
                      <a:endParaRPr lang="en-US" sz="1600" dirty="0">
                        <a:solidFill>
                          <a:schemeClr val="bg1"/>
                        </a:solidFill>
                        <a:latin typeface="Helvetica 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45747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Helvetica "/>
                        </a:rPr>
                        <a:t>COIN</a:t>
                      </a:r>
                      <a:r>
                        <a:rPr lang="en-US" sz="1600" baseline="0" dirty="0" smtClean="0">
                          <a:latin typeface="Helvetica "/>
                        </a:rPr>
                        <a:t> Management</a:t>
                      </a:r>
                      <a:endParaRPr lang="en-US" sz="16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</a:tr>
              <a:tr h="45747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Helvetica "/>
                        </a:rPr>
                        <a:t>Association</a:t>
                      </a:r>
                      <a:r>
                        <a:rPr lang="en-US" sz="1600" baseline="0" dirty="0" smtClean="0">
                          <a:latin typeface="Helvetica "/>
                        </a:rPr>
                        <a:t> Membership</a:t>
                      </a:r>
                      <a:endParaRPr lang="en-US" sz="16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</a:tr>
              <a:tr h="45747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Helvetica "/>
                        </a:rPr>
                        <a:t>Board</a:t>
                      </a:r>
                      <a:r>
                        <a:rPr lang="en-US" sz="1600" baseline="0" dirty="0" smtClean="0">
                          <a:latin typeface="Helvetica "/>
                        </a:rPr>
                        <a:t> of Directors</a:t>
                      </a:r>
                      <a:endParaRPr lang="en-US" sz="16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</a:tr>
              <a:tr h="45747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Helvetica "/>
                        </a:rPr>
                        <a:t>Pipeline</a:t>
                      </a:r>
                      <a:r>
                        <a:rPr lang="en-US" sz="1600" baseline="0" dirty="0" smtClean="0">
                          <a:latin typeface="Helvetica "/>
                        </a:rPr>
                        <a:t> Retreats</a:t>
                      </a:r>
                      <a:endParaRPr lang="en-US" sz="16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</a:tr>
              <a:tr h="45747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Helvetica "/>
                        </a:rPr>
                        <a:t>Networking</a:t>
                      </a:r>
                      <a:r>
                        <a:rPr lang="en-US" sz="1600" baseline="0" dirty="0" smtClean="0">
                          <a:latin typeface="Helvetica "/>
                        </a:rPr>
                        <a:t> Groups</a:t>
                      </a:r>
                      <a:endParaRPr lang="en-US" sz="16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</a:tr>
              <a:tr h="45747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Helvetica "/>
                        </a:rPr>
                        <a:t>Agency</a:t>
                      </a:r>
                      <a:r>
                        <a:rPr lang="en-US" sz="1600" baseline="0" dirty="0" smtClean="0">
                          <a:latin typeface="Helvetica "/>
                        </a:rPr>
                        <a:t> Owns Leads (move)</a:t>
                      </a:r>
                      <a:endParaRPr lang="en-US" sz="16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</a:tr>
              <a:tr h="45747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Helvetica "/>
                        </a:rPr>
                        <a:t>Social</a:t>
                      </a:r>
                      <a:r>
                        <a:rPr lang="en-US" sz="1600" baseline="0" dirty="0" smtClean="0">
                          <a:latin typeface="Helvetica "/>
                        </a:rPr>
                        <a:t> Networking</a:t>
                      </a:r>
                      <a:endParaRPr lang="en-US" sz="16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</a:tr>
              <a:tr h="45747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Helvetica "/>
                        </a:rPr>
                        <a:t>Volunteer</a:t>
                      </a:r>
                      <a:r>
                        <a:rPr lang="en-US" sz="1600" baseline="0" dirty="0" smtClean="0">
                          <a:latin typeface="Helvetica "/>
                        </a:rPr>
                        <a:t> Work</a:t>
                      </a:r>
                      <a:endParaRPr lang="en-US" sz="16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</a:tr>
              <a:tr h="45747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Helvetica "/>
                        </a:rPr>
                        <a:t>Drive</a:t>
                      </a:r>
                      <a:r>
                        <a:rPr lang="en-US" sz="1600" baseline="0" dirty="0" smtClean="0">
                          <a:latin typeface="Helvetica "/>
                        </a:rPr>
                        <a:t> By</a:t>
                      </a:r>
                      <a:endParaRPr lang="en-US" sz="16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</a:tr>
              <a:tr h="45747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Helvetica "/>
                        </a:rPr>
                        <a:t>Government Web Sites</a:t>
                      </a:r>
                      <a:endParaRPr lang="en-US" sz="16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957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9326" y="1170371"/>
            <a:ext cx="36976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Helvetica "/>
              </a:rPr>
              <a:t>Pipeline Strategies</a:t>
            </a:r>
            <a:endParaRPr lang="en-US" sz="3200" dirty="0">
              <a:solidFill>
                <a:schemeClr val="accent1"/>
              </a:solidFill>
              <a:latin typeface="Helvetica 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613829"/>
              </p:ext>
            </p:extLst>
          </p:nvPr>
        </p:nvGraphicFramePr>
        <p:xfrm>
          <a:off x="489857" y="2080597"/>
          <a:ext cx="9095015" cy="5221353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525552"/>
                <a:gridCol w="901148"/>
                <a:gridCol w="901148"/>
                <a:gridCol w="901148"/>
                <a:gridCol w="2866019"/>
              </a:tblGrid>
              <a:tr h="47260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Helvetica "/>
                        </a:rPr>
                        <a:t>Strategy</a:t>
                      </a:r>
                      <a:endParaRPr lang="en-US" sz="1600" dirty="0">
                        <a:solidFill>
                          <a:schemeClr val="bg1"/>
                        </a:solidFill>
                        <a:latin typeface="Helvetica 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Helvetica "/>
                        </a:rPr>
                        <a:t>H</a:t>
                      </a:r>
                      <a:endParaRPr lang="en-US" sz="1600" dirty="0">
                        <a:solidFill>
                          <a:schemeClr val="bg1"/>
                        </a:solidFill>
                        <a:latin typeface="Helvetica 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Helvetica "/>
                        </a:rPr>
                        <a:t>M</a:t>
                      </a:r>
                      <a:endParaRPr lang="en-US" sz="1600" dirty="0">
                        <a:solidFill>
                          <a:schemeClr val="bg1"/>
                        </a:solidFill>
                        <a:latin typeface="Helvetica 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Helvetica "/>
                        </a:rPr>
                        <a:t>L</a:t>
                      </a:r>
                      <a:endParaRPr lang="en-US" sz="1600" dirty="0">
                        <a:solidFill>
                          <a:schemeClr val="bg1"/>
                        </a:solidFill>
                        <a:latin typeface="Helvetica 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Helvetica "/>
                        </a:rPr>
                        <a:t>First Action</a:t>
                      </a:r>
                      <a:endParaRPr lang="en-US" sz="1600" dirty="0">
                        <a:solidFill>
                          <a:schemeClr val="bg1"/>
                        </a:solidFill>
                        <a:latin typeface="Helvetica 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43170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Helvetica "/>
                        </a:rPr>
                        <a:t>Internal Company Ask</a:t>
                      </a:r>
                      <a:endParaRPr lang="en-US" sz="16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</a:tr>
              <a:tr h="43170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Helvetica "/>
                        </a:rPr>
                        <a:t>Webinars</a:t>
                      </a:r>
                      <a:endParaRPr lang="en-US" sz="16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</a:tr>
              <a:tr h="43170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Helvetica "/>
                        </a:rPr>
                        <a:t>Direct</a:t>
                      </a:r>
                      <a:r>
                        <a:rPr lang="en-US" sz="1600" baseline="0" dirty="0" smtClean="0">
                          <a:latin typeface="Helvetica "/>
                        </a:rPr>
                        <a:t> Mail</a:t>
                      </a:r>
                      <a:endParaRPr lang="en-US" sz="16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</a:tr>
              <a:tr h="43170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Helvetica "/>
                        </a:rPr>
                        <a:t>Training</a:t>
                      </a:r>
                      <a:r>
                        <a:rPr lang="en-US" sz="1600" baseline="0" dirty="0" smtClean="0">
                          <a:latin typeface="Helvetica "/>
                        </a:rPr>
                        <a:t> Programs</a:t>
                      </a:r>
                      <a:endParaRPr lang="en-US" sz="16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</a:tr>
              <a:tr h="43170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Helvetica "/>
                        </a:rPr>
                        <a:t>Write</a:t>
                      </a:r>
                      <a:r>
                        <a:rPr lang="en-US" sz="1600" baseline="0" dirty="0" smtClean="0">
                          <a:latin typeface="Helvetica "/>
                        </a:rPr>
                        <a:t> Articles</a:t>
                      </a:r>
                      <a:endParaRPr lang="en-US" sz="16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</a:tr>
              <a:tr h="43170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Helvetica "/>
                        </a:rPr>
                        <a:t>Local</a:t>
                      </a:r>
                      <a:r>
                        <a:rPr lang="en-US" sz="1600" baseline="0" dirty="0" smtClean="0">
                          <a:latin typeface="Helvetica "/>
                        </a:rPr>
                        <a:t> Journals – Call in Ref.</a:t>
                      </a:r>
                      <a:endParaRPr lang="en-US" sz="16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</a:tr>
              <a:tr h="43170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Helvetica "/>
                        </a:rPr>
                        <a:t>Industry</a:t>
                      </a:r>
                      <a:r>
                        <a:rPr lang="en-US" sz="1600" baseline="0" dirty="0" smtClean="0">
                          <a:latin typeface="Helvetica "/>
                        </a:rPr>
                        <a:t> Niche Emails</a:t>
                      </a:r>
                      <a:endParaRPr lang="en-US" sz="16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</a:tr>
              <a:tr h="43170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Helvetica "/>
                        </a:rPr>
                        <a:t>Take Different Routes</a:t>
                      </a:r>
                      <a:endParaRPr lang="en-US" sz="16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</a:tr>
              <a:tr h="43170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Helvetica "/>
                        </a:rPr>
                        <a:t>Call</a:t>
                      </a:r>
                      <a:r>
                        <a:rPr lang="en-US" sz="1600" baseline="0" dirty="0" smtClean="0">
                          <a:latin typeface="Helvetica "/>
                        </a:rPr>
                        <a:t> on Neighbors</a:t>
                      </a:r>
                      <a:endParaRPr lang="en-US" sz="16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</a:tr>
              <a:tr h="43170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Helvetica "/>
                        </a:rPr>
                        <a:t>T.A.L.E.’s</a:t>
                      </a:r>
                      <a:endParaRPr lang="en-US" sz="16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</a:tr>
              <a:tr h="43170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Helvetica "/>
                        </a:rPr>
                        <a:t>Development Groups</a:t>
                      </a:r>
                      <a:endParaRPr lang="en-US" sz="16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707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nCit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B9C0F"/>
      </a:accent1>
      <a:accent2>
        <a:srgbClr val="758D89"/>
      </a:accent2>
      <a:accent3>
        <a:srgbClr val="000000"/>
      </a:accent3>
      <a:accent4>
        <a:srgbClr val="F1BD6D"/>
      </a:accent4>
      <a:accent5>
        <a:srgbClr val="A3A3A3"/>
      </a:accent5>
      <a:accent6>
        <a:srgbClr val="6E6E6E"/>
      </a:accent6>
      <a:hlink>
        <a:srgbClr val="EB9C0F"/>
      </a:hlink>
      <a:folHlink>
        <a:srgbClr val="758D89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142</Words>
  <Application>Microsoft Office PowerPoint</Application>
  <PresentationFormat>Custom</PresentationFormat>
  <Paragraphs>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Helvetica 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 Voith</dc:creator>
  <cp:lastModifiedBy>TEMPHELP</cp:lastModifiedBy>
  <cp:revision>14</cp:revision>
  <dcterms:created xsi:type="dcterms:W3CDTF">2015-08-01T18:05:29Z</dcterms:created>
  <dcterms:modified xsi:type="dcterms:W3CDTF">2016-06-10T15:57:39Z</dcterms:modified>
</cp:coreProperties>
</file>