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02D"/>
    <a:srgbClr val="F3A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79" d="100"/>
          <a:sy n="79" d="100"/>
        </p:scale>
        <p:origin x="3384" y="22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7C1BF-759A-4157-85EE-0B424573EB7D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F03F-051D-4AA4-A226-8369B7E3620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2DDB8C0-9FA1-CE4D-7AB0-4C8EE2E165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721" y="9590405"/>
            <a:ext cx="777240" cy="27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55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7C1BF-759A-4157-85EE-0B424573EB7D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F03F-051D-4AA4-A226-8369B7E36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3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7C1BF-759A-4157-85EE-0B424573EB7D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F03F-051D-4AA4-A226-8369B7E36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4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7C1BF-759A-4157-85EE-0B424573EB7D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F03F-051D-4AA4-A226-8369B7E36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0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7C1BF-759A-4157-85EE-0B424573EB7D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F03F-051D-4AA4-A226-8369B7E36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3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7C1BF-759A-4157-85EE-0B424573EB7D}" type="datetimeFigureOut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F03F-051D-4AA4-A226-8369B7E36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5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7C1BF-759A-4157-85EE-0B424573EB7D}" type="datetimeFigureOut">
              <a:rPr lang="en-US" smtClean="0"/>
              <a:t>4/27/23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F03F-051D-4AA4-A226-8369B7E36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0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7C1BF-759A-4157-85EE-0B424573EB7D}" type="datetimeFigureOut">
              <a:rPr lang="en-US" smtClean="0"/>
              <a:t>4/27/23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F03F-051D-4AA4-A226-8369B7E36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4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7C1BF-759A-4157-85EE-0B424573EB7D}" type="datetimeFigureOut">
              <a:rPr lang="en-US" smtClean="0"/>
              <a:t>4/27/23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F03F-051D-4AA4-A226-8369B7E36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2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7C1BF-759A-4157-85EE-0B424573EB7D}" type="datetimeFigureOut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F03F-051D-4AA4-A226-8369B7E36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9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7C1BF-759A-4157-85EE-0B424573EB7D}" type="datetimeFigureOut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F03F-051D-4AA4-A226-8369B7E36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4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fld id="{1067C1BF-759A-4157-85EE-0B424573EB7D}" type="datetimeFigureOut">
              <a:rPr lang="en-US" smtClean="0"/>
              <a:pPr/>
              <a:t>4/27/23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fld id="{00F3F03F-051D-4AA4-A226-8369B7E362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2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05082" y="1447800"/>
            <a:ext cx="1933285" cy="368225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2000" dirty="0">
                <a:solidFill>
                  <a:srgbClr val="F7A02D"/>
                </a:solidFill>
                <a:latin typeface="Helvetica" panose="020B0604020202020204" pitchFamily="34" charset="0"/>
              </a:rPr>
              <a:t>Account Name:</a:t>
            </a:r>
          </a:p>
        </p:txBody>
      </p:sp>
      <p:sp>
        <p:nvSpPr>
          <p:cNvPr id="12" name="Shape 88"/>
          <p:cNvSpPr/>
          <p:nvPr/>
        </p:nvSpPr>
        <p:spPr>
          <a:xfrm>
            <a:off x="2363146" y="1780379"/>
            <a:ext cx="4853060" cy="0"/>
          </a:xfrm>
          <a:prstGeom prst="line">
            <a:avLst/>
          </a:prstGeom>
          <a:ln>
            <a:solidFill>
              <a:srgbClr val="53585F"/>
            </a:solidFill>
            <a:custDash>
              <a:ds d="100000" sp="200000"/>
            </a:custDash>
            <a:round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90031" y="1447800"/>
            <a:ext cx="4167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</a:rPr>
              <a:t>[Insert Name Here]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1000" y="2197025"/>
            <a:ext cx="3457287" cy="368225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2000" dirty="0">
                <a:solidFill>
                  <a:srgbClr val="F7A02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Strategic Decision Makers: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2515" y="2788580"/>
            <a:ext cx="990724" cy="30667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1600" dirty="0">
                <a:latin typeface="Helvetica" panose="020B0604020202020204" pitchFamily="34" charset="0"/>
              </a:rPr>
              <a:t>Name: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43200" y="2806625"/>
            <a:ext cx="990724" cy="30667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1600" dirty="0">
                <a:latin typeface="Helvetica" panose="020B0604020202020204" pitchFamily="34" charset="0"/>
              </a:rPr>
              <a:t>Title: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29200" y="2806625"/>
            <a:ext cx="1219200" cy="30667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1600" dirty="0">
                <a:latin typeface="Helvetica" panose="020B0604020202020204" pitchFamily="34" charset="0"/>
              </a:rPr>
              <a:t>Influence: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071227"/>
              </p:ext>
            </p:extLst>
          </p:nvPr>
        </p:nvGraphicFramePr>
        <p:xfrm>
          <a:off x="432516" y="3136825"/>
          <a:ext cx="6937548" cy="18288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312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2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240"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81000" y="5321225"/>
            <a:ext cx="2269085" cy="368225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2000" dirty="0">
                <a:solidFill>
                  <a:srgbClr val="F7A02D"/>
                </a:solidFill>
                <a:latin typeface="Helvetica" panose="020B0604020202020204" pitchFamily="34" charset="0"/>
              </a:rPr>
              <a:t>Incumbent Agent:</a:t>
            </a:r>
          </a:p>
        </p:txBody>
      </p:sp>
      <p:sp>
        <p:nvSpPr>
          <p:cNvPr id="34" name="Shape 88"/>
          <p:cNvSpPr/>
          <p:nvPr/>
        </p:nvSpPr>
        <p:spPr>
          <a:xfrm>
            <a:off x="2752068" y="5653804"/>
            <a:ext cx="4440055" cy="0"/>
          </a:xfrm>
          <a:prstGeom prst="line">
            <a:avLst/>
          </a:prstGeom>
          <a:ln>
            <a:solidFill>
              <a:srgbClr val="53585F"/>
            </a:solidFill>
            <a:custDash>
              <a:ds d="100000" sp="200000"/>
            </a:custDash>
            <a:round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66317" y="5321225"/>
            <a:ext cx="4167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</a:rPr>
              <a:t>[Insert Name Here]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1000" y="5854625"/>
            <a:ext cx="4092972" cy="368225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2000" dirty="0">
                <a:solidFill>
                  <a:srgbClr val="F7A02D"/>
                </a:solidFill>
                <a:latin typeface="Helvetica" panose="020B0604020202020204" pitchFamily="34" charset="0"/>
              </a:rPr>
              <a:t>Incumbent Agency / Brokerage:</a:t>
            </a:r>
          </a:p>
        </p:txBody>
      </p:sp>
      <p:sp>
        <p:nvSpPr>
          <p:cNvPr id="37" name="Shape 88"/>
          <p:cNvSpPr/>
          <p:nvPr/>
        </p:nvSpPr>
        <p:spPr>
          <a:xfrm>
            <a:off x="4267200" y="6187204"/>
            <a:ext cx="2924924" cy="0"/>
          </a:xfrm>
          <a:prstGeom prst="line">
            <a:avLst/>
          </a:prstGeom>
          <a:ln>
            <a:solidFill>
              <a:srgbClr val="53585F"/>
            </a:solidFill>
            <a:custDash>
              <a:ds d="100000" sp="200000"/>
            </a:custDash>
            <a:round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3400" y="5854624"/>
            <a:ext cx="2491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</a:rPr>
              <a:t>[Insert Name Here]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0999" y="6388025"/>
            <a:ext cx="6811123" cy="368225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2000" dirty="0">
                <a:solidFill>
                  <a:srgbClr val="F7A02D"/>
                </a:solidFill>
                <a:latin typeface="Helvetica" panose="020B0604020202020204" pitchFamily="34" charset="0"/>
              </a:rPr>
              <a:t>Typical strategy / strength / weakness of incumbent: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33400" y="7223248"/>
            <a:ext cx="6606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</a:rPr>
              <a:t>[Insert Answer Here]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32515" y="7073825"/>
            <a:ext cx="6926881" cy="213360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5083" y="304800"/>
            <a:ext cx="6964981" cy="42978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pPr algn="ctr"/>
            <a:r>
              <a:rPr lang="en-US" sz="2400" spc="244" dirty="0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</a:rPr>
              <a:t>TARGET ACCOUNT STRATEGY PLAN</a:t>
            </a:r>
          </a:p>
        </p:txBody>
      </p:sp>
    </p:spTree>
    <p:extLst>
      <p:ext uri="{BB962C8B-B14F-4D97-AF65-F5344CB8AC3E}">
        <p14:creationId xmlns:p14="http://schemas.microsoft.com/office/powerpoint/2010/main" val="246432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380999" y="1447800"/>
            <a:ext cx="6811123" cy="30667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1600" dirty="0">
                <a:solidFill>
                  <a:srgbClr val="F7A02D"/>
                </a:solidFill>
                <a:latin typeface="Helvetica" panose="020B0604020202020204" pitchFamily="34" charset="0"/>
              </a:rPr>
              <a:t>Our strengths in this industry class: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32515" y="1828800"/>
            <a:ext cx="6926881" cy="1066800"/>
            <a:chOff x="432515" y="2057400"/>
            <a:chExt cx="6926881" cy="1066800"/>
          </a:xfrm>
        </p:grpSpPr>
        <p:sp>
          <p:nvSpPr>
            <p:cNvPr id="41" name="TextBox 40"/>
            <p:cNvSpPr txBox="1"/>
            <p:nvPr/>
          </p:nvSpPr>
          <p:spPr>
            <a:xfrm>
              <a:off x="457200" y="2133600"/>
              <a:ext cx="6734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Helvetica" panose="020B0604020202020204" pitchFamily="34" charset="0"/>
                </a:rPr>
                <a:t>[Insert Answer Here]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32515" y="2057400"/>
              <a:ext cx="6926881" cy="10668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" panose="020B0604020202020204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81000" y="2971800"/>
            <a:ext cx="7239000" cy="30667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1600" dirty="0">
                <a:solidFill>
                  <a:srgbClr val="F7A02D"/>
                </a:solidFill>
                <a:latin typeface="Helvetica" panose="020B0604020202020204" pitchFamily="34" charset="0"/>
              </a:rPr>
              <a:t>What products / services do we have that bring value to this industry?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32516" y="3352800"/>
            <a:ext cx="6926881" cy="1066800"/>
            <a:chOff x="432516" y="3657600"/>
            <a:chExt cx="6926881" cy="1066800"/>
          </a:xfrm>
        </p:grpSpPr>
        <p:sp>
          <p:nvSpPr>
            <p:cNvPr id="26" name="TextBox 25"/>
            <p:cNvSpPr txBox="1"/>
            <p:nvPr/>
          </p:nvSpPr>
          <p:spPr>
            <a:xfrm>
              <a:off x="457201" y="3733800"/>
              <a:ext cx="6734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Helvetica" panose="020B0604020202020204" pitchFamily="34" charset="0"/>
                </a:rPr>
                <a:t>[Insert Answer Here]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32516" y="3657600"/>
              <a:ext cx="6926881" cy="10668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" panose="020B0604020202020204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15685" y="4471852"/>
            <a:ext cx="7620000" cy="30667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1600" dirty="0">
                <a:solidFill>
                  <a:srgbClr val="F7A02D"/>
                </a:solidFill>
                <a:latin typeface="Helvetica" panose="020B0604020202020204" pitchFamily="34" charset="0"/>
              </a:rPr>
              <a:t>What </a:t>
            </a:r>
            <a:r>
              <a:rPr lang="en-US" sz="1600" dirty="0" err="1">
                <a:solidFill>
                  <a:srgbClr val="F7A02D"/>
                </a:solidFill>
                <a:latin typeface="Helvetica" panose="020B0604020202020204" pitchFamily="34" charset="0"/>
              </a:rPr>
              <a:t>InCite</a:t>
            </a:r>
            <a:r>
              <a:rPr lang="en-US" sz="1600" dirty="0">
                <a:solidFill>
                  <a:srgbClr val="F7A02D"/>
                </a:solidFill>
                <a:latin typeface="Helvetica" panose="020B0604020202020204" pitchFamily="34" charset="0"/>
              </a:rPr>
              <a:t> Wiki Risks should be studied in preparation for the prospect?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32516" y="4876800"/>
            <a:ext cx="6926881" cy="1066800"/>
            <a:chOff x="432516" y="5181600"/>
            <a:chExt cx="6926881" cy="1066800"/>
          </a:xfrm>
        </p:grpSpPr>
        <p:sp>
          <p:nvSpPr>
            <p:cNvPr id="42" name="TextBox 41"/>
            <p:cNvSpPr txBox="1"/>
            <p:nvPr/>
          </p:nvSpPr>
          <p:spPr>
            <a:xfrm>
              <a:off x="457201" y="5257800"/>
              <a:ext cx="6734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Helvetica" panose="020B0604020202020204" pitchFamily="34" charset="0"/>
                </a:rPr>
                <a:t>[Insert Answer Here]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32516" y="5181600"/>
              <a:ext cx="6926881" cy="10668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" panose="020B0604020202020204" pitchFamily="34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81000" y="6019800"/>
            <a:ext cx="7075932" cy="30667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1600" dirty="0">
                <a:solidFill>
                  <a:srgbClr val="F7A02D"/>
                </a:solidFill>
                <a:latin typeface="Helvetica" panose="020B0604020202020204" pitchFamily="34" charset="0"/>
              </a:rPr>
              <a:t>Who can we connect to this prospect (relationships, LinkedIn, social)?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432516" y="6400800"/>
            <a:ext cx="6926881" cy="1066800"/>
            <a:chOff x="432516" y="5181600"/>
            <a:chExt cx="6926881" cy="1066800"/>
          </a:xfrm>
        </p:grpSpPr>
        <p:sp>
          <p:nvSpPr>
            <p:cNvPr id="47" name="TextBox 46"/>
            <p:cNvSpPr txBox="1"/>
            <p:nvPr/>
          </p:nvSpPr>
          <p:spPr>
            <a:xfrm>
              <a:off x="457201" y="5257800"/>
              <a:ext cx="6734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Helvetica" panose="020B0604020202020204" pitchFamily="34" charset="0"/>
                </a:rPr>
                <a:t>[Insert Answer Here]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32516" y="5181600"/>
              <a:ext cx="6926881" cy="10668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" panose="020B060402020202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81000" y="7543800"/>
            <a:ext cx="7239000" cy="30667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1600" dirty="0">
                <a:solidFill>
                  <a:srgbClr val="F7A02D"/>
                </a:solidFill>
                <a:latin typeface="Helvetica" panose="020B0604020202020204" pitchFamily="34" charset="0"/>
              </a:rPr>
              <a:t>What top emerging industry risks should we be prepared to discuss?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32516" y="7924800"/>
            <a:ext cx="6926881" cy="1066800"/>
            <a:chOff x="432516" y="5181600"/>
            <a:chExt cx="6926881" cy="1066800"/>
          </a:xfrm>
        </p:grpSpPr>
        <p:sp>
          <p:nvSpPr>
            <p:cNvPr id="51" name="TextBox 50"/>
            <p:cNvSpPr txBox="1"/>
            <p:nvPr/>
          </p:nvSpPr>
          <p:spPr>
            <a:xfrm>
              <a:off x="457201" y="5257800"/>
              <a:ext cx="6734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Helvetica" panose="020B0604020202020204" pitchFamily="34" charset="0"/>
                </a:rPr>
                <a:t>[Insert Answer Here]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32516" y="5181600"/>
              <a:ext cx="6926881" cy="10668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" panose="020B0604020202020204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05083" y="304800"/>
            <a:ext cx="6964981" cy="42978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pPr algn="ctr"/>
            <a:r>
              <a:rPr lang="en-US" sz="2400" spc="244" dirty="0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</a:rPr>
              <a:t>TARGET ACCOUNT STRATEGY PLAN</a:t>
            </a:r>
          </a:p>
        </p:txBody>
      </p:sp>
    </p:spTree>
    <p:extLst>
      <p:ext uri="{BB962C8B-B14F-4D97-AF65-F5344CB8AC3E}">
        <p14:creationId xmlns:p14="http://schemas.microsoft.com/office/powerpoint/2010/main" val="165718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380999" y="1447800"/>
            <a:ext cx="6811123" cy="30667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1600" dirty="0">
                <a:solidFill>
                  <a:srgbClr val="F7A02D"/>
                </a:solidFill>
                <a:latin typeface="Helvetica" panose="020B0604020202020204" pitchFamily="34" charset="0"/>
              </a:rPr>
              <a:t>What, if any, past history do we have with this prospect?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32515" y="1828800"/>
            <a:ext cx="6926881" cy="1066800"/>
            <a:chOff x="432515" y="2057400"/>
            <a:chExt cx="6926881" cy="1066800"/>
          </a:xfrm>
        </p:grpSpPr>
        <p:sp>
          <p:nvSpPr>
            <p:cNvPr id="41" name="TextBox 40"/>
            <p:cNvSpPr txBox="1"/>
            <p:nvPr/>
          </p:nvSpPr>
          <p:spPr>
            <a:xfrm>
              <a:off x="457200" y="2133600"/>
              <a:ext cx="6734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Helvetica" panose="020B0604020202020204" pitchFamily="34" charset="0"/>
                </a:rPr>
                <a:t>[Insert Answer Here]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32515" y="2057400"/>
              <a:ext cx="6926881" cy="10668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" panose="020B0604020202020204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81000" y="2971800"/>
            <a:ext cx="7238999" cy="30667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1600" dirty="0">
                <a:solidFill>
                  <a:srgbClr val="F7A02D"/>
                </a:solidFill>
                <a:latin typeface="Helvetica" panose="020B0604020202020204" pitchFamily="34" charset="0"/>
              </a:rPr>
              <a:t>What type of people does this company hire? (Look at hiring profiles)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32516" y="3352800"/>
            <a:ext cx="6926881" cy="1066800"/>
            <a:chOff x="432516" y="3657600"/>
            <a:chExt cx="6926881" cy="1066800"/>
          </a:xfrm>
        </p:grpSpPr>
        <p:sp>
          <p:nvSpPr>
            <p:cNvPr id="26" name="TextBox 25"/>
            <p:cNvSpPr txBox="1"/>
            <p:nvPr/>
          </p:nvSpPr>
          <p:spPr>
            <a:xfrm>
              <a:off x="457201" y="3733800"/>
              <a:ext cx="6734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Helvetica" panose="020B0604020202020204" pitchFamily="34" charset="0"/>
                </a:rPr>
                <a:t>[Insert Answer Here]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32516" y="3657600"/>
              <a:ext cx="6926881" cy="10668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" panose="020B0604020202020204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81000" y="4495800"/>
            <a:ext cx="7075932" cy="30667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1600" dirty="0">
                <a:solidFill>
                  <a:srgbClr val="F7A02D"/>
                </a:solidFill>
                <a:latin typeface="Helvetica" panose="020B0604020202020204" pitchFamily="34" charset="0"/>
              </a:rPr>
              <a:t>Check off key items to be done in preparation: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66802" y="49530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Helvetica" panose="020B0604020202020204" pitchFamily="34" charset="0"/>
              </a:rPr>
              <a:t>Web Site Review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Helvetica" panose="020B0604020202020204" pitchFamily="34" charset="0"/>
              </a:rPr>
              <a:t>LinkedIn search on people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Helvetica" panose="020B0604020202020204" pitchFamily="34" charset="0"/>
              </a:rPr>
              <a:t>LinkedIn search on company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Helvetica" panose="020B0604020202020204" pitchFamily="34" charset="0"/>
              </a:rPr>
              <a:t>Contact Referral(s)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48313"/>
              </p:ext>
            </p:extLst>
          </p:nvPr>
        </p:nvGraphicFramePr>
        <p:xfrm>
          <a:off x="762001" y="5057482"/>
          <a:ext cx="264586" cy="104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2420">
                <a:tc>
                  <a:txBody>
                    <a:bodyPr/>
                    <a:lstStyle/>
                    <a:p>
                      <a:endParaRPr lang="en-US" sz="1300" dirty="0">
                        <a:latin typeface="Helvetica" panose="020B0604020202020204" pitchFamily="34" charset="0"/>
                      </a:endParaRPr>
                    </a:p>
                  </a:txBody>
                  <a:tcPr marL="63500" marR="63500" marT="31750" marB="317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420">
                <a:tc>
                  <a:txBody>
                    <a:bodyPr/>
                    <a:lstStyle/>
                    <a:p>
                      <a:endParaRPr lang="en-US" sz="1300" dirty="0">
                        <a:latin typeface="Helvetica" panose="020B0604020202020204" pitchFamily="34" charset="0"/>
                      </a:endParaRPr>
                    </a:p>
                  </a:txBody>
                  <a:tcPr marL="63500" marR="63500" marT="31750" marB="317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420">
                <a:tc>
                  <a:txBody>
                    <a:bodyPr/>
                    <a:lstStyle/>
                    <a:p>
                      <a:endParaRPr lang="en-US" sz="1300" dirty="0">
                        <a:latin typeface="Helvetica" panose="020B0604020202020204" pitchFamily="34" charset="0"/>
                      </a:endParaRPr>
                    </a:p>
                  </a:txBody>
                  <a:tcPr marL="63500" marR="63500" marT="31750" marB="317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420">
                <a:tc>
                  <a:txBody>
                    <a:bodyPr/>
                    <a:lstStyle/>
                    <a:p>
                      <a:endParaRPr lang="en-US" sz="1300" dirty="0">
                        <a:latin typeface="Helvetica" panose="020B0604020202020204" pitchFamily="34" charset="0"/>
                      </a:endParaRPr>
                    </a:p>
                  </a:txBody>
                  <a:tcPr marL="63500" marR="63500" marT="31750" marB="317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32515" y="7043155"/>
            <a:ext cx="990724" cy="30667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1600" dirty="0">
                <a:latin typeface="Helvetica" panose="020B0604020202020204" pitchFamily="34" charset="0"/>
              </a:rPr>
              <a:t>Who: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43200" y="7061200"/>
            <a:ext cx="990724" cy="30667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1600" dirty="0">
                <a:latin typeface="Helvetica" panose="020B0604020202020204" pitchFamily="34" charset="0"/>
              </a:rPr>
              <a:t>What: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29200" y="7061200"/>
            <a:ext cx="1219200" cy="30667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1600" dirty="0">
                <a:latin typeface="Helvetica" panose="020B0604020202020204" pitchFamily="34" charset="0"/>
              </a:rPr>
              <a:t>When: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11227"/>
              </p:ext>
            </p:extLst>
          </p:nvPr>
        </p:nvGraphicFramePr>
        <p:xfrm>
          <a:off x="432516" y="7391400"/>
          <a:ext cx="6937548" cy="18288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312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2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240"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733800" y="4953000"/>
            <a:ext cx="3886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Helvetica" panose="020B0604020202020204" pitchFamily="34" charset="0"/>
              </a:rPr>
              <a:t>Industry Emerging Risks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Helvetica" panose="020B0604020202020204" pitchFamily="34" charset="0"/>
              </a:rPr>
              <a:t>Work Comp information no line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Helvetica" panose="020B0604020202020204" pitchFamily="34" charset="0"/>
              </a:rPr>
              <a:t>5500 Search (Freearisa.com)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Helvetica" panose="020B0604020202020204" pitchFamily="34" charset="0"/>
              </a:rPr>
              <a:t>Total social media search on key decision makers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27088"/>
              </p:ext>
            </p:extLst>
          </p:nvPr>
        </p:nvGraphicFramePr>
        <p:xfrm>
          <a:off x="3429000" y="5057482"/>
          <a:ext cx="264586" cy="104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2420">
                <a:tc>
                  <a:txBody>
                    <a:bodyPr/>
                    <a:lstStyle/>
                    <a:p>
                      <a:endParaRPr lang="en-US" sz="1300" dirty="0">
                        <a:latin typeface="Helvetica" panose="020B0604020202020204" pitchFamily="34" charset="0"/>
                      </a:endParaRPr>
                    </a:p>
                  </a:txBody>
                  <a:tcPr marL="63500" marR="63500" marT="31750" marB="317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420">
                <a:tc>
                  <a:txBody>
                    <a:bodyPr/>
                    <a:lstStyle/>
                    <a:p>
                      <a:endParaRPr lang="en-US" sz="1300" dirty="0">
                        <a:latin typeface="Helvetica" panose="020B0604020202020204" pitchFamily="34" charset="0"/>
                      </a:endParaRPr>
                    </a:p>
                  </a:txBody>
                  <a:tcPr marL="63500" marR="63500" marT="31750" marB="317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420">
                <a:tc>
                  <a:txBody>
                    <a:bodyPr/>
                    <a:lstStyle/>
                    <a:p>
                      <a:endParaRPr lang="en-US" sz="1300" dirty="0">
                        <a:latin typeface="Helvetica" panose="020B0604020202020204" pitchFamily="34" charset="0"/>
                      </a:endParaRPr>
                    </a:p>
                  </a:txBody>
                  <a:tcPr marL="63500" marR="63500" marT="31750" marB="317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420">
                <a:tc>
                  <a:txBody>
                    <a:bodyPr/>
                    <a:lstStyle/>
                    <a:p>
                      <a:endParaRPr lang="en-US" sz="1300" dirty="0">
                        <a:latin typeface="Helvetica" panose="020B0604020202020204" pitchFamily="34" charset="0"/>
                      </a:endParaRPr>
                    </a:p>
                  </a:txBody>
                  <a:tcPr marL="63500" marR="63500" marT="31750" marB="317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81000" y="6551330"/>
            <a:ext cx="7075932" cy="368225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r>
              <a:rPr lang="en-US" sz="2000" dirty="0">
                <a:solidFill>
                  <a:srgbClr val="F7A02D"/>
                </a:solidFill>
                <a:latin typeface="Helvetica" panose="020B0604020202020204" pitchFamily="34" charset="0"/>
              </a:rPr>
              <a:t>Strategy to get business: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083" y="304800"/>
            <a:ext cx="6964981" cy="429780"/>
          </a:xfrm>
          <a:prstGeom prst="rect">
            <a:avLst/>
          </a:prstGeom>
          <a:noFill/>
        </p:spPr>
        <p:txBody>
          <a:bodyPr wrap="square" lIns="59865" tIns="29932" rIns="59865" bIns="29932" rtlCol="0">
            <a:spAutoFit/>
          </a:bodyPr>
          <a:lstStyle/>
          <a:p>
            <a:pPr algn="ctr"/>
            <a:r>
              <a:rPr lang="en-US" sz="2400" spc="244" dirty="0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</a:rPr>
              <a:t>TARGET ACCOUNT STRATEGY PLAN</a:t>
            </a:r>
          </a:p>
        </p:txBody>
      </p:sp>
    </p:spTree>
    <p:extLst>
      <p:ext uri="{BB962C8B-B14F-4D97-AF65-F5344CB8AC3E}">
        <p14:creationId xmlns:p14="http://schemas.microsoft.com/office/powerpoint/2010/main" val="3070734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246</Words>
  <Application>Microsoft Macintosh PowerPoint</Application>
  <PresentationFormat>Custom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Max Jordan</cp:lastModifiedBy>
  <cp:revision>16</cp:revision>
  <dcterms:created xsi:type="dcterms:W3CDTF">2015-04-07T00:04:52Z</dcterms:created>
  <dcterms:modified xsi:type="dcterms:W3CDTF">2023-04-27T15:17:49Z</dcterms:modified>
</cp:coreProperties>
</file>