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3" autoAdjust="0"/>
    <p:restoredTop sz="94660"/>
  </p:normalViewPr>
  <p:slideViewPr>
    <p:cSldViewPr snapToGrid="0">
      <p:cViewPr varScale="1">
        <p:scale>
          <a:sx n="48" d="100"/>
          <a:sy n="48" d="100"/>
        </p:scale>
        <p:origin x="204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26823B-4C7B-4A34-ABCA-9DE19B765DF4}"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205883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26823B-4C7B-4A34-ABCA-9DE19B765DF4}"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26261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26823B-4C7B-4A34-ABCA-9DE19B765DF4}"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367507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26823B-4C7B-4A34-ABCA-9DE19B765DF4}"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8743944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6823B-4C7B-4A34-ABCA-9DE19B765DF4}"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724354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26823B-4C7B-4A34-ABCA-9DE19B765DF4}"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237703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26823B-4C7B-4A34-ABCA-9DE19B765DF4}"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138880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26823B-4C7B-4A34-ABCA-9DE19B765DF4}"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66226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6823B-4C7B-4A34-ABCA-9DE19B765DF4}"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382220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6823B-4C7B-4A34-ABCA-9DE19B765DF4}"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389624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6823B-4C7B-4A34-ABCA-9DE19B765DF4}"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8B80-0426-4CCA-9ACF-A662AAF56546}" type="slidenum">
              <a:rPr lang="en-US" smtClean="0"/>
              <a:t>‹#›</a:t>
            </a:fld>
            <a:endParaRPr lang="en-US"/>
          </a:p>
        </p:txBody>
      </p:sp>
    </p:spTree>
    <p:extLst>
      <p:ext uri="{BB962C8B-B14F-4D97-AF65-F5344CB8AC3E}">
        <p14:creationId xmlns:p14="http://schemas.microsoft.com/office/powerpoint/2010/main" val="308537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latin typeface="Helvetica" panose="020B0604020202020204" pitchFamily="34" charset="0"/>
              </a:defRPr>
            </a:lvl1pPr>
          </a:lstStyle>
          <a:p>
            <a:fld id="{7526823B-4C7B-4A34-ABCA-9DE19B765DF4}" type="datetimeFigureOut">
              <a:rPr lang="en-US" smtClean="0"/>
              <a:pPr/>
              <a:t>6/22/2016</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latin typeface="Helvetica"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latin typeface="Helvetica" panose="020B0604020202020204" pitchFamily="34" charset="0"/>
              </a:defRPr>
            </a:lvl1pPr>
          </a:lstStyle>
          <a:p>
            <a:fld id="{B25E8B80-0426-4CCA-9ACF-A662AAF56546}" type="slidenum">
              <a:rPr lang="en-US" smtClean="0"/>
              <a:pPr/>
              <a:t>‹#›</a:t>
            </a:fld>
            <a:endParaRPr lang="en-US" dirty="0"/>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24128"/>
          </a:xfrm>
          <a:prstGeom prst="rect">
            <a:avLst/>
          </a:prstGeom>
        </p:spPr>
      </p:pic>
      <p:pic>
        <p:nvPicPr>
          <p:cNvPr id="7" name="Picture 6"/>
          <p:cNvPicPr>
            <a:picLocks noChangeAspect="1"/>
          </p:cNvPicPr>
          <p:nvPr userDrawn="1"/>
        </p:nvPicPr>
        <p:blipFill>
          <a:blip r:embed="rId14"/>
          <a:stretch>
            <a:fillRect/>
          </a:stretch>
        </p:blipFill>
        <p:spPr>
          <a:xfrm>
            <a:off x="7005333" y="9303382"/>
            <a:ext cx="579170" cy="554784"/>
          </a:xfrm>
          <a:prstGeom prst="rect">
            <a:avLst/>
          </a:prstGeom>
        </p:spPr>
      </p:pic>
    </p:spTree>
    <p:extLst>
      <p:ext uri="{BB962C8B-B14F-4D97-AF65-F5344CB8AC3E}">
        <p14:creationId xmlns:p14="http://schemas.microsoft.com/office/powerpoint/2010/main" val="904547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777240" rtl="0" eaLnBrk="1" latinLnBrk="0" hangingPunct="1">
        <a:lnSpc>
          <a:spcPct val="90000"/>
        </a:lnSpc>
        <a:spcBef>
          <a:spcPct val="0"/>
        </a:spcBef>
        <a:buNone/>
        <a:defRPr sz="3740" kern="1200">
          <a:solidFill>
            <a:schemeClr val="tx1"/>
          </a:solidFill>
          <a:latin typeface="Helvetica" panose="020B0604020202020204" pitchFamily="34" charset="0"/>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Helvetica" panose="020B0604020202020204" pitchFamily="34" charset="0"/>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Helvetica" panose="020B0604020202020204" pitchFamily="34" charset="0"/>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Helvetica" panose="020B0604020202020204" pitchFamily="34" charset="0"/>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Helvetica" panose="020B0604020202020204" pitchFamily="34" charset="0"/>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Helvetica" panose="020B0604020202020204" pitchFamily="34"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389433" y="174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800" dirty="0" smtClean="0">
                <a:solidFill>
                  <a:schemeClr val="accent1"/>
                </a:solidFill>
                <a:latin typeface="Helvetica" panose="020B0604020202020204" pitchFamily="34" charset="0"/>
                <a:cs typeface="Helvetica" panose="020B0604020202020204" pitchFamily="34" charset="0"/>
              </a:rPr>
              <a:t>Personal Development Plan</a:t>
            </a:r>
            <a:endParaRPr lang="en-US" sz="2800" dirty="0">
              <a:solidFill>
                <a:schemeClr val="accent1"/>
              </a:solidFill>
              <a:latin typeface="Helvetica" panose="020B0604020202020204" pitchFamily="34" charset="0"/>
              <a:cs typeface="Helvetica" panose="020B0604020202020204" pitchFamily="34" charset="0"/>
            </a:endParaRPr>
          </a:p>
        </p:txBody>
      </p:sp>
      <p:sp>
        <p:nvSpPr>
          <p:cNvPr id="7" name="TextBox 6"/>
          <p:cNvSpPr txBox="1"/>
          <p:nvPr/>
        </p:nvSpPr>
        <p:spPr>
          <a:xfrm>
            <a:off x="378908" y="1377375"/>
            <a:ext cx="6936292" cy="7945765"/>
          </a:xfrm>
          <a:prstGeom prst="rect">
            <a:avLst/>
          </a:prstGeom>
          <a:noFill/>
        </p:spPr>
        <p:txBody>
          <a:bodyPr wrap="square" rtlCol="0">
            <a:spAutoFit/>
          </a:bodyPr>
          <a:lstStyle/>
          <a:p>
            <a:pPr>
              <a:lnSpc>
                <a:spcPts val="2600"/>
              </a:lnSpc>
            </a:pPr>
            <a:r>
              <a:rPr lang="en-US" sz="1600" dirty="0" smtClean="0">
                <a:latin typeface="Helvetica" panose="020B0604020202020204" pitchFamily="34" charset="0"/>
              </a:rPr>
              <a:t>Name:______________________________                            Date:________________</a:t>
            </a:r>
          </a:p>
          <a:p>
            <a:endParaRPr lang="en-US" sz="1600" dirty="0" smtClean="0">
              <a:latin typeface="Helvetica" panose="020B0604020202020204" pitchFamily="34" charset="0"/>
            </a:endParaRPr>
          </a:p>
          <a:p>
            <a:pPr>
              <a:spcAft>
                <a:spcPts val="600"/>
              </a:spcAft>
            </a:pPr>
            <a:r>
              <a:rPr lang="en-US" sz="1600" dirty="0" smtClean="0">
                <a:latin typeface="Helvetica" panose="020B0604020202020204" pitchFamily="34" charset="0"/>
              </a:rPr>
              <a:t>Completion of this plan will follow a 4 step process. Each step will address specific career and personal questions:</a:t>
            </a:r>
          </a:p>
          <a:p>
            <a:pPr marL="341313" indent="-228600">
              <a:spcAft>
                <a:spcPts val="600"/>
              </a:spcAft>
              <a:buFont typeface="+mj-lt"/>
              <a:buAutoNum type="arabicPeriod"/>
            </a:pPr>
            <a:r>
              <a:rPr lang="en-US" sz="1600" dirty="0" smtClean="0">
                <a:latin typeface="Helvetica" panose="020B0604020202020204" pitchFamily="34" charset="0"/>
              </a:rPr>
              <a:t>What skills do you already possess? (Where am I now?)</a:t>
            </a:r>
          </a:p>
          <a:p>
            <a:pPr marL="341313" indent="-228600">
              <a:spcAft>
                <a:spcPts val="600"/>
              </a:spcAft>
              <a:buFont typeface="+mj-lt"/>
              <a:buAutoNum type="arabicPeriod"/>
            </a:pPr>
            <a:r>
              <a:rPr lang="en-US" sz="1600" dirty="0" smtClean="0">
                <a:latin typeface="Helvetica" panose="020B0604020202020204" pitchFamily="34" charset="0"/>
              </a:rPr>
              <a:t>What do you want for your career and life? (Where do I want to go?)</a:t>
            </a:r>
          </a:p>
          <a:p>
            <a:pPr marL="341313" indent="-228600">
              <a:spcAft>
                <a:spcPts val="600"/>
              </a:spcAft>
              <a:buFont typeface="+mj-lt"/>
              <a:buAutoNum type="arabicPeriod"/>
            </a:pPr>
            <a:r>
              <a:rPr lang="en-US" sz="1600" dirty="0" smtClean="0">
                <a:latin typeface="Helvetica" panose="020B0604020202020204" pitchFamily="34" charset="0"/>
              </a:rPr>
              <a:t>What steps do you need to take to get </a:t>
            </a:r>
            <a:r>
              <a:rPr lang="en-US" sz="1600" smtClean="0">
                <a:latin typeface="Helvetica" panose="020B0604020202020204" pitchFamily="34" charset="0"/>
              </a:rPr>
              <a:t>there? </a:t>
            </a:r>
            <a:r>
              <a:rPr lang="en-US" sz="1600" dirty="0" smtClean="0">
                <a:latin typeface="Helvetica" panose="020B0604020202020204" pitchFamily="34" charset="0"/>
              </a:rPr>
              <a:t>(How might I get there?)</a:t>
            </a:r>
          </a:p>
          <a:p>
            <a:pPr marL="341313" indent="-228600">
              <a:spcAft>
                <a:spcPts val="1800"/>
              </a:spcAft>
              <a:buFont typeface="+mj-lt"/>
              <a:buAutoNum type="arabicPeriod"/>
            </a:pPr>
            <a:r>
              <a:rPr lang="en-US" sz="1600" dirty="0" smtClean="0">
                <a:latin typeface="Helvetica" panose="020B0604020202020204" pitchFamily="34" charset="0"/>
              </a:rPr>
              <a:t>Who can help? (What resources might I use?)</a:t>
            </a:r>
          </a:p>
          <a:p>
            <a:pPr>
              <a:spcAft>
                <a:spcPts val="600"/>
              </a:spcAft>
            </a:pPr>
            <a:r>
              <a:rPr lang="en-US" sz="1600" dirty="0" smtClean="0">
                <a:solidFill>
                  <a:schemeClr val="accent1"/>
                </a:solidFill>
                <a:latin typeface="Helvetica" panose="020B0604020202020204" pitchFamily="34" charset="0"/>
              </a:rPr>
              <a:t>Where Am I Now?</a:t>
            </a: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This process starts with taking a good look at where you are currently. What are your skills, talents and interests? What are your values?</a:t>
            </a:r>
          </a:p>
          <a:p>
            <a:pPr marL="285750" indent="-173038">
              <a:spcAft>
                <a:spcPts val="600"/>
              </a:spcAft>
              <a:buFont typeface="Arial" panose="020B0604020202020204" pitchFamily="34" charset="0"/>
              <a:buChar char="•"/>
            </a:pP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What is my view of my current situation?</a:t>
            </a:r>
          </a:p>
          <a:p>
            <a:pPr marL="285750" indent="-173038">
              <a:spcAft>
                <a:spcPts val="600"/>
              </a:spcAft>
              <a:buFont typeface="Arial" panose="020B0604020202020204" pitchFamily="34" charset="0"/>
              <a:buChar char="•"/>
            </a:pP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What do I enjoy most?</a:t>
            </a:r>
          </a:p>
          <a:p>
            <a:pPr marL="285750" indent="-173038">
              <a:spcAft>
                <a:spcPts val="600"/>
              </a:spcAft>
              <a:buFont typeface="Arial" panose="020B0604020202020204" pitchFamily="34" charset="0"/>
              <a:buChar char="•"/>
            </a:pP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What do I think my strengths/assets are? (Skills, knowledge, talents, interests)?</a:t>
            </a:r>
          </a:p>
          <a:p>
            <a:pPr marL="285750" indent="-173038">
              <a:spcAft>
                <a:spcPts val="600"/>
              </a:spcAft>
              <a:buFont typeface="Arial" panose="020B0604020202020204" pitchFamily="34" charset="0"/>
              <a:buChar char="•"/>
            </a:pP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What are some things people ask me to help within my career?</a:t>
            </a:r>
          </a:p>
          <a:p>
            <a:pPr marL="285750" indent="-173038">
              <a:spcAft>
                <a:spcPts val="600"/>
              </a:spcAft>
              <a:buFont typeface="Arial" panose="020B0604020202020204" pitchFamily="34" charset="0"/>
              <a:buChar char="•"/>
            </a:pPr>
            <a:endParaRPr lang="en-US" sz="1600" dirty="0" smtClean="0">
              <a:latin typeface="Helvetica" panose="020B0604020202020204" pitchFamily="34" charset="0"/>
            </a:endParaRP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Is there anything getting in my way of achieving what I want in my personal life or my career?</a:t>
            </a:r>
            <a:endParaRPr lang="en-US" sz="1600" dirty="0">
              <a:latin typeface="Helvetica" panose="020B0604020202020204" pitchFamily="34" charset="0"/>
            </a:endParaRPr>
          </a:p>
        </p:txBody>
      </p:sp>
    </p:spTree>
    <p:extLst>
      <p:ext uri="{BB962C8B-B14F-4D97-AF65-F5344CB8AC3E}">
        <p14:creationId xmlns:p14="http://schemas.microsoft.com/office/powerpoint/2010/main" val="661698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389433" y="174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800" dirty="0" smtClean="0">
                <a:solidFill>
                  <a:schemeClr val="accent1"/>
                </a:solidFill>
                <a:latin typeface="Helvetica" panose="020B0604020202020204" pitchFamily="34" charset="0"/>
                <a:cs typeface="Helvetica" panose="020B0604020202020204" pitchFamily="34" charset="0"/>
              </a:rPr>
              <a:t>Personal Development Plan</a:t>
            </a:r>
            <a:endParaRPr lang="en-US" sz="2800" dirty="0">
              <a:solidFill>
                <a:schemeClr val="accent1"/>
              </a:solidFill>
              <a:latin typeface="Helvetica" panose="020B0604020202020204" pitchFamily="34" charset="0"/>
              <a:cs typeface="Helvetica" panose="020B0604020202020204" pitchFamily="34" charset="0"/>
            </a:endParaRPr>
          </a:p>
        </p:txBody>
      </p:sp>
      <p:sp>
        <p:nvSpPr>
          <p:cNvPr id="4" name="TextBox 3"/>
          <p:cNvSpPr txBox="1"/>
          <p:nvPr/>
        </p:nvSpPr>
        <p:spPr>
          <a:xfrm>
            <a:off x="378908" y="1377375"/>
            <a:ext cx="6936292" cy="6381234"/>
          </a:xfrm>
          <a:prstGeom prst="rect">
            <a:avLst/>
          </a:prstGeom>
          <a:noFill/>
        </p:spPr>
        <p:txBody>
          <a:bodyPr wrap="square" rtlCol="0">
            <a:spAutoFit/>
          </a:bodyPr>
          <a:lstStyle/>
          <a:p>
            <a:pPr>
              <a:spcAft>
                <a:spcPts val="800"/>
              </a:spcAft>
            </a:pPr>
            <a:r>
              <a:rPr lang="en-US" sz="1600" dirty="0" smtClean="0">
                <a:solidFill>
                  <a:schemeClr val="accent1"/>
                </a:solidFill>
                <a:latin typeface="Helvetica" panose="020B0604020202020204" pitchFamily="34" charset="0"/>
              </a:rPr>
              <a:t>Where Do I Want To Go? (Career and Personal)</a:t>
            </a:r>
            <a:endParaRPr lang="en-US" sz="1600" dirty="0" smtClean="0">
              <a:latin typeface="Helvetica" panose="020B0604020202020204" pitchFamily="34" charset="0"/>
            </a:endParaRPr>
          </a:p>
          <a:p>
            <a:pPr>
              <a:spcAft>
                <a:spcPts val="300"/>
              </a:spcAft>
            </a:pPr>
            <a:r>
              <a:rPr lang="en-US" sz="1600" dirty="0" smtClean="0">
                <a:latin typeface="Helvetica" panose="020B0604020202020204" pitchFamily="34" charset="0"/>
              </a:rPr>
              <a:t>What you’ll do next is:</a:t>
            </a:r>
          </a:p>
          <a:p>
            <a:pPr marL="285750" indent="-173038">
              <a:spcAft>
                <a:spcPts val="300"/>
              </a:spcAft>
              <a:buFont typeface="Arial" panose="020B0604020202020204" pitchFamily="34" charset="0"/>
              <a:buChar char="•"/>
            </a:pPr>
            <a:r>
              <a:rPr lang="en-US" sz="1600" dirty="0" smtClean="0">
                <a:latin typeface="Helvetica" panose="020B0604020202020204" pitchFamily="34" charset="0"/>
              </a:rPr>
              <a:t>Consider your career and personal goals</a:t>
            </a:r>
          </a:p>
          <a:p>
            <a:pPr marL="285750" indent="-173038">
              <a:spcAft>
                <a:spcPts val="1200"/>
              </a:spcAft>
              <a:buFont typeface="Arial" panose="020B0604020202020204" pitchFamily="34" charset="0"/>
              <a:buChar char="•"/>
            </a:pPr>
            <a:r>
              <a:rPr lang="en-US" sz="1600" dirty="0" smtClean="0">
                <a:latin typeface="Helvetica" panose="020B0604020202020204" pitchFamily="34" charset="0"/>
              </a:rPr>
              <a:t>Explore your options</a:t>
            </a:r>
          </a:p>
          <a:p>
            <a:pPr>
              <a:spcAft>
                <a:spcPts val="1800"/>
              </a:spcAft>
            </a:pPr>
            <a:r>
              <a:rPr lang="en-US" sz="1600" dirty="0">
                <a:latin typeface="Helvetica" panose="020B0604020202020204" pitchFamily="34" charset="0"/>
              </a:rPr>
              <a:t>Knowing where you want to go makes the next steps in determining your future much easier. </a:t>
            </a:r>
          </a:p>
          <a:p>
            <a:pPr marL="285750" indent="-173038">
              <a:spcAft>
                <a:spcPts val="1200"/>
              </a:spcAft>
              <a:buFont typeface="Arial" panose="020B0604020202020204" pitchFamily="34" charset="0"/>
              <a:buChar char="•"/>
            </a:pPr>
            <a:r>
              <a:rPr lang="en-US" sz="1600" dirty="0">
                <a:latin typeface="Helvetica" panose="020B0604020202020204" pitchFamily="34" charset="0"/>
              </a:rPr>
              <a:t>What does my ideal job look like</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does my ideal life look like</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energizes me</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Where do I want to be (in 1 year, in 5 years</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normally gets in the way of achieving my goals</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Do I feel I have a calling in life</a:t>
            </a:r>
            <a:r>
              <a:rPr lang="en-US" sz="1600" dirty="0" smtClean="0">
                <a:latin typeface="Helvetica" panose="020B0604020202020204" pitchFamily="34" charset="0"/>
              </a:rPr>
              <a:t>?</a:t>
            </a:r>
          </a:p>
        </p:txBody>
      </p:sp>
    </p:spTree>
    <p:extLst>
      <p:ext uri="{BB962C8B-B14F-4D97-AF65-F5344CB8AC3E}">
        <p14:creationId xmlns:p14="http://schemas.microsoft.com/office/powerpoint/2010/main" val="1994966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389433" y="174559"/>
            <a:ext cx="6995160" cy="641482"/>
          </a:xfrm>
          <a:prstGeom prst="rect">
            <a:avLst/>
          </a:prstGeom>
        </p:spPr>
        <p:txBody>
          <a:bodyPr lIns="101882" tIns="50941" rIns="101882" bIns="50941" anchor="ctr"/>
          <a:lstStyle>
            <a:lvl1pPr algn="l" rtl="0" eaLnBrk="0" fontAlgn="base" hangingPunct="0">
              <a:spcBef>
                <a:spcPct val="0"/>
              </a:spcBef>
              <a:spcAft>
                <a:spcPct val="0"/>
              </a:spcAft>
              <a:defRPr sz="2700">
                <a:solidFill>
                  <a:schemeClr val="tx1"/>
                </a:solidFill>
                <a:latin typeface="+mj-lt"/>
                <a:ea typeface="+mj-ea"/>
                <a:cs typeface="+mj-cs"/>
              </a:defRPr>
            </a:lvl1pPr>
            <a:lvl2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2pPr>
            <a:lvl3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3pPr>
            <a:lvl4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4pPr>
            <a:lvl5pPr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5pPr>
            <a:lvl6pPr marL="509412"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6pPr>
            <a:lvl7pPr marL="1018824"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7pPr>
            <a:lvl8pPr marL="1528237"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8pPr>
            <a:lvl9pPr marL="2037649" algn="l" rtl="0" eaLnBrk="0" fontAlgn="base" hangingPunct="0">
              <a:spcBef>
                <a:spcPct val="0"/>
              </a:spcBef>
              <a:spcAft>
                <a:spcPct val="0"/>
              </a:spcAft>
              <a:defRPr sz="2700">
                <a:solidFill>
                  <a:schemeClr val="tx1"/>
                </a:solidFill>
                <a:latin typeface="Arial Black" pitchFamily="34" charset="0"/>
                <a:ea typeface="ＭＳ Ｐゴシック" pitchFamily="-107" charset="-128"/>
              </a:defRPr>
            </a:lvl9pPr>
          </a:lstStyle>
          <a:p>
            <a:pPr algn="ctr"/>
            <a:r>
              <a:rPr lang="en-US" sz="2800" dirty="0" smtClean="0">
                <a:solidFill>
                  <a:schemeClr val="accent1"/>
                </a:solidFill>
                <a:latin typeface="Helvetica" panose="020B0604020202020204" pitchFamily="34" charset="0"/>
                <a:cs typeface="Helvetica" panose="020B0604020202020204" pitchFamily="34" charset="0"/>
              </a:rPr>
              <a:t>Personal Development Plan</a:t>
            </a:r>
            <a:endParaRPr lang="en-US" sz="2800" dirty="0">
              <a:solidFill>
                <a:schemeClr val="accent1"/>
              </a:solidFill>
              <a:latin typeface="Helvetica" panose="020B0604020202020204" pitchFamily="34" charset="0"/>
              <a:cs typeface="Helvetica" panose="020B0604020202020204" pitchFamily="34" charset="0"/>
            </a:endParaRPr>
          </a:p>
        </p:txBody>
      </p:sp>
      <p:sp>
        <p:nvSpPr>
          <p:cNvPr id="5" name="TextBox 4"/>
          <p:cNvSpPr txBox="1"/>
          <p:nvPr/>
        </p:nvSpPr>
        <p:spPr>
          <a:xfrm>
            <a:off x="378908" y="1377375"/>
            <a:ext cx="6936292" cy="6124754"/>
          </a:xfrm>
          <a:prstGeom prst="rect">
            <a:avLst/>
          </a:prstGeom>
          <a:noFill/>
        </p:spPr>
        <p:txBody>
          <a:bodyPr wrap="square" rtlCol="0">
            <a:spAutoFit/>
          </a:bodyPr>
          <a:lstStyle/>
          <a:p>
            <a:pPr>
              <a:spcAft>
                <a:spcPts val="600"/>
              </a:spcAft>
            </a:pPr>
            <a:r>
              <a:rPr lang="en-US" sz="1600" dirty="0" smtClean="0">
                <a:solidFill>
                  <a:schemeClr val="accent1"/>
                </a:solidFill>
                <a:latin typeface="Helvetica" panose="020B0604020202020204" pitchFamily="34" charset="0"/>
              </a:rPr>
              <a:t>How </a:t>
            </a:r>
            <a:r>
              <a:rPr lang="en-US" sz="1600" dirty="0">
                <a:solidFill>
                  <a:schemeClr val="accent1"/>
                </a:solidFill>
                <a:latin typeface="Helvetica" panose="020B0604020202020204" pitchFamily="34" charset="0"/>
              </a:rPr>
              <a:t>Might I Get There?</a:t>
            </a:r>
          </a:p>
          <a:p>
            <a:pPr>
              <a:spcAft>
                <a:spcPts val="1800"/>
              </a:spcAft>
            </a:pPr>
            <a:r>
              <a:rPr lang="en-US" sz="1600" dirty="0">
                <a:latin typeface="Helvetica" panose="020B0604020202020204" pitchFamily="34" charset="0"/>
              </a:rPr>
              <a:t>By answering the previous questions, you should now have a clearer idea of what you want and where you want to go. The next step is figuring out how you might get there. What do you need to do? Below are some questions you may consider in deciding what resources may be useful</a:t>
            </a:r>
            <a:r>
              <a:rPr lang="en-US" sz="1600" dirty="0" smtClean="0">
                <a:latin typeface="Helvetica" panose="020B0604020202020204" pitchFamily="34" charset="0"/>
              </a:rPr>
              <a:t>.</a:t>
            </a: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How can I prepare myself and my environment to achieve my goals</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resources and tools do I need</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steps do I need to take to get from where I am now to where I want to be in my life or my career</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new skills do I want to learn</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How can I commit to achieving my goals</a:t>
            </a:r>
            <a:r>
              <a:rPr lang="en-US" sz="1600" dirty="0" smtClean="0">
                <a:latin typeface="Helvetica" panose="020B0604020202020204" pitchFamily="34" charset="0"/>
              </a:rPr>
              <a:t>?</a:t>
            </a:r>
          </a:p>
          <a:p>
            <a:pPr marL="285750" indent="-173038">
              <a:spcAft>
                <a:spcPts val="1200"/>
              </a:spcAft>
              <a:buFont typeface="Arial" panose="020B0604020202020204" pitchFamily="34" charset="0"/>
              <a:buChar char="•"/>
            </a:pPr>
            <a:endParaRPr lang="en-US" sz="1600" dirty="0">
              <a:latin typeface="Helvetica" panose="020B0604020202020204" pitchFamily="34" charset="0"/>
            </a:endParaRPr>
          </a:p>
          <a:p>
            <a:pPr marL="285750" indent="-173038">
              <a:spcAft>
                <a:spcPts val="1200"/>
              </a:spcAft>
              <a:buFont typeface="Arial" panose="020B0604020202020204" pitchFamily="34" charset="0"/>
              <a:buChar char="•"/>
            </a:pPr>
            <a:r>
              <a:rPr lang="en-US" sz="1600" dirty="0">
                <a:latin typeface="Helvetica" panose="020B0604020202020204" pitchFamily="34" charset="0"/>
              </a:rPr>
              <a:t>What barriers do I need to remove to make this happen</a:t>
            </a:r>
            <a:r>
              <a:rPr lang="en-US" sz="1600" dirty="0" smtClean="0">
                <a:latin typeface="Helvetica" panose="020B0604020202020204" pitchFamily="34" charset="0"/>
              </a:rPr>
              <a:t>?</a:t>
            </a:r>
            <a:endParaRPr lang="en-US" sz="1600" dirty="0">
              <a:latin typeface="Helvetica" panose="020B0604020202020204" pitchFamily="34" charset="0"/>
            </a:endParaRPr>
          </a:p>
        </p:txBody>
      </p:sp>
    </p:spTree>
    <p:extLst>
      <p:ext uri="{BB962C8B-B14F-4D97-AF65-F5344CB8AC3E}">
        <p14:creationId xmlns:p14="http://schemas.microsoft.com/office/powerpoint/2010/main" val="868175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Cite">
      <a:dk1>
        <a:sysClr val="windowText" lastClr="000000"/>
      </a:dk1>
      <a:lt1>
        <a:sysClr val="window" lastClr="FFFFFF"/>
      </a:lt1>
      <a:dk2>
        <a:srgbClr val="1F497D"/>
      </a:dk2>
      <a:lt2>
        <a:srgbClr val="EEECE1"/>
      </a:lt2>
      <a:accent1>
        <a:srgbClr val="EB9C0F"/>
      </a:accent1>
      <a:accent2>
        <a:srgbClr val="758D89"/>
      </a:accent2>
      <a:accent3>
        <a:srgbClr val="000000"/>
      </a:accent3>
      <a:accent4>
        <a:srgbClr val="F1BD6D"/>
      </a:accent4>
      <a:accent5>
        <a:srgbClr val="A3A3A3"/>
      </a:accent5>
      <a:accent6>
        <a:srgbClr val="6E6E6E"/>
      </a:accent6>
      <a:hlink>
        <a:srgbClr val="EB9C0F"/>
      </a:hlink>
      <a:folHlink>
        <a:srgbClr val="758D8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434</Words>
  <Application>Microsoft Office PowerPoint</Application>
  <PresentationFormat>Custom</PresentationFormat>
  <Paragraphs>51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Helvetica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McCoach</dc:creator>
  <cp:lastModifiedBy>TEMPHELP</cp:lastModifiedBy>
  <cp:revision>10</cp:revision>
  <dcterms:created xsi:type="dcterms:W3CDTF">2015-10-05T11:45:58Z</dcterms:created>
  <dcterms:modified xsi:type="dcterms:W3CDTF">2016-06-22T17:32:03Z</dcterms:modified>
</cp:coreProperties>
</file>