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4" r:id="rId15"/>
    <p:sldId id="275" r:id="rId16"/>
    <p:sldId id="278" r:id="rId17"/>
    <p:sldId id="276" r:id="rId18"/>
    <p:sldId id="277" r:id="rId19"/>
    <p:sldId id="279" r:id="rId20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  <a:srgbClr val="EB9C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48" d="100"/>
          <a:sy n="48" d="100"/>
        </p:scale>
        <p:origin x="2040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1A4207B1-5D0B-4A93-8C2A-C2758A59BA40}" type="datetimeFigureOut">
              <a:rPr lang="en-US" smtClean="0"/>
              <a:pPr/>
              <a:t>6/22/2016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994BC11-BC59-4309-ABF4-D0A2380833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993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4BC11-C8C6-48F8-83D3-D3EDB92DBD07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5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783AD-2B64-4BEE-963E-FD35AD4DED7A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83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D4DA-FFE1-4AF5-B9A3-4B46E5C8A776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0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80415-439B-4DD5-BF9E-D96A5DE68985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67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9DD9-FC6E-4C75-BA15-25E68750BCEE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40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65B8-800B-40DB-A9DC-2B8C89C7887F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C2D4D-C765-46B3-9B84-8045EE77C7F1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8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B933E-0B07-4AB8-865C-2A9EAF76E5CE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76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E704B-39EF-4D36-8D7B-760220A52FFD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4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D822E-07EF-42E1-AB39-EE0BE96208CE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79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71A2A-6819-4CAF-A686-8A52B40244C5}" type="datetime1">
              <a:rPr lang="en-US" smtClean="0"/>
              <a:t>6/22/2016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92A90BAF-3200-4CE5-A78E-5EA2ED05459B}" type="datetime1">
              <a:rPr lang="en-US" smtClean="0"/>
              <a:pPr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6B9799D4-90DF-4278-9F9E-631E7C4E900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596615" y="9289536"/>
            <a:ext cx="579170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18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42" y="0"/>
            <a:ext cx="7491419" cy="148382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0305" y="2048742"/>
            <a:ext cx="6703695" cy="4184014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STRATEGIC - TACTICAL</a:t>
            </a:r>
            <a:br>
              <a:rPr lang="en-US" sz="40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40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PLANNING GUIDE</a:t>
            </a:r>
            <a:endParaRPr lang="en-US" sz="4000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89251" y="2072865"/>
            <a:ext cx="2669457" cy="1283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58708" y="9318736"/>
            <a:ext cx="833032" cy="539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3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669704"/>
              </p:ext>
            </p:extLst>
          </p:nvPr>
        </p:nvGraphicFramePr>
        <p:xfrm>
          <a:off x="332508" y="1516777"/>
          <a:ext cx="7116042" cy="7150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014"/>
                <a:gridCol w="1186007"/>
                <a:gridCol w="1186007"/>
                <a:gridCol w="2372014"/>
              </a:tblGrid>
              <a:tr h="8913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What must happen 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this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year to reach 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long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term vision?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Who Owns?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Tactical Plan Date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How do we know we 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were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successful?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7227" y="392993"/>
            <a:ext cx="6963729" cy="608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One </a:t>
            </a:r>
            <a:r>
              <a:rPr lang="en-US" sz="3200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Year Reality Creator</a:t>
            </a:r>
          </a:p>
        </p:txBody>
      </p:sp>
    </p:spTree>
    <p:extLst>
      <p:ext uri="{BB962C8B-B14F-4D97-AF65-F5344CB8AC3E}">
        <p14:creationId xmlns:p14="http://schemas.microsoft.com/office/powerpoint/2010/main" val="41840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170954"/>
              </p:ext>
            </p:extLst>
          </p:nvPr>
        </p:nvGraphicFramePr>
        <p:xfrm>
          <a:off x="332508" y="1566205"/>
          <a:ext cx="7116042" cy="722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021"/>
                <a:gridCol w="1291071"/>
                <a:gridCol w="1219200"/>
                <a:gridCol w="1047750"/>
              </a:tblGrid>
              <a:tr h="365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Item: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Owner: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End in Mind:</a:t>
                      </a: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Parking Lot IDEAS (WHAT):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Key Themes (WHY):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040">
                <a:tc grid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Arial" panose="020B0604020202020204" pitchFamily="34" charset="0"/>
                        <a:ea typeface="ヒラギノ角ゴ Pro W3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Action Plan Item: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WHO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WHEN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  <a:tr h="320040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7227" y="392993"/>
            <a:ext cx="6963729" cy="608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Strategic </a:t>
            </a:r>
            <a:r>
              <a:rPr lang="en-US" sz="3200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Project Brainstorm Tool</a:t>
            </a:r>
          </a:p>
        </p:txBody>
      </p:sp>
    </p:spTree>
    <p:extLst>
      <p:ext uri="{BB962C8B-B14F-4D97-AF65-F5344CB8AC3E}">
        <p14:creationId xmlns:p14="http://schemas.microsoft.com/office/powerpoint/2010/main" val="19273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355993"/>
              </p:ext>
            </p:extLst>
          </p:nvPr>
        </p:nvGraphicFramePr>
        <p:xfrm>
          <a:off x="332508" y="1578563"/>
          <a:ext cx="7128162" cy="7292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6637"/>
                <a:gridCol w="717452"/>
                <a:gridCol w="801858"/>
                <a:gridCol w="998807"/>
                <a:gridCol w="886264"/>
                <a:gridCol w="886265"/>
                <a:gridCol w="858129"/>
                <a:gridCol w="703385"/>
                <a:gridCol w="539365"/>
              </a:tblGrid>
              <a:tr h="7123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Item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Describe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Best Outcome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Who </a:t>
                      </a: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Benefits? 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Business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Client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Employee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Cost to Implement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Non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Financial Benefits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What if we Don’t?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Now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No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Later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Rank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</a:tr>
              <a:tr h="5853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53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53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53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53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53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53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53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53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53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53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Rectangle 2"/>
          <p:cNvSpPr>
            <a:spLocks/>
          </p:cNvSpPr>
          <p:nvPr/>
        </p:nvSpPr>
        <p:spPr bwMode="auto">
          <a:xfrm>
            <a:off x="361848" y="9455706"/>
            <a:ext cx="6151494" cy="23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Licensed from LGL Business Solutions for use.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7227" y="392993"/>
            <a:ext cx="6963729" cy="608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Priority </a:t>
            </a:r>
            <a:r>
              <a:rPr lang="en-US" sz="3200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Filter</a:t>
            </a: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5049966" y="443919"/>
            <a:ext cx="317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Helvetica" panose="020B0604020202020204" pitchFamily="34" charset="0"/>
              </a:rPr>
              <a:t>TM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5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174946"/>
              </p:ext>
            </p:extLst>
          </p:nvPr>
        </p:nvGraphicFramePr>
        <p:xfrm>
          <a:off x="332508" y="1504421"/>
          <a:ext cx="7128162" cy="7150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870"/>
                <a:gridCol w="493941"/>
                <a:gridCol w="493941"/>
                <a:gridCol w="493941"/>
                <a:gridCol w="493941"/>
                <a:gridCol w="493941"/>
                <a:gridCol w="493941"/>
                <a:gridCol w="493941"/>
                <a:gridCol w="493941"/>
                <a:gridCol w="493941"/>
                <a:gridCol w="493941"/>
                <a:gridCol w="493941"/>
                <a:gridCol w="493941"/>
              </a:tblGrid>
              <a:tr h="4923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Item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Jan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Feb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Mar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Apr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May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Jun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Jul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Aug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Sep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Oct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Nov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Dec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</a:tr>
              <a:tr h="512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2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2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2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2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2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2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2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7227" y="392993"/>
            <a:ext cx="6963729" cy="608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Strategic Project Calendar</a:t>
            </a:r>
          </a:p>
        </p:txBody>
      </p:sp>
    </p:spTree>
    <p:extLst>
      <p:ext uri="{BB962C8B-B14F-4D97-AF65-F5344CB8AC3E}">
        <p14:creationId xmlns:p14="http://schemas.microsoft.com/office/powerpoint/2010/main" val="391601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56121" y="535519"/>
            <a:ext cx="6981928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b="1" dirty="0" smtClean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Notes</a:t>
            </a:r>
            <a:endParaRPr lang="en-US" dirty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607303"/>
              </p:ext>
            </p:extLst>
          </p:nvPr>
        </p:nvGraphicFramePr>
        <p:xfrm>
          <a:off x="337625" y="2163144"/>
          <a:ext cx="7118252" cy="6826110"/>
        </p:xfrm>
        <a:graphic>
          <a:graphicData uri="http://schemas.openxmlformats.org/drawingml/2006/table">
            <a:tbl>
              <a:tblPr/>
              <a:tblGrid>
                <a:gridCol w="7118252"/>
              </a:tblGrid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3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56121" y="535519"/>
            <a:ext cx="6981928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b="1" dirty="0" smtClean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Notes</a:t>
            </a:r>
            <a:endParaRPr lang="en-US" dirty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27834"/>
              </p:ext>
            </p:extLst>
          </p:nvPr>
        </p:nvGraphicFramePr>
        <p:xfrm>
          <a:off x="337625" y="2163144"/>
          <a:ext cx="7118252" cy="6826110"/>
        </p:xfrm>
        <a:graphic>
          <a:graphicData uri="http://schemas.openxmlformats.org/drawingml/2006/table">
            <a:tbl>
              <a:tblPr/>
              <a:tblGrid>
                <a:gridCol w="7118252"/>
              </a:tblGrid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18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56121" y="535519"/>
            <a:ext cx="6981928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b="1" dirty="0" smtClean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Notes</a:t>
            </a:r>
            <a:endParaRPr lang="en-US" dirty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27834"/>
              </p:ext>
            </p:extLst>
          </p:nvPr>
        </p:nvGraphicFramePr>
        <p:xfrm>
          <a:off x="337625" y="2163144"/>
          <a:ext cx="7118252" cy="6826110"/>
        </p:xfrm>
        <a:graphic>
          <a:graphicData uri="http://schemas.openxmlformats.org/drawingml/2006/table">
            <a:tbl>
              <a:tblPr/>
              <a:tblGrid>
                <a:gridCol w="7118252"/>
              </a:tblGrid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07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66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56121" y="535519"/>
            <a:ext cx="6981928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b="1" dirty="0" smtClean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Notes</a:t>
            </a:r>
            <a:endParaRPr lang="en-US" dirty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353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56121" y="535519"/>
            <a:ext cx="6981928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b="1" dirty="0" smtClean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Notes</a:t>
            </a:r>
            <a:endParaRPr lang="en-US" dirty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771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56121" y="535519"/>
            <a:ext cx="6981928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b="1" dirty="0" smtClean="0">
                <a:solidFill>
                  <a:schemeClr val="bg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b="1" dirty="0" smtClean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Notes</a:t>
            </a:r>
            <a:endParaRPr lang="en-US" dirty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89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30082" y="1439695"/>
            <a:ext cx="3745817" cy="7619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“He who fails to plan, plans to fail.”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– Winston </a:t>
            </a:r>
            <a:r>
              <a:rPr lang="en-US" sz="1800" dirty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Churchill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800" dirty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800" dirty="0" smtClean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“First comes thought; </a:t>
            </a:r>
            <a:br>
              <a:rPr lang="en-US" sz="2400" dirty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2400" dirty="0" smtClean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then </a:t>
            </a:r>
            <a:r>
              <a:rPr lang="en-US" sz="2400" dirty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organization of that thought, into ideas and plans; </a:t>
            </a:r>
            <a:r>
              <a:rPr lang="en-US" sz="2400" dirty="0" smtClean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then transformation </a:t>
            </a:r>
            <a:r>
              <a:rPr lang="en-US" sz="2400" dirty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of those plans to </a:t>
            </a:r>
            <a:r>
              <a:rPr lang="en-US" sz="2400" dirty="0" smtClean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reality. </a:t>
            </a:r>
            <a:r>
              <a:rPr lang="en-US" sz="2400" dirty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beginning, as you will observe, </a:t>
            </a:r>
            <a:r>
              <a:rPr lang="en-US" sz="2400" dirty="0" smtClean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is </a:t>
            </a:r>
            <a:r>
              <a:rPr lang="en-US" sz="2400" dirty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 your imagination.”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    – Napoleon </a:t>
            </a:r>
            <a:r>
              <a:rPr lang="en-US" sz="1800" dirty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Hill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1200" dirty="0" smtClean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bg2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564570" y="694613"/>
            <a:ext cx="1917700" cy="2324100"/>
            <a:chOff x="0" y="0"/>
            <a:chExt cx="3020" cy="366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" y="180"/>
              <a:ext cx="2644" cy="3300"/>
            </a:xfrm>
            <a:prstGeom prst="rect">
              <a:avLst/>
            </a:prstGeom>
            <a:noFill/>
            <a:ln w="12700" cap="flat">
              <a:solidFill>
                <a:schemeClr val="bg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020" cy="3660"/>
            </a:xfrm>
            <a:prstGeom prst="rect">
              <a:avLst/>
            </a:prstGeom>
            <a:noFill/>
            <a:ln w="12700" cap="flat">
              <a:solidFill>
                <a:schemeClr val="bg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529645" y="4993850"/>
            <a:ext cx="1981200" cy="2413000"/>
            <a:chOff x="0" y="0"/>
            <a:chExt cx="3120" cy="380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" y="180"/>
              <a:ext cx="2746" cy="3440"/>
            </a:xfrm>
            <a:prstGeom prst="rect">
              <a:avLst/>
            </a:prstGeom>
            <a:noFill/>
            <a:ln w="12700" cap="flat">
              <a:solidFill>
                <a:schemeClr val="bg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120" cy="3800"/>
            </a:xfrm>
            <a:prstGeom prst="rect">
              <a:avLst/>
            </a:prstGeom>
            <a:noFill/>
            <a:ln w="12700" cap="flat">
              <a:solidFill>
                <a:schemeClr val="bg2">
                  <a:lumMod val="40000"/>
                  <a:lumOff val="6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609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612188"/>
              </p:ext>
            </p:extLst>
          </p:nvPr>
        </p:nvGraphicFramePr>
        <p:xfrm>
          <a:off x="332508" y="1624288"/>
          <a:ext cx="7128163" cy="7161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874"/>
                <a:gridCol w="1641763"/>
                <a:gridCol w="1641763"/>
                <a:gridCol w="1641763"/>
              </a:tblGrid>
              <a:tr h="593043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PERFORMANCE STATS</a:t>
                      </a:r>
                      <a:endParaRPr lang="en-US" sz="18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68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Revenue Per Employee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68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Spread Per Employee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68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Productivity Margin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68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Revenue Per Relationship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68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Client Retention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68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Employee Engagement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68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Conversion Rate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68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Closing Ratio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568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% Spent on Non - Validated Producers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568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New business % of Revenue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5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227" y="392993"/>
            <a:ext cx="6963729" cy="60848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Critical </a:t>
            </a:r>
            <a:r>
              <a:rPr lang="en-US" sz="3200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Indicator </a:t>
            </a:r>
            <a:r>
              <a:rPr lang="en-US" sz="32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Dashboard</a:t>
            </a:r>
            <a:endParaRPr lang="en-US" sz="3200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6416363" y="494579"/>
            <a:ext cx="317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Helvetica" panose="020B0604020202020204" pitchFamily="34" charset="0"/>
              </a:rPr>
              <a:t>TM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4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721386"/>
              </p:ext>
            </p:extLst>
          </p:nvPr>
        </p:nvGraphicFramePr>
        <p:xfrm>
          <a:off x="332508" y="1819273"/>
          <a:ext cx="7128162" cy="6655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27"/>
                <a:gridCol w="1188027"/>
                <a:gridCol w="1188027"/>
                <a:gridCol w="1188027"/>
                <a:gridCol w="1188027"/>
                <a:gridCol w="1188027"/>
              </a:tblGrid>
              <a:tr h="7429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Name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Gross Comm. Year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2015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Gross Comm. Year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2016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Gross Comm. Year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2017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Gross Comm. Year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2018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Gross Comm. Year 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2019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</a:tr>
              <a:tr h="5912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12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12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12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12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12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12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12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12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9129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6120" y="1408548"/>
            <a:ext cx="727537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List all of your current producers and their projected Gross </a:t>
            </a:r>
            <a:r>
              <a:rPr lang="en-US" sz="1300" dirty="0" smtClean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Commission Income </a:t>
            </a:r>
            <a:r>
              <a:rPr lang="en-US" sz="1300" dirty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 year shown.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7227" y="392993"/>
            <a:ext cx="6963729" cy="608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Future Producer Plans</a:t>
            </a:r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5876252" y="392993"/>
            <a:ext cx="317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Helvetica" panose="020B0604020202020204" pitchFamily="34" charset="0"/>
              </a:rPr>
              <a:t>TM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95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21746"/>
              </p:ext>
            </p:extLst>
          </p:nvPr>
        </p:nvGraphicFramePr>
        <p:xfrm>
          <a:off x="332508" y="1860548"/>
          <a:ext cx="7128164" cy="6674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04"/>
                <a:gridCol w="1130032"/>
                <a:gridCol w="1130032"/>
                <a:gridCol w="1130032"/>
                <a:gridCol w="1130032"/>
                <a:gridCol w="1130032"/>
              </a:tblGrid>
              <a:tr h="50261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Name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Year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2015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 Year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2016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Year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2017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Year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2018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 Year 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2019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</a:tr>
              <a:tr h="5563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PL Service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63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CL Service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23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Benefits Services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63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Claims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63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Accounting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63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Automation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236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Marketing / Placing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63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BDC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63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Senior Mgt.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63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Middle Mgt.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637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Other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6120" y="1449823"/>
            <a:ext cx="72753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Identify the number of employees you currently have in each category and project for the next 5</a:t>
            </a:r>
            <a:r>
              <a:rPr lang="en-US" sz="1200" dirty="0" smtClean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years.</a:t>
            </a:r>
            <a:endParaRPr lang="en-US" sz="1200" dirty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87227" y="392993"/>
            <a:ext cx="6963729" cy="608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Future Support Team Plans</a:t>
            </a:r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6308052" y="392993"/>
            <a:ext cx="317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Helvetica" panose="020B0604020202020204" pitchFamily="34" charset="0"/>
              </a:rPr>
              <a:t>TM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7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022774"/>
              </p:ext>
            </p:extLst>
          </p:nvPr>
        </p:nvGraphicFramePr>
        <p:xfrm>
          <a:off x="332508" y="1528574"/>
          <a:ext cx="3398243" cy="4382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243"/>
              </a:tblGrid>
              <a:tr h="4584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Client Experience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</a:tr>
              <a:tr h="5289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Brainstorm words that represent what you want clients to feel and receive from your company.</a:t>
                      </a:r>
                      <a:endParaRPr lang="en-US" sz="12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43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43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43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43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43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43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43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433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6528910"/>
              </p:ext>
            </p:extLst>
          </p:nvPr>
        </p:nvGraphicFramePr>
        <p:xfrm>
          <a:off x="4050881" y="1528572"/>
          <a:ext cx="3416720" cy="4503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6720"/>
              </a:tblGrid>
              <a:tr h="6060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Group</a:t>
                      </a: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 these words and thoughts into 5 or fewer Experience </a:t>
                      </a:r>
                      <a:b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</a:br>
                      <a:r>
                        <a:rPr lang="en-US" sz="1400" b="1" baseline="0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words or phrases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</a:tr>
              <a:tr h="7543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3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3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3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43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975285"/>
              </p:ext>
            </p:extLst>
          </p:nvPr>
        </p:nvGraphicFramePr>
        <p:xfrm>
          <a:off x="329182" y="6705600"/>
          <a:ext cx="7159750" cy="1879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50"/>
                <a:gridCol w="1431950"/>
                <a:gridCol w="1431950"/>
                <a:gridCol w="1431950"/>
                <a:gridCol w="1431950"/>
              </a:tblGrid>
              <a:tr h="485940">
                <a:tc gridSpan="5">
                  <a:txBody>
                    <a:bodyPr/>
                    <a:lstStyle/>
                    <a:p>
                      <a:pPr marL="0" marR="0" algn="ctr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What icons could you use to capture these client Experience words or phrases?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393914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56120" y="6250677"/>
            <a:ext cx="727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Client Experience Icons</a:t>
            </a:r>
            <a:endParaRPr lang="en-US" dirty="0">
              <a:solidFill>
                <a:schemeClr val="accent5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87227" y="392993"/>
            <a:ext cx="6963729" cy="608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sz="3200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Clarity Filter</a:t>
            </a:r>
          </a:p>
        </p:txBody>
      </p:sp>
      <p:sp>
        <p:nvSpPr>
          <p:cNvPr id="12" name="Rectangle 2"/>
          <p:cNvSpPr>
            <a:spLocks/>
          </p:cNvSpPr>
          <p:nvPr/>
        </p:nvSpPr>
        <p:spPr bwMode="auto">
          <a:xfrm>
            <a:off x="5406352" y="392993"/>
            <a:ext cx="317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Helvetica" panose="020B0604020202020204" pitchFamily="34" charset="0"/>
              </a:rPr>
              <a:t>TM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2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679672"/>
              </p:ext>
            </p:extLst>
          </p:nvPr>
        </p:nvGraphicFramePr>
        <p:xfrm>
          <a:off x="332508" y="1617474"/>
          <a:ext cx="3398243" cy="3971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8243"/>
              </a:tblGrid>
              <a:tr h="4584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What do you sell?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</a:tr>
              <a:tr h="4391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1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1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1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1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1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1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14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45090"/>
              </p:ext>
            </p:extLst>
          </p:nvPr>
        </p:nvGraphicFramePr>
        <p:xfrm>
          <a:off x="4050881" y="1607745"/>
          <a:ext cx="3416720" cy="2424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6720"/>
              </a:tblGrid>
              <a:tr h="5571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How are these products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impacting your company?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</a:tr>
              <a:tr h="3734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34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34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34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34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429454"/>
              </p:ext>
            </p:extLst>
          </p:nvPr>
        </p:nvGraphicFramePr>
        <p:xfrm>
          <a:off x="329182" y="5773906"/>
          <a:ext cx="3396512" cy="2953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6512"/>
              </a:tblGrid>
              <a:tr h="515566">
                <a:tc>
                  <a:txBody>
                    <a:bodyPr/>
                    <a:lstStyle/>
                    <a:p>
                      <a:pPr marL="0" marR="0" algn="ctr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What could</a:t>
                      </a: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 you sell?</a:t>
                      </a: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67032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033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032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033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033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032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033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032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825550"/>
              </p:ext>
            </p:extLst>
          </p:nvPr>
        </p:nvGraphicFramePr>
        <p:xfrm>
          <a:off x="4050881" y="4199073"/>
          <a:ext cx="3416720" cy="1393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6720"/>
              </a:tblGrid>
              <a:tr h="4470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What one thing could we package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that we already do?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</a:tr>
              <a:tr h="4374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4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977124"/>
              </p:ext>
            </p:extLst>
          </p:nvPr>
        </p:nvGraphicFramePr>
        <p:xfrm>
          <a:off x="4050880" y="5770970"/>
          <a:ext cx="3414409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4409"/>
              </a:tblGrid>
              <a:tr h="476655">
                <a:tc>
                  <a:txBody>
                    <a:bodyPr/>
                    <a:lstStyle/>
                    <a:p>
                      <a:pPr marL="0" marR="0" algn="ctr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Helvetica" panose="020B0604020202020204" pitchFamily="34" charset="0"/>
                          <a:ea typeface="+mn-ea"/>
                          <a:cs typeface="Helvetica" panose="020B0604020202020204" pitchFamily="34" charset="0"/>
                        </a:rPr>
                        <a:t>How would that improve your business?</a:t>
                      </a: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67032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033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032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033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033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032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033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032">
                <a:tc>
                  <a:txBody>
                    <a:bodyPr/>
                    <a:lstStyle/>
                    <a:p>
                      <a:pPr marL="0" marR="0" algn="l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387227" y="392993"/>
            <a:ext cx="6963729" cy="608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sz="3200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Clarity </a:t>
            </a:r>
            <a:r>
              <a:rPr lang="en-US" sz="3200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Filter - Product</a:t>
            </a:r>
            <a:endParaRPr lang="en-US" sz="3200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Rectangle 2"/>
          <p:cNvSpPr>
            <a:spLocks/>
          </p:cNvSpPr>
          <p:nvPr/>
        </p:nvSpPr>
        <p:spPr bwMode="auto">
          <a:xfrm>
            <a:off x="4441152" y="392993"/>
            <a:ext cx="317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Helvetica" panose="020B0604020202020204" pitchFamily="34" charset="0"/>
              </a:rPr>
              <a:t>TM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08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94941"/>
              </p:ext>
            </p:extLst>
          </p:nvPr>
        </p:nvGraphicFramePr>
        <p:xfrm>
          <a:off x="332508" y="1528574"/>
          <a:ext cx="7138335" cy="2316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8335"/>
              </a:tblGrid>
              <a:tr h="400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What do people think of us today?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</a:tr>
              <a:tr h="3832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32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32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32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32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217817"/>
              </p:ext>
            </p:extLst>
          </p:nvPr>
        </p:nvGraphicFramePr>
        <p:xfrm>
          <a:off x="329181" y="4024508"/>
          <a:ext cx="7141662" cy="2417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831"/>
                <a:gridCol w="3570831"/>
              </a:tblGrid>
              <a:tr h="1208762">
                <a:tc>
                  <a:txBody>
                    <a:bodyPr/>
                    <a:lstStyle/>
                    <a:p>
                      <a:pPr marL="0" marR="0" algn="ctr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How</a:t>
                      </a:r>
                      <a:r>
                        <a:rPr lang="en-US" sz="1200" b="1" kern="1200" baseline="0" dirty="0" smtClean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 do we communicate our brand today?</a:t>
                      </a:r>
                      <a:endParaRPr lang="en-US" sz="1200" b="1" kern="12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What is the best brand opportunity we could take advantage of in the future?</a:t>
                      </a:r>
                      <a:endParaRPr lang="en-US" sz="1200" b="1" kern="12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8762">
                <a:tc>
                  <a:txBody>
                    <a:bodyPr/>
                    <a:lstStyle/>
                    <a:p>
                      <a:pPr marL="0" marR="0" algn="ctr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How is our current brand differentiating us?</a:t>
                      </a:r>
                      <a:endParaRPr lang="en-US" sz="1200" b="1" kern="12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What do we want</a:t>
                      </a:r>
                      <a:r>
                        <a:rPr lang="en-US" sz="1200" b="1" kern="1200" baseline="0" dirty="0" smtClean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 people to think </a:t>
                      </a:r>
                    </a:p>
                    <a:p>
                      <a:pPr marL="0" marR="0" algn="ctr" defTabSz="77724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of us in the future?</a:t>
                      </a:r>
                      <a:endParaRPr lang="en-US" sz="1200" b="1" kern="12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492216"/>
              </p:ext>
            </p:extLst>
          </p:nvPr>
        </p:nvGraphicFramePr>
        <p:xfrm>
          <a:off x="329265" y="6607866"/>
          <a:ext cx="7138335" cy="2054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8335"/>
              </a:tblGrid>
              <a:tr h="4252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Brand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</a:tr>
              <a:tr h="4073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3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3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73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87227" y="392993"/>
            <a:ext cx="6963729" cy="608481"/>
            <a:chOff x="387227" y="392993"/>
            <a:chExt cx="6963729" cy="608481"/>
          </a:xfrm>
        </p:grpSpPr>
        <p:sp>
          <p:nvSpPr>
            <p:cNvPr id="11" name="Title 1"/>
            <p:cNvSpPr txBox="1">
              <a:spLocks/>
            </p:cNvSpPr>
            <p:nvPr/>
          </p:nvSpPr>
          <p:spPr>
            <a:xfrm>
              <a:off x="387227" y="392993"/>
              <a:ext cx="6963729" cy="60848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3600" kern="1200">
                  <a:solidFill>
                    <a:schemeClr val="tx1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 algn="ctr"/>
              <a:r>
                <a:rPr lang="en-US" sz="3200" dirty="0" smtClean="0">
                  <a:solidFill>
                    <a:schemeClr val="accent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The </a:t>
              </a:r>
              <a:r>
                <a:rPr lang="en-US" sz="3200" dirty="0">
                  <a:solidFill>
                    <a:schemeClr val="accent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Clarity </a:t>
              </a:r>
              <a:r>
                <a:rPr lang="en-US" sz="3200" dirty="0" smtClean="0">
                  <a:solidFill>
                    <a:schemeClr val="accent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Filter - Brand</a:t>
              </a:r>
              <a:endParaRPr lang="en-US" sz="3200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2" name="Rectangle 2"/>
            <p:cNvSpPr>
              <a:spLocks/>
            </p:cNvSpPr>
            <p:nvPr/>
          </p:nvSpPr>
          <p:spPr bwMode="auto">
            <a:xfrm>
              <a:off x="4644352" y="392993"/>
              <a:ext cx="3175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latin typeface="Helvetica" panose="020B0604020202020204" pitchFamily="34" charset="0"/>
                </a:rPr>
                <a:t>TM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7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799D4-90DF-4278-9F9E-631E7C4E9000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758067"/>
              </p:ext>
            </p:extLst>
          </p:nvPr>
        </p:nvGraphicFramePr>
        <p:xfrm>
          <a:off x="332508" y="1467349"/>
          <a:ext cx="7116042" cy="7150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014"/>
                <a:gridCol w="2372014"/>
                <a:gridCol w="2372014"/>
              </a:tblGrid>
              <a:tr h="8913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Future Vision Goals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Date_____________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Why are these goals important to us?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What must be done this year to make those </a:t>
                      </a:r>
                      <a:endParaRPr lang="en-US" sz="1400" b="1" dirty="0" smtClean="0">
                        <a:solidFill>
                          <a:schemeClr val="bg1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goals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a reality?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6E6E"/>
                    </a:solidFill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5"/>
                          </a:solidFill>
                          <a:effectLst/>
                          <a:latin typeface="Helvetica" panose="020B0604020202020204" pitchFamily="34" charset="0"/>
                          <a:ea typeface="ヒラギノ角ゴ Pro W3"/>
                          <a:cs typeface="Helvetica" panose="020B0604020202020204" pitchFamily="34" charset="0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5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accent5"/>
                        </a:solidFill>
                        <a:effectLst/>
                        <a:latin typeface="Helvetica" panose="020B0604020202020204" pitchFamily="34" charset="0"/>
                        <a:ea typeface="ヒラギノ角ゴ Pro W3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9" y="140073"/>
            <a:ext cx="7491419" cy="116621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7227" y="392993"/>
            <a:ext cx="6963729" cy="608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200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Vision Reality Creator</a:t>
            </a:r>
          </a:p>
        </p:txBody>
      </p:sp>
    </p:spTree>
    <p:extLst>
      <p:ext uri="{BB962C8B-B14F-4D97-AF65-F5344CB8AC3E}">
        <p14:creationId xmlns:p14="http://schemas.microsoft.com/office/powerpoint/2010/main" val="53410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nCit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B9C0F"/>
      </a:accent1>
      <a:accent2>
        <a:srgbClr val="758D89"/>
      </a:accent2>
      <a:accent3>
        <a:srgbClr val="FFFFFF"/>
      </a:accent3>
      <a:accent4>
        <a:srgbClr val="000000"/>
      </a:accent4>
      <a:accent5>
        <a:srgbClr val="6E6E6E"/>
      </a:accent5>
      <a:accent6>
        <a:srgbClr val="2D2D8A"/>
      </a:accent6>
      <a:hlink>
        <a:srgbClr val="EB9C0F"/>
      </a:hlink>
      <a:folHlink>
        <a:srgbClr val="EB9C0F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1824</TotalTime>
  <Words>471</Words>
  <Application>Microsoft Office PowerPoint</Application>
  <PresentationFormat>Custom</PresentationFormat>
  <Paragraphs>376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Helvetica</vt:lpstr>
      <vt:lpstr>ヒラギノ角ゴ Pro W3</vt:lpstr>
      <vt:lpstr>Office Theme</vt:lpstr>
      <vt:lpstr>STRATEGIC - TACTICAL PLANNING GUIDE</vt:lpstr>
      <vt:lpstr>PowerPoint Presentation</vt:lpstr>
      <vt:lpstr>Critical Indicator Dashboard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Courtney McCoach</dc:creator>
  <cp:lastModifiedBy>TEMPHELP</cp:lastModifiedBy>
  <cp:revision>45</cp:revision>
  <dcterms:created xsi:type="dcterms:W3CDTF">2014-12-11T16:00:56Z</dcterms:created>
  <dcterms:modified xsi:type="dcterms:W3CDTF">2016-06-22T17:59:37Z</dcterms:modified>
</cp:coreProperties>
</file>