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5544800" cy="10058400"/>
  <p:notesSz cx="9601200" cy="150876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8" d="100"/>
          <a:sy n="48" d="100"/>
        </p:scale>
        <p:origin x="8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1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2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9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6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31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4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1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71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ACA2E86B-F0E0-43D7-AD66-B2194953C810}" type="datetimeFigureOut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97E0EC79-1668-4211-9BA6-D7F056E945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4680873" y="9257452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7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Helvetica" panose="020B0604020202020204" pitchFamily="34" charset="0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919"/>
            <a:ext cx="14630400" cy="11614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50909"/>
              </p:ext>
            </p:extLst>
          </p:nvPr>
        </p:nvGraphicFramePr>
        <p:xfrm>
          <a:off x="457200" y="2101363"/>
          <a:ext cx="7192108" cy="694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4697"/>
                <a:gridCol w="1747411"/>
              </a:tblGrid>
              <a:tr h="3766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AREA OF GROWTH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RATING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660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The attributes listed under each GROWTH area defines the scope of the category.</a:t>
                      </a:r>
                      <a:endParaRPr lang="en-US" sz="9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5 = strength in the growth area</a:t>
                      </a:r>
                    </a:p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3 = moderate strength </a:t>
                      </a:r>
                    </a:p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1 = currently not a focus area</a:t>
                      </a:r>
                      <a:endParaRPr lang="en-US" sz="9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TECHNICAL ACUMEN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Purposeful Continuing Education Plan with Goals, including industry designations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Account Stratification (account size, niche, strategic versus tactical)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Participate in Niche Specific Organizations (associations, non profit, etc.)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Reading to keep current (insurance industry, niche and business)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Train New Team Members in the Organization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1341150" rtl="0" eaLnBrk="1" latinLnBrk="0" hangingPunct="1"/>
                      <a:endParaRPr lang="en-US" sz="4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41150" rtl="0" eaLnBrk="1" latinLnBrk="0" hangingPunct="1"/>
                      <a:endParaRPr lang="en-US" sz="4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BUSINESS ACUMEN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Competency in the following areas: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        Financials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       Business Strategy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      Risk Identification, Assessment and Solution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Active Participant in building Risk and Benefit Strategies for Clients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Pursues consistent acumen for not only the insurance industry but also your client's industry(s)</a:t>
                      </a:r>
                    </a:p>
                    <a:p>
                      <a:r>
                        <a:rPr lang="en-US" sz="1000" i="1" dirty="0" err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InCite</a:t>
                      </a:r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en-US" sz="1000" i="1" dirty="0" err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WikiRisk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TECHNOLOGY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Competency using and consistently following workflows in the following areas: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        Agency Management System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        Outlook and/or Scheduling software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Advanced Technical Systems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        Client Portals/Electronic policy delivery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        Front End Scanning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         Document Management System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Advanced Communication Tools (e.g. Yammer, Salesforce, video Conferencing, etc.)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Workload and Backlog Assessment by utilizing Technology Tools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92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COMMUNICATION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Systematically follow Preferred Method of Communication by Client and Co-Worker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Standardized Communication Expectations that reflect the agency's branding are consistently followed both internal and external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Standard notification systems in place when you are not available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Social Media - regular usage and adherence to agency guidelines (personal, professional and as an organization)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Productive Meetings (creative, clear outcomes, strong facilitation, planning, energizing)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Communication Pitfalls - identification and adjustment in methods (e.g. multi gen workforce)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1658328"/>
            <a:ext cx="1329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</a:rPr>
              <a:t>Everyone in your organization impacts your GROWTH culture. The purpose of this checklist is to self assess your strengths and focus areas in your GROWTH culture. 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25126"/>
              </p:ext>
            </p:extLst>
          </p:nvPr>
        </p:nvGraphicFramePr>
        <p:xfrm>
          <a:off x="7900416" y="2101363"/>
          <a:ext cx="7187184" cy="6945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0680"/>
                <a:gridCol w="1746504"/>
              </a:tblGrid>
              <a:tr h="3766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AREA OF GROWTH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RATING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660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The attributes listed under each GROWTH area defines the scope of the category.</a:t>
                      </a:r>
                      <a:endParaRPr lang="en-US" sz="9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5 = strength in the growth area</a:t>
                      </a:r>
                    </a:p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3 = moderate strength </a:t>
                      </a:r>
                    </a:p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1 = currently not a focus area</a:t>
                      </a:r>
                      <a:endParaRPr lang="en-US" sz="9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607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CLIENT EXPERIENCE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Established Client Experience Icons and Clarity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Icons are Part of the Company Culture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Consistent Client Experience between all divisions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Team can clearly articulate the desired Client Experience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Client Experience standards have been created and measured consistently (e.g. language, collateral, client and prospect interactions)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1341150" rtl="0" eaLnBrk="1" latinLnBrk="0" hangingPunct="1"/>
                      <a:endParaRPr lang="en-US" sz="4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41150" rtl="0" eaLnBrk="1" latinLnBrk="0" hangingPunct="1"/>
                      <a:endParaRPr lang="en-US" sz="4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577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TIME MAXIMIZATION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Established Productivity Standards/Expectations for each division in the agency and the </a:t>
                      </a:r>
                      <a:b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</a:br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agency at large 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Systems in place to Benchmark and Measure Productivity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Workflows/Procedures are aligned with Natural Strengths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Systematic Approach in place for Maximizing Time (Tools, Automation, Audits, etc.)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Built-In Team System Support when Needed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9073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TEAM DYNAMICS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Cohesive Teams In Place - Inspires and Challenges each other, Brutally Honest and High Levels of Trust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Role Clarity - Understands Role and Contribution to Organization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Team Synergy is Understood and Systems in place to move tasks forward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Communication Skills are worked on as a Team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Team Dynamic Acumen - Entire team meets on a quarterly basis to work on Team Dynamic Skills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556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LEADERSHIP/CHANGE AGENT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Purposeful Change occurs Frequently in your Organization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Agency can Implement a New Idea rapidly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Employees are Empowered to Share New Ideas and Implement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Agency recognizes Subject Matter Experts within the Firm</a:t>
                      </a:r>
                    </a:p>
                    <a:p>
                      <a:r>
                        <a:rPr lang="en-US" sz="10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Leadership Development/Mentor Program in Place</a:t>
                      </a:r>
                      <a:endParaRPr lang="en-US" sz="1000" i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" name="TextBox 3"/>
          <p:cNvSpPr txBox="1"/>
          <p:nvPr/>
        </p:nvSpPr>
        <p:spPr>
          <a:xfrm>
            <a:off x="4796265" y="522520"/>
            <a:ext cx="5952270" cy="8002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GROWTH CULTURE INVENTORY</a:t>
            </a:r>
          </a:p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ASSESSMENT</a:t>
            </a:r>
            <a:endParaRPr lang="en-US" sz="1800" b="1" dirty="0">
              <a:solidFill>
                <a:schemeClr val="bg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919"/>
            <a:ext cx="14630400" cy="11614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658328"/>
            <a:ext cx="1329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</a:rPr>
              <a:t>Everyone in your organization impacts your GROWTH culture. The purpose of this checklist is to self assess your strengths and focus areas in your GROWTH culture. 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273947"/>
              </p:ext>
            </p:extLst>
          </p:nvPr>
        </p:nvGraphicFramePr>
        <p:xfrm>
          <a:off x="2795337" y="2101363"/>
          <a:ext cx="9954126" cy="4293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5649"/>
                <a:gridCol w="2418477"/>
              </a:tblGrid>
              <a:tr h="3766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AREA OF GROWTH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RATING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6605"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The attributes listed under each GROWTH area defines the scope of the category.</a:t>
                      </a:r>
                      <a:endParaRPr lang="en-US" sz="9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5 = strength in the growth area</a:t>
                      </a:r>
                    </a:p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3 = moderate strength </a:t>
                      </a:r>
                    </a:p>
                    <a:p>
                      <a:pPr algn="l"/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1 = currently not a focus area</a:t>
                      </a:r>
                      <a:endParaRPr lang="en-US" sz="9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TECHNICAL ACUMEN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1341150" rtl="0" eaLnBrk="1" latinLnBrk="0" hangingPunct="1"/>
                      <a:endParaRPr lang="en-US" sz="4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41150" rtl="0" eaLnBrk="1" latinLnBrk="0" hangingPunct="1"/>
                      <a:endParaRPr lang="en-US" sz="4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BUSINESS ACUMEN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TECHNOLOGY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COMMUNICATION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CLIENT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EXPERIENCE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1341150" rtl="0" eaLnBrk="1" latinLnBrk="0" hangingPunct="1"/>
                      <a:endParaRPr lang="en-US" sz="4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341150" rtl="0" eaLnBrk="1" latinLnBrk="0" hangingPunct="1"/>
                      <a:endParaRPr lang="en-US" sz="400" kern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TIME MAXIMIZATION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TEAM DYNAMICS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57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LEADERSHIP/CHANGE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AGENT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433785"/>
              </p:ext>
            </p:extLst>
          </p:nvPr>
        </p:nvGraphicFramePr>
        <p:xfrm>
          <a:off x="2795337" y="6730895"/>
          <a:ext cx="9954126" cy="287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5649"/>
                <a:gridCol w="2418477"/>
              </a:tblGrid>
              <a:tr h="3766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TOP THREE FOCUS AREAS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GROWTH AREA: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FIRST STEP: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GROWTH AREA: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FIRST STEP: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GROWTH AREA: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5760"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FIRST STEP: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6" name="TextBox 3"/>
          <p:cNvSpPr txBox="1"/>
          <p:nvPr/>
        </p:nvSpPr>
        <p:spPr>
          <a:xfrm>
            <a:off x="4796265" y="522520"/>
            <a:ext cx="5952270" cy="8002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1"/>
                </a:solidFill>
                <a:latin typeface="Helvetica" panose="020B0604020202020204" pitchFamily="34" charset="0"/>
              </a:rPr>
              <a:t>GROWTH CULTURE INVENTORY</a:t>
            </a:r>
          </a:p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Helvetica" panose="020B0604020202020204" pitchFamily="34" charset="0"/>
              </a:rPr>
              <a:t>ASSESSMENT</a:t>
            </a:r>
            <a:endParaRPr lang="en-US" sz="1800" b="1" dirty="0">
              <a:solidFill>
                <a:schemeClr val="bg2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18464"/>
              </p:ext>
            </p:extLst>
          </p:nvPr>
        </p:nvGraphicFramePr>
        <p:xfrm>
          <a:off x="457200" y="1966103"/>
          <a:ext cx="7187184" cy="7145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5584"/>
                <a:gridCol w="827809"/>
                <a:gridCol w="827809"/>
                <a:gridCol w="827809"/>
                <a:gridCol w="827809"/>
                <a:gridCol w="1870364"/>
              </a:tblGrid>
              <a:tr h="432112"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EXAMPLE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65983"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Plan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6598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Item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Who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Priority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Start Date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Stop Date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Comments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1162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Read Stephen Covey's book - 7 Habits of Highly Effective People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Bonita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6/1/15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6/30/15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Read Book, Write Book Report, Share Learning with Team &amp; agree on changes from learning.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62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Review Workflows for Efficiency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Team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7/1/15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11/30/15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Choose one workflow per month - review, update for efficiencies and amend.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62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Audit Updated Workflows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Auditor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7/30/15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12/30/15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Audit amended workflows when completed to help with change of habit.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62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Review Kolbe &amp; Strength Finder Information with Team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Mary Fran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5/30/15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6/30/15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Encourage team to do Kolbe &amp; Strength Finder.  Utilize information for productivity.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62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Lunch &amp; Learns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Maura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8/30/15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Ongoing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Bi-Weekly Lunch &amp; Learns on tips &amp; tricks to help people with productivity.  (i.e.  Automation)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919"/>
            <a:ext cx="14630400" cy="11614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658328"/>
            <a:ext cx="1329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</a:rPr>
              <a:t>Everyone in your organization impacts your GROWTH culture. The purpose of this checklist is to self assess your strengths and focus areas in your GROWTH culture. 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12757"/>
              </p:ext>
            </p:extLst>
          </p:nvPr>
        </p:nvGraphicFramePr>
        <p:xfrm>
          <a:off x="7887091" y="2101363"/>
          <a:ext cx="7198962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745"/>
                <a:gridCol w="1138136"/>
                <a:gridCol w="828312"/>
                <a:gridCol w="2508769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Plan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Item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Who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Stop Date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Comments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15397"/>
              </p:ext>
            </p:extLst>
          </p:nvPr>
        </p:nvGraphicFramePr>
        <p:xfrm>
          <a:off x="7887091" y="5714318"/>
          <a:ext cx="7198962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745"/>
                <a:gridCol w="1138136"/>
                <a:gridCol w="828312"/>
                <a:gridCol w="2508769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Plan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Item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Who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Stop Date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Comments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" name="TextBox 3"/>
          <p:cNvSpPr txBox="1"/>
          <p:nvPr/>
        </p:nvSpPr>
        <p:spPr>
          <a:xfrm>
            <a:off x="4796265" y="522520"/>
            <a:ext cx="5952270" cy="8002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1"/>
                </a:solidFill>
                <a:latin typeface="Helvetica" panose="020B0604020202020204" pitchFamily="34" charset="0"/>
              </a:rPr>
              <a:t>GROWTH CULTURE INVENTORY</a:t>
            </a:r>
          </a:p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Helvetica" panose="020B0604020202020204" pitchFamily="34" charset="0"/>
              </a:rPr>
              <a:t>ACTION PLAN</a:t>
            </a:r>
            <a:endParaRPr lang="en-US" sz="1800" b="1" dirty="0">
              <a:solidFill>
                <a:schemeClr val="bg2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6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1919"/>
            <a:ext cx="14630400" cy="11614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658328"/>
            <a:ext cx="13298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Helvetica" panose="020B0604020202020204" pitchFamily="34" charset="0"/>
              </a:rPr>
              <a:t>Everyone in your organization impacts your GROWTH culture. The purpose of this checklist is to self assess your strengths and focus areas in your GROWTH culture. 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57518"/>
              </p:ext>
            </p:extLst>
          </p:nvPr>
        </p:nvGraphicFramePr>
        <p:xfrm>
          <a:off x="457200" y="2101363"/>
          <a:ext cx="7198962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745"/>
                <a:gridCol w="1138136"/>
                <a:gridCol w="828312"/>
                <a:gridCol w="2508769"/>
              </a:tblGrid>
              <a:tr h="16215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Plan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5715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Item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Who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Stop Date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Comments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0611"/>
              </p:ext>
            </p:extLst>
          </p:nvPr>
        </p:nvGraphicFramePr>
        <p:xfrm>
          <a:off x="457200" y="5714318"/>
          <a:ext cx="7198962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745"/>
                <a:gridCol w="1138136"/>
                <a:gridCol w="828312"/>
                <a:gridCol w="2508769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Plan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Item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Who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Stop Date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Comments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612757"/>
              </p:ext>
            </p:extLst>
          </p:nvPr>
        </p:nvGraphicFramePr>
        <p:xfrm>
          <a:off x="7887091" y="2101363"/>
          <a:ext cx="7198962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745"/>
                <a:gridCol w="1138136"/>
                <a:gridCol w="828312"/>
                <a:gridCol w="2508769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Plan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Item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Who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Stop Date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Comments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15397"/>
              </p:ext>
            </p:extLst>
          </p:nvPr>
        </p:nvGraphicFramePr>
        <p:xfrm>
          <a:off x="7887091" y="5714318"/>
          <a:ext cx="7198962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745"/>
                <a:gridCol w="1138136"/>
                <a:gridCol w="828312"/>
                <a:gridCol w="2508769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Plan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Helvetica LT Std" panose="020B05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Action Item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Who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Stop Date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Comments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/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8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4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</a:rPr>
                        <a:t>10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3"/>
          <p:cNvSpPr txBox="1"/>
          <p:nvPr/>
        </p:nvSpPr>
        <p:spPr>
          <a:xfrm>
            <a:off x="4796265" y="522520"/>
            <a:ext cx="5952270" cy="80021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accent1"/>
                </a:solidFill>
                <a:latin typeface="Helvetica" panose="020B0604020202020204" pitchFamily="34" charset="0"/>
              </a:rPr>
              <a:t>GROWTH CULTURE INVENTORY</a:t>
            </a:r>
          </a:p>
          <a:p>
            <a:pPr algn="ctr"/>
            <a:r>
              <a:rPr lang="en-US" sz="1800" b="1" dirty="0" smtClean="0">
                <a:solidFill>
                  <a:schemeClr val="bg2"/>
                </a:solidFill>
                <a:latin typeface="Helvetica" panose="020B0604020202020204" pitchFamily="34" charset="0"/>
              </a:rPr>
              <a:t>ACTION PLAN</a:t>
            </a:r>
            <a:endParaRPr lang="en-US" sz="1800" b="1" dirty="0">
              <a:solidFill>
                <a:schemeClr val="bg2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Cite - Updat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936</Words>
  <Application>Microsoft Office PowerPoint</Application>
  <PresentationFormat>Custom</PresentationFormat>
  <Paragraphs>228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McCoach</dc:creator>
  <cp:lastModifiedBy>TEMPHELP</cp:lastModifiedBy>
  <cp:revision>27</cp:revision>
  <cp:lastPrinted>2015-05-29T13:08:11Z</cp:lastPrinted>
  <dcterms:created xsi:type="dcterms:W3CDTF">2015-05-27T15:48:34Z</dcterms:created>
  <dcterms:modified xsi:type="dcterms:W3CDTF">2016-06-22T17:10:45Z</dcterms:modified>
</cp:coreProperties>
</file>