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61" r:id="rId3"/>
    <p:sldId id="262" r:id="rId4"/>
    <p:sldId id="263" r:id="rId5"/>
  </p:sldIdLst>
  <p:sldSz cx="6858000" cy="9144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100"/>
    <a:srgbClr val="FEDE87"/>
    <a:srgbClr val="77A5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300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30E90BC-8813-41DE-BCC5-A4CC90D5400E}" type="datetimeFigureOut">
              <a:rPr lang="en-US"/>
              <a:pPr>
                <a:defRPr/>
              </a:pPr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98500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52AB7064-5C78-44CD-B7F7-0060371754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474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77D79F1-9F3E-4DC2-966F-47327D2633DD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187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ACBBDE9-794E-4074-85B5-2E2256213A35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7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ACBBDE9-794E-4074-85B5-2E2256213A35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74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ACBBDE9-794E-4074-85B5-2E2256213A35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7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2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219200"/>
            <a:ext cx="6096000" cy="6934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4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53000" y="381000"/>
            <a:ext cx="1524000" cy="777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4419600" cy="777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9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6096000" cy="6934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78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2971800" cy="6934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219200"/>
            <a:ext cx="2971800" cy="6934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6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5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1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88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38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09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216" tIns="42108" rIns="84216" bIns="421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58"/>
          <a:stretch/>
        </p:blipFill>
        <p:spPr>
          <a:xfrm>
            <a:off x="5419493" y="8610600"/>
            <a:ext cx="1371600" cy="3425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7772400"/>
            <a:ext cx="2501764" cy="1371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41375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defTabSz="841375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ubalin Graph" pitchFamily="18" charset="0"/>
          <a:ea typeface="ＭＳ Ｐゴシック" pitchFamily="28" charset="-128"/>
        </a:defRPr>
      </a:lvl2pPr>
      <a:lvl3pPr algn="l" defTabSz="841375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ubalin Graph" pitchFamily="18" charset="0"/>
          <a:ea typeface="ＭＳ Ｐゴシック" pitchFamily="28" charset="-128"/>
        </a:defRPr>
      </a:lvl3pPr>
      <a:lvl4pPr algn="l" defTabSz="841375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ubalin Graph" pitchFamily="18" charset="0"/>
          <a:ea typeface="ＭＳ Ｐゴシック" pitchFamily="28" charset="-128"/>
        </a:defRPr>
      </a:lvl4pPr>
      <a:lvl5pPr algn="l" defTabSz="841375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ubalin Graph" pitchFamily="18" charset="0"/>
          <a:ea typeface="ＭＳ Ｐゴシック" pitchFamily="28" charset="-128"/>
        </a:defRPr>
      </a:lvl5pPr>
      <a:lvl6pPr marL="457200" algn="l" defTabSz="84137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ubalin Graph" pitchFamily="18" charset="0"/>
          <a:ea typeface="ＭＳ Ｐゴシック" pitchFamily="28" charset="-128"/>
        </a:defRPr>
      </a:lvl6pPr>
      <a:lvl7pPr marL="914400" algn="l" defTabSz="84137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ubalin Graph" pitchFamily="18" charset="0"/>
          <a:ea typeface="ＭＳ Ｐゴシック" pitchFamily="28" charset="-128"/>
        </a:defRPr>
      </a:lvl7pPr>
      <a:lvl8pPr marL="1371600" algn="l" defTabSz="84137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ubalin Graph" pitchFamily="18" charset="0"/>
          <a:ea typeface="ＭＳ Ｐゴシック" pitchFamily="28" charset="-128"/>
        </a:defRPr>
      </a:lvl8pPr>
      <a:lvl9pPr marL="1828800" algn="l" defTabSz="841375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ubalin Graph" pitchFamily="18" charset="0"/>
          <a:ea typeface="ＭＳ Ｐゴシック" pitchFamily="28" charset="-128"/>
        </a:defRPr>
      </a:lvl9pPr>
    </p:titleStyle>
    <p:bodyStyle>
      <a:lvl1pPr marL="315913" indent="-315913" algn="l" defTabSz="841375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4213" indent="-263525" algn="l" defTabSz="841375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2pPr>
      <a:lvl3pPr marL="1052513" indent="-211138" algn="l" defTabSz="841375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3pPr>
      <a:lvl4pPr marL="1473200" indent="-209550" algn="l" defTabSz="841375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4pPr>
      <a:lvl5pPr marL="1895475" indent="-211138" algn="l" defTabSz="841375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5pPr>
      <a:lvl6pPr marL="2352675" indent="-211138" algn="l" defTabSz="841375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6pPr>
      <a:lvl7pPr marL="2809875" indent="-211138" algn="l" defTabSz="841375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7pPr>
      <a:lvl8pPr marL="3267075" indent="-211138" algn="l" defTabSz="841375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8pPr>
      <a:lvl9pPr marL="3724275" indent="-211138" algn="l" defTabSz="841375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62053" y="152400"/>
            <a:ext cx="6324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/>
                </a:solidFill>
                <a:latin typeface="Helvetica LT Std" pitchFamily="34" charset="0"/>
                <a:ea typeface="+mn-ea"/>
              </a:rPr>
              <a:t>OPEN ENROLLMENT EMPLOYEE </a:t>
            </a:r>
            <a:r>
              <a:rPr lang="en-US" sz="2400" dirty="0" smtClean="0">
                <a:solidFill>
                  <a:schemeClr val="accent6"/>
                </a:solidFill>
                <a:latin typeface="Helvetica LT Std" pitchFamily="34" charset="0"/>
                <a:ea typeface="+mn-ea"/>
              </a:rPr>
              <a:t>SURVEY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accent6"/>
                </a:solidFill>
                <a:latin typeface="Helvetica LT Std" pitchFamily="34" charset="0"/>
                <a:ea typeface="+mn-ea"/>
              </a:rPr>
              <a:t>Version 1</a:t>
            </a:r>
            <a:endParaRPr lang="en-US" sz="2000" i="1" dirty="0">
              <a:solidFill>
                <a:schemeClr val="accent6"/>
              </a:solidFill>
              <a:latin typeface="Helvetica LT Std" pitchFamily="34" charset="0"/>
              <a:ea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914400"/>
            <a:ext cx="5943600" cy="73712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Were the communication materials provided to you over the last few weeks easy to understand?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Yes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No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Did you feel well informed to make your 2015 healthcare choice?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Yes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No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Rate the overall quality of your Open Enrollment meeting (video, open enrollment team members, materials, room set-up)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Excellent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Good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Fair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Needs Improvement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Now we would like to ask a couple questions about the Primary Care services provided by </a:t>
            </a:r>
            <a:r>
              <a:rPr lang="en-US" sz="1100" dirty="0" err="1" smtClean="0">
                <a:latin typeface="Helvetica LT Std" pitchFamily="34" charset="0"/>
                <a:ea typeface="+mn-ea"/>
                <a:cs typeface="Arial" pitchFamily="34" charset="0"/>
              </a:rPr>
              <a:t>OnSite</a:t>
            </a:r>
            <a:r>
              <a:rPr lang="en-US" sz="1100" dirty="0" smtClean="0">
                <a:latin typeface="Helvetica LT Std" pitchFamily="34" charset="0"/>
                <a:ea typeface="+mn-ea"/>
                <a:cs typeface="Arial" pitchFamily="34" charset="0"/>
              </a:rPr>
              <a:t> </a:t>
            </a: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Health available in </a:t>
            </a:r>
            <a:r>
              <a:rPr lang="en-US" sz="1100" dirty="0" smtClean="0">
                <a:latin typeface="Helvetica LT Std" pitchFamily="34" charset="0"/>
                <a:ea typeface="+mn-ea"/>
                <a:cs typeface="Arial" pitchFamily="34" charset="0"/>
              </a:rPr>
              <a:t>the Wellness Center.</a:t>
            </a: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I see great value in my company offering on-site medical and wellness services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Yes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No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I have utilized the wellness coaching or medical services at the Wellness Center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Yes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No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At some point I have missed a scheduled appointment for wellness coaching or medical services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Yes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 smtClean="0">
                <a:latin typeface="Helvetica LT Std" pitchFamily="34" charset="0"/>
                <a:ea typeface="+mn-ea"/>
                <a:cs typeface="Arial" pitchFamily="34" charset="0"/>
              </a:rPr>
              <a:t>No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If yes to question #6, please check all the reasons that apply to why you missed your appointment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I just forgot about my appointment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My department was so busy I did not feel good about leaving for my appointment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I did not feel my supervisor would let me leave my department to go to my appointment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I was not aware that I am able to make appointments during my regular work day schedule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1000" y="914400"/>
            <a:ext cx="5943600" cy="3839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  <a:defRPr/>
            </a:pPr>
            <a:r>
              <a:rPr lang="en-US" sz="1100" dirty="0" smtClean="0">
                <a:latin typeface="Helvetica LT Std" pitchFamily="34" charset="0"/>
                <a:ea typeface="+mn-ea"/>
                <a:cs typeface="Arial" pitchFamily="34" charset="0"/>
              </a:rPr>
              <a:t>I </a:t>
            </a: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find it easy to make appointments for:</a:t>
            </a:r>
          </a:p>
          <a:p>
            <a:pPr marL="4619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•  Wellness Coaching </a:t>
            </a:r>
          </a:p>
          <a:p>
            <a:pPr marL="11398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Yes</a:t>
            </a:r>
          </a:p>
          <a:p>
            <a:pPr marL="1139825" indent="-334963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No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300"/>
              </a:spcAft>
              <a:buFont typeface="+mj-lt"/>
              <a:buAutoNum type="arabicPeriod" startAt="9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I have been very satisfied with the services I have received from:</a:t>
            </a:r>
          </a:p>
          <a:p>
            <a:pPr marL="4619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•  The front receptionist desk area</a:t>
            </a:r>
          </a:p>
          <a:p>
            <a:pPr marL="11398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Yes</a:t>
            </a:r>
          </a:p>
          <a:p>
            <a:pPr marL="1139825" indent="-334963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q"/>
              <a:defRPr/>
            </a:pPr>
            <a:r>
              <a:rPr lang="en-US" sz="1100" dirty="0" smtClean="0">
                <a:latin typeface="Helvetica LT Std" pitchFamily="34" charset="0"/>
                <a:ea typeface="+mn-ea"/>
                <a:cs typeface="Arial" pitchFamily="34" charset="0"/>
              </a:rPr>
              <a:t>No</a:t>
            </a:r>
          </a:p>
          <a:p>
            <a:pPr marL="1139825" indent="-334963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q"/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marL="4619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•  The Medical Services</a:t>
            </a:r>
          </a:p>
          <a:p>
            <a:pPr marL="1147763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Yes</a:t>
            </a:r>
          </a:p>
          <a:p>
            <a:pPr marL="1147763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No</a:t>
            </a:r>
          </a:p>
          <a:p>
            <a:pPr marL="6985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Overall, I feel my Supervisor supports the services provided by the Wellness Center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Yes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No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I would recommend the Wellness Center services to my family and fellow </a:t>
            </a:r>
            <a:r>
              <a:rPr lang="en-US" sz="1100" dirty="0" smtClean="0">
                <a:latin typeface="Helvetica LT Std" pitchFamily="34" charset="0"/>
                <a:ea typeface="+mn-ea"/>
                <a:cs typeface="Arial" pitchFamily="34" charset="0"/>
              </a:rPr>
              <a:t>employees</a:t>
            </a:r>
            <a:endParaRPr lang="en-US" sz="1100" dirty="0">
              <a:latin typeface="Helvetica LT Std" pitchFamily="34" charset="0"/>
              <a:ea typeface="+mn-ea"/>
              <a:cs typeface="Arial" pitchFamily="34" charset="0"/>
            </a:endParaRP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Yes</a:t>
            </a:r>
          </a:p>
          <a:p>
            <a:pPr marL="6826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No</a:t>
            </a:r>
          </a:p>
        </p:txBody>
      </p:sp>
      <p:sp>
        <p:nvSpPr>
          <p:cNvPr id="5" name="Rectangle 4"/>
          <p:cNvSpPr/>
          <p:nvPr/>
        </p:nvSpPr>
        <p:spPr>
          <a:xfrm>
            <a:off x="3157653" y="2438400"/>
            <a:ext cx="3429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19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•  The Wellness Coaching</a:t>
            </a:r>
          </a:p>
          <a:p>
            <a:pPr marL="11398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Yes</a:t>
            </a:r>
          </a:p>
          <a:p>
            <a:pPr marL="1139825" indent="-3349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100" dirty="0">
                <a:latin typeface="Helvetica LT Std" pitchFamily="34" charset="0"/>
                <a:ea typeface="+mn-ea"/>
                <a:cs typeface="Arial" pitchFamily="34" charset="0"/>
              </a:rPr>
              <a:t>No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053" y="152400"/>
            <a:ext cx="6324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/>
                </a:solidFill>
                <a:latin typeface="Helvetica LT Std" pitchFamily="34" charset="0"/>
                <a:ea typeface="+mn-ea"/>
              </a:rPr>
              <a:t>OPEN ENROLLMENT EMPLOYEE SURVEY</a:t>
            </a:r>
            <a:endParaRPr lang="en-US" sz="2400" dirty="0">
              <a:solidFill>
                <a:schemeClr val="accent6"/>
              </a:solidFill>
              <a:latin typeface="Helvetica LT Std" pitchFamily="34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2053" y="152400"/>
            <a:ext cx="6324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/>
                </a:solidFill>
                <a:latin typeface="Helvetica LT Std" pitchFamily="34" charset="0"/>
                <a:ea typeface="+mn-ea"/>
              </a:rPr>
              <a:t>OPEN ENROLLMENT EMPLOYEE </a:t>
            </a:r>
            <a:r>
              <a:rPr lang="en-US" sz="2400" dirty="0" smtClean="0">
                <a:solidFill>
                  <a:schemeClr val="accent6"/>
                </a:solidFill>
                <a:latin typeface="Helvetica LT Std" pitchFamily="34" charset="0"/>
                <a:ea typeface="+mn-ea"/>
              </a:rPr>
              <a:t>SURVEY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accent6"/>
                </a:solidFill>
                <a:latin typeface="Helvetica LT Std" pitchFamily="34" charset="0"/>
                <a:ea typeface="+mn-ea"/>
              </a:rPr>
              <a:t>Version 2</a:t>
            </a:r>
            <a:endParaRPr lang="en-US" sz="2000" i="1" dirty="0">
              <a:solidFill>
                <a:schemeClr val="accent6"/>
              </a:solidFill>
              <a:latin typeface="Helvetica LT Std" pitchFamily="34" charset="0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149" y="892098"/>
            <a:ext cx="6039500" cy="721251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marL="254706" indent="-254706">
              <a:buFont typeface="+mj-lt"/>
              <a:buAutoNum type="arabicPeriod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To what extent do you agree with the following statement: The materials provided to me prior to Open Enrollment were easy to understand and informative.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Agree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Somewhat Agree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Neutral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Somewhat Disagree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Disagree</a:t>
            </a:r>
          </a:p>
          <a:p>
            <a:pPr marL="254706" indent="-254706"/>
            <a:endParaRPr lang="en-US" sz="1100" dirty="0">
              <a:latin typeface="Helvetica LT Std" pitchFamily="34" charset="0"/>
              <a:cs typeface="Arial" pitchFamily="34" charset="0"/>
            </a:endParaRPr>
          </a:p>
          <a:p>
            <a:pPr marL="254706" indent="-254706">
              <a:buFont typeface="+mj-lt"/>
              <a:buAutoNum type="arabicPeriod" startAt="2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Did you like receiving your benefit materials prior to your Open Enrollment meeting?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Yes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No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Neutral</a:t>
            </a:r>
          </a:p>
          <a:p>
            <a:pPr marL="254706" indent="-254706"/>
            <a:endParaRPr lang="en-US" sz="1100" dirty="0">
              <a:latin typeface="Helvetica LT Std" pitchFamily="34" charset="0"/>
              <a:cs typeface="Arial" pitchFamily="34" charset="0"/>
            </a:endParaRPr>
          </a:p>
          <a:p>
            <a:pPr marL="254706" indent="-254706">
              <a:buFont typeface="+mj-lt"/>
              <a:buAutoNum type="arabicPeriod" startAt="3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On a scale of 1-5, how helpful was your Open Enrollment meeting in making your benefit choices (5 being best)?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1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2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3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4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5</a:t>
            </a:r>
          </a:p>
          <a:p>
            <a:pPr marL="254706" indent="-254706"/>
            <a:endParaRPr lang="en-US" sz="1100" dirty="0">
              <a:latin typeface="Helvetica LT Std" pitchFamily="34" charset="0"/>
              <a:cs typeface="Arial" pitchFamily="34" charset="0"/>
            </a:endParaRPr>
          </a:p>
          <a:p>
            <a:pPr marL="254706" indent="-254706">
              <a:buFont typeface="+mj-lt"/>
              <a:buAutoNum type="arabicPeriod" startAt="4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On a scale of 1-5, how effective were the presenters from </a:t>
            </a:r>
            <a:r>
              <a:rPr lang="en-US" sz="1100" i="1" dirty="0" smtClean="0">
                <a:latin typeface="Helvetica LT Std" pitchFamily="34" charset="0"/>
                <a:cs typeface="Arial" pitchFamily="34" charset="0"/>
              </a:rPr>
              <a:t>AGENCY/BROKERAGE</a:t>
            </a: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 (5 </a:t>
            </a:r>
            <a:r>
              <a:rPr lang="en-US" sz="1100" dirty="0">
                <a:latin typeface="Helvetica LT Std" pitchFamily="34" charset="0"/>
                <a:cs typeface="Arial" pitchFamily="34" charset="0"/>
              </a:rPr>
              <a:t>being best)?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1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2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3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4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5</a:t>
            </a:r>
            <a:br>
              <a:rPr lang="en-US" sz="1100" dirty="0">
                <a:latin typeface="Helvetica LT Std" pitchFamily="34" charset="0"/>
                <a:cs typeface="Arial" pitchFamily="34" charset="0"/>
              </a:rPr>
            </a:br>
            <a:endParaRPr lang="en-US" sz="1100" dirty="0">
              <a:latin typeface="Helvetica LT Std" pitchFamily="34" charset="0"/>
              <a:cs typeface="Arial" pitchFamily="34" charset="0"/>
            </a:endParaRPr>
          </a:p>
          <a:p>
            <a:pPr marL="254706" indent="-254706">
              <a:buFont typeface="+mj-lt"/>
              <a:buAutoNum type="arabicPeriod" startAt="5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Do you appreciate the opportunity to save money on your health insurance or win a prize by participating in the </a:t>
            </a: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Wellness </a:t>
            </a:r>
            <a:r>
              <a:rPr lang="en-US" sz="1100" dirty="0">
                <a:latin typeface="Helvetica LT Std" pitchFamily="34" charset="0"/>
                <a:cs typeface="Arial" pitchFamily="34" charset="0"/>
              </a:rPr>
              <a:t>P</a:t>
            </a: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rogram</a:t>
            </a:r>
            <a:r>
              <a:rPr lang="en-US" sz="1100" dirty="0">
                <a:latin typeface="Helvetica LT Std" pitchFamily="34" charset="0"/>
                <a:cs typeface="Arial" pitchFamily="34" charset="0"/>
              </a:rPr>
              <a:t>?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Yes</a:t>
            </a:r>
          </a:p>
          <a:p>
            <a:pPr marL="760581" indent="-373216">
              <a:buFont typeface="Wingdings" pitchFamily="2" charset="2"/>
              <a:buChar char="q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No</a:t>
            </a:r>
            <a:br>
              <a:rPr lang="en-US" sz="1100" dirty="0">
                <a:latin typeface="Helvetica LT Std" pitchFamily="34" charset="0"/>
                <a:cs typeface="Arial" pitchFamily="34" charset="0"/>
              </a:rPr>
            </a:br>
            <a:endParaRPr lang="en-US" sz="1100" dirty="0">
              <a:latin typeface="Helvetica LT Std" pitchFamily="34" charset="0"/>
              <a:cs typeface="Arial" pitchFamily="34" charset="0"/>
            </a:endParaRPr>
          </a:p>
          <a:p>
            <a:pPr marL="254706" lvl="1"/>
            <a:r>
              <a:rPr lang="en-US" sz="1100" dirty="0">
                <a:latin typeface="Helvetica LT Std" pitchFamily="34" charset="0"/>
                <a:cs typeface="Arial" pitchFamily="34" charset="0"/>
              </a:rPr>
              <a:t>If no, please explain why</a:t>
            </a: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.</a:t>
            </a:r>
          </a:p>
          <a:p>
            <a:pPr marL="254706" lvl="1"/>
            <a:endParaRPr lang="en-US" sz="1100" dirty="0" smtClean="0">
              <a:latin typeface="Helvetica LT Std" pitchFamily="34" charset="0"/>
              <a:cs typeface="Arial" pitchFamily="34" charset="0"/>
            </a:endParaRPr>
          </a:p>
          <a:p>
            <a:pPr marL="254706" lvl="1"/>
            <a:endParaRPr lang="en-US" sz="1100" dirty="0">
              <a:latin typeface="Helvetica LT Std" pitchFamily="34" charset="0"/>
              <a:cs typeface="Arial" pitchFamily="34" charset="0"/>
            </a:endParaRPr>
          </a:p>
          <a:p>
            <a:pPr marL="254706" lvl="1"/>
            <a:endParaRPr lang="en-US" sz="1100" dirty="0">
              <a:latin typeface="Helvetica LT Std" pitchFamily="34" charset="0"/>
              <a:cs typeface="Arial" pitchFamily="34" charset="0"/>
            </a:endParaRPr>
          </a:p>
          <a:p>
            <a:pPr marL="26106" indent="-228600">
              <a:buFont typeface="+mj-lt"/>
              <a:buAutoNum type="arabicPeriod" startAt="6"/>
            </a:pPr>
            <a:r>
              <a:rPr lang="en-US" sz="1100" dirty="0">
                <a:latin typeface="Helvetica LT Std" pitchFamily="34" charset="0"/>
                <a:cs typeface="Arial" pitchFamily="34" charset="0"/>
              </a:rPr>
              <a:t>What suggestions do you have for next year's Open Enrollment?</a:t>
            </a:r>
            <a:br>
              <a:rPr lang="en-US" sz="1100" dirty="0">
                <a:latin typeface="Helvetica LT Std" pitchFamily="34" charset="0"/>
                <a:cs typeface="Arial" pitchFamily="34" charset="0"/>
              </a:rPr>
            </a:br>
            <a:endParaRPr lang="en-US" sz="1100" dirty="0">
              <a:latin typeface="Helvetica LT Std" pitchFamily="34" charset="0"/>
              <a:cs typeface="Arial" pitchFamily="34" charset="0"/>
            </a:endParaRPr>
          </a:p>
          <a:p>
            <a:pPr marL="254706" lvl="1"/>
            <a:r>
              <a:rPr lang="en-US" sz="1100" dirty="0">
                <a:latin typeface="Helvetica LT Std" pitchFamily="34" charset="0"/>
                <a:cs typeface="Arial" pitchFamily="34" charset="0"/>
              </a:rPr>
              <a:t/>
            </a:r>
            <a:br>
              <a:rPr lang="en-US" sz="1100" dirty="0">
                <a:latin typeface="Helvetica LT Std" pitchFamily="34" charset="0"/>
                <a:cs typeface="Arial" pitchFamily="34" charset="0"/>
              </a:rPr>
            </a:br>
            <a:endParaRPr lang="en-US" sz="1100" dirty="0">
              <a:latin typeface="Helvetica LT St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01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2053" y="152400"/>
            <a:ext cx="6324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6"/>
                </a:solidFill>
                <a:latin typeface="Helvetica LT Std" pitchFamily="34" charset="0"/>
                <a:ea typeface="+mn-ea"/>
              </a:rPr>
              <a:t>OPEN ENROLLMENT EMPLOYEE </a:t>
            </a:r>
            <a:r>
              <a:rPr lang="en-US" sz="2400" dirty="0" smtClean="0">
                <a:solidFill>
                  <a:schemeClr val="accent6"/>
                </a:solidFill>
                <a:latin typeface="Helvetica LT Std" pitchFamily="34" charset="0"/>
                <a:ea typeface="+mn-ea"/>
              </a:rPr>
              <a:t>SURVEY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accent6"/>
                </a:solidFill>
                <a:latin typeface="Helvetica LT Std" pitchFamily="34" charset="0"/>
                <a:ea typeface="+mn-ea"/>
              </a:rPr>
              <a:t>Version 3</a:t>
            </a:r>
            <a:endParaRPr lang="en-US" sz="2000" i="1" dirty="0">
              <a:solidFill>
                <a:schemeClr val="accent6"/>
              </a:solidFill>
              <a:latin typeface="Helvetica LT Std" pitchFamily="34" charset="0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706" y="897679"/>
            <a:ext cx="6029094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Did you appreciate receiving your medical and other benefit information prior to your open enrollment meeting opportunity?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Yes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No</a:t>
            </a:r>
          </a:p>
          <a:p>
            <a:pPr marL="228600" indent="-228600"/>
            <a:endParaRPr lang="en-US" sz="1100" dirty="0" smtClean="0">
              <a:latin typeface="Helvetica LT Std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Did you feel well informed to make your </a:t>
            </a: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2015 </a:t>
            </a: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medical and other benefit choices?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Yes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No</a:t>
            </a:r>
          </a:p>
          <a:p>
            <a:pPr marL="228600" indent="-228600">
              <a:buFont typeface="+mj-lt"/>
              <a:buAutoNum type="arabicPeriod" startAt="2"/>
            </a:pPr>
            <a:endParaRPr lang="en-US" sz="1100" dirty="0" smtClean="0">
              <a:latin typeface="Helvetica LT Std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What is your preferred method of communication (choose one)?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Mail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Text Message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Email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Verbally by Supervisor</a:t>
            </a:r>
          </a:p>
          <a:p>
            <a:pPr marL="682625" indent="-334963"/>
            <a:endParaRPr lang="en-US" sz="1100" dirty="0" smtClean="0">
              <a:latin typeface="Helvetica LT Std" pitchFamily="34" charset="0"/>
              <a:cs typeface="Arial" pitchFamily="34" charset="0"/>
            </a:endParaRPr>
          </a:p>
          <a:p>
            <a:pPr marL="231775" indent="-231775"/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4.  Did you attend the first </a:t>
            </a: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Wellness seminar</a:t>
            </a: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?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Yes 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No</a:t>
            </a:r>
          </a:p>
          <a:p>
            <a:pPr marL="682625" indent="-334963">
              <a:buFont typeface="Wingdings" pitchFamily="2" charset="2"/>
              <a:buChar char="q"/>
            </a:pPr>
            <a:endParaRPr lang="en-US" sz="1100" dirty="0" smtClean="0">
              <a:latin typeface="Helvetica LT Std" pitchFamily="34" charset="0"/>
              <a:cs typeface="Arial" pitchFamily="34" charset="0"/>
            </a:endParaRPr>
          </a:p>
          <a:p>
            <a:pPr marL="231775" indent="-231775"/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5.  If not, why (choose one)?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Didn’t know about them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Don’t feel like I had the time to participate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Confusing – didn’t understand how to join 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Not interested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Other reason __________________________________</a:t>
            </a:r>
          </a:p>
          <a:p>
            <a:pPr marL="682625" indent="-334963">
              <a:buFont typeface="Wingdings" pitchFamily="2" charset="2"/>
              <a:buChar char="q"/>
            </a:pPr>
            <a:endParaRPr lang="en-US" sz="1100" dirty="0" smtClean="0">
              <a:latin typeface="Helvetica LT Std" pitchFamily="34" charset="0"/>
              <a:cs typeface="Arial" pitchFamily="34" charset="0"/>
            </a:endParaRPr>
          </a:p>
          <a:p>
            <a:pPr marL="231775" indent="-231775">
              <a:buFont typeface="+mj-lt"/>
              <a:buAutoNum type="arabicPeriod" startAt="6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Are you participating in the </a:t>
            </a: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Walking </a:t>
            </a: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Challenge?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Yes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No</a:t>
            </a:r>
          </a:p>
          <a:p>
            <a:pPr marL="228600" indent="-228600"/>
            <a:endParaRPr lang="en-US" sz="1100" dirty="0" smtClean="0">
              <a:latin typeface="Helvetica LT Std" pitchFamily="34" charset="0"/>
              <a:cs typeface="Arial" pitchFamily="34" charset="0"/>
            </a:endParaRPr>
          </a:p>
          <a:p>
            <a:pPr marL="228600" indent="-228600"/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7.	If not, why (choose one)?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Didn’t know about it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Don’t feel like I had the time to participate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Confusing – didn’t understand how to join 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Not interested</a:t>
            </a:r>
          </a:p>
          <a:p>
            <a:pPr marL="682625" indent="-334963">
              <a:buFont typeface="Wingdings" pitchFamily="2" charset="2"/>
              <a:buChar char="q"/>
            </a:pPr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Other reason __________________________________</a:t>
            </a:r>
          </a:p>
          <a:p>
            <a:pPr marL="682625" indent="-334963"/>
            <a:endParaRPr lang="en-US" sz="1100" dirty="0" smtClean="0">
              <a:latin typeface="Helvetica LT Std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Helvetica LT Std" pitchFamily="34" charset="0"/>
                <a:cs typeface="Arial" pitchFamily="34" charset="0"/>
              </a:rPr>
              <a:t>If you would like to receive monthly health, wellness and benefits communications via email or possible text message, please fill in your information below.  You can unsubscribe at any time.</a:t>
            </a:r>
          </a:p>
          <a:p>
            <a:endParaRPr lang="en-US" sz="1100" dirty="0" smtClean="0">
              <a:solidFill>
                <a:srgbClr val="433100"/>
              </a:solidFill>
              <a:latin typeface="Helvetica LT Std" pitchFamily="34" charset="0"/>
              <a:cs typeface="Arial" pitchFamily="34" charset="0"/>
            </a:endParaRPr>
          </a:p>
          <a:p>
            <a:endParaRPr lang="en-US" sz="1100" dirty="0" smtClean="0">
              <a:solidFill>
                <a:srgbClr val="433100"/>
              </a:solidFill>
              <a:latin typeface="Helvetica LT Std" pitchFamily="34" charset="0"/>
              <a:cs typeface="Arial" pitchFamily="34" charset="0"/>
            </a:endParaRPr>
          </a:p>
          <a:p>
            <a:pPr marL="682625" indent="-334963">
              <a:buFont typeface="Wingdings" pitchFamily="2" charset="2"/>
              <a:buChar char="q"/>
            </a:pPr>
            <a:endParaRPr lang="en-US" sz="1100" dirty="0" smtClean="0">
              <a:solidFill>
                <a:srgbClr val="433100"/>
              </a:solidFill>
              <a:latin typeface="Helvetica LT Std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707291"/>
              </p:ext>
            </p:extLst>
          </p:nvPr>
        </p:nvGraphicFramePr>
        <p:xfrm>
          <a:off x="533400" y="7620000"/>
          <a:ext cx="5486400" cy="64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2057400"/>
                <a:gridCol w="19812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 LT Std" pitchFamily="34" charset="0"/>
                          <a:cs typeface="Arial" pitchFamily="34" charset="0"/>
                        </a:rPr>
                        <a:t>NAME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Helvetica LT Std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 LT Std" pitchFamily="34" charset="0"/>
                          <a:cs typeface="Arial" pitchFamily="34" charset="0"/>
                        </a:rPr>
                        <a:t>EMAIL ADDRESS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Helvetica LT Std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 LT Std" pitchFamily="34" charset="0"/>
                          <a:cs typeface="Arial" pitchFamily="34" charset="0"/>
                        </a:rPr>
                        <a:t>MOBILE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 LT Std" pitchFamily="34" charset="0"/>
                          <a:cs typeface="Arial" pitchFamily="34" charset="0"/>
                        </a:rPr>
                        <a:t> PHONE NUMBER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Helvetica LT Std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>
                        <a:latin typeface="Helvetica LT St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LT St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St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3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Integrated Logo Information Template_1">
  <a:themeElements>
    <a:clrScheme name="Inci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00A1E3"/>
      </a:accent5>
      <a:accent6>
        <a:srgbClr val="6E6E6E"/>
      </a:accent6>
      <a:hlink>
        <a:srgbClr val="EB9C0F"/>
      </a:hlink>
      <a:folHlink>
        <a:srgbClr val="758D89"/>
      </a:folHlink>
    </a:clrScheme>
    <a:fontScheme name="Vertical Integrated Logo Information Template_1">
      <a:majorFont>
        <a:latin typeface="Lubalin Graph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Vertical Integrated Logo Information Template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tical Integrated Logo Information Template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tical Integrated Logo Information Template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tical Integrated Logo Information Template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tical Integrated Logo Information Template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tical Integrated Logo Information Template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tical Integrated Logo Information Template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tical Integrated Logo Information Template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tical Integrated Logo Information Template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tical Integrated Logo Information Template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tical Integrated Logo Information Template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tical Integrated Logo Information Template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Integrated Logo Information Template_1</Template>
  <TotalTime>752</TotalTime>
  <Words>531</Words>
  <Application>Microsoft Office PowerPoint</Application>
  <PresentationFormat>On-screen Show (4:3)</PresentationFormat>
  <Paragraphs>144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Vertical Integrated Logo Information Template_1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lacher</dc:creator>
  <cp:lastModifiedBy>Maura</cp:lastModifiedBy>
  <cp:revision>88</cp:revision>
  <dcterms:created xsi:type="dcterms:W3CDTF">2010-10-18T16:12:36Z</dcterms:created>
  <dcterms:modified xsi:type="dcterms:W3CDTF">2015-04-09T15:32:40Z</dcterms:modified>
</cp:coreProperties>
</file>