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5544800" cy="10058400"/>
  <p:notesSz cx="9601200" cy="15087600"/>
  <p:defaultTextStyle>
    <a:defPPr>
      <a:defRPr lang="en-US"/>
    </a:defPPr>
    <a:lvl1pPr marL="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48" d="100"/>
          <a:sy n="48" d="100"/>
        </p:scale>
        <p:origin x="802" y="48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4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9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6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2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3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1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1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7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</a:defRPr>
            </a:lvl1pPr>
          </a:lstStyle>
          <a:p>
            <a:fld id="{ACA2E86B-F0E0-43D7-AD66-B2194953C810}" type="datetimeFigureOut">
              <a:rPr lang="en-US" smtClean="0"/>
              <a:pPr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</a:defRPr>
            </a:lvl1pPr>
          </a:lstStyle>
          <a:p>
            <a:fld id="{97E0EC79-1668-4211-9BA6-D7F056E945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7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Helvetica" panose="020B0604020202020204" pitchFamily="34" charset="0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1919"/>
            <a:ext cx="14630400" cy="1161420"/>
          </a:xfrm>
          <a:prstGeom prst="rect">
            <a:avLst/>
          </a:prstGeom>
        </p:spPr>
      </p:pic>
      <p:sp>
        <p:nvSpPr>
          <p:cNvPr id="5" name="TextBox 3"/>
          <p:cNvSpPr txBox="1"/>
          <p:nvPr/>
        </p:nvSpPr>
        <p:spPr>
          <a:xfrm>
            <a:off x="4191616" y="538018"/>
            <a:ext cx="7161576" cy="80021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SKILL GAP SYSTEM </a:t>
            </a:r>
            <a:r>
              <a:rPr lang="en-US" sz="2800" b="1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DEVELOPER </a:t>
            </a:r>
            <a:r>
              <a:rPr lang="en-US" sz="2800" b="1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TOOL</a:t>
            </a:r>
          </a:p>
          <a:p>
            <a:pPr algn="ctr"/>
            <a:r>
              <a:rPr lang="en-US" sz="1800" b="1" dirty="0" smtClean="0">
                <a:solidFill>
                  <a:schemeClr val="bg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IDENTIFICATION</a:t>
            </a:r>
            <a:endParaRPr lang="en-US" sz="1800" b="1" dirty="0">
              <a:solidFill>
                <a:schemeClr val="bg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565340"/>
            <a:ext cx="88160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anose="020B0604020202020204" pitchFamily="34" charset="0"/>
              </a:rPr>
              <a:t>Name:</a:t>
            </a:r>
            <a:endParaRPr lang="en-US" sz="1800" dirty="0" smtClean="0">
              <a:latin typeface="Helvetica" panose="020B0604020202020204" pitchFamily="34" charset="0"/>
            </a:endParaRPr>
          </a:p>
          <a:p>
            <a:endParaRPr lang="en-US" sz="1400" dirty="0" smtClean="0">
              <a:latin typeface="Helvetica" panose="020B0604020202020204" pitchFamily="34" charset="0"/>
            </a:endParaRPr>
          </a:p>
          <a:p>
            <a:r>
              <a:rPr lang="en-US" sz="1400" dirty="0" smtClean="0">
                <a:latin typeface="Helvetica" panose="020B0604020202020204" pitchFamily="34" charset="0"/>
              </a:rPr>
              <a:t>Understand ME! How do I take action when it comes to my strengths. Let’s examine a day in the life of an AM.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989480"/>
              </p:ext>
            </p:extLst>
          </p:nvPr>
        </p:nvGraphicFramePr>
        <p:xfrm>
          <a:off x="457200" y="2473603"/>
          <a:ext cx="14630400" cy="6527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4319"/>
                <a:gridCol w="1790054"/>
                <a:gridCol w="1790054"/>
                <a:gridCol w="7105973"/>
              </a:tblGrid>
              <a:tr h="936026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STRENGTHSFINDER RESULTS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KOLBE SCORE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6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EXPECTATIONS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OK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FOCUS AREA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WHY?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2592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Renewal/Continuation Reviews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92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Annual Client Visits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592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Day to Day Changes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92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Claims Advising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592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Risk Solutions Delivery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92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Certificates of Insurance / ID Cards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592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Bonds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92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Emails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592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Activities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92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High Performance Meetings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592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Enhanced Coverage Recommendations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92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Rounding Existing Accounts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592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Acquiring Expiring Dates for Other Lines of Business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92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Marketing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592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Voicemails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92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Internal Communication Tools (e.g. Yammer)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1103214" y="1855192"/>
            <a:ext cx="69726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49889" y="9334605"/>
            <a:ext cx="579170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12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1919"/>
            <a:ext cx="14630400" cy="1161420"/>
          </a:xfrm>
          <a:prstGeom prst="rect">
            <a:avLst/>
          </a:prstGeom>
        </p:spPr>
      </p:pic>
      <p:sp>
        <p:nvSpPr>
          <p:cNvPr id="5" name="TextBox 3"/>
          <p:cNvSpPr txBox="1"/>
          <p:nvPr/>
        </p:nvSpPr>
        <p:spPr>
          <a:xfrm>
            <a:off x="4191615" y="538018"/>
            <a:ext cx="7161576" cy="80021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Helvetica" panose="020B0604020202020204" pitchFamily="34" charset="0"/>
              </a:rPr>
              <a:t>SKILL GAP SYSTEM </a:t>
            </a:r>
            <a:r>
              <a:rPr lang="en-US" sz="2800" b="1" dirty="0">
                <a:solidFill>
                  <a:schemeClr val="accent1"/>
                </a:solidFill>
                <a:latin typeface="Helvetica" panose="020B0604020202020204" pitchFamily="34" charset="0"/>
              </a:rPr>
              <a:t>DEVELOPER </a:t>
            </a:r>
            <a:r>
              <a:rPr lang="en-US" sz="2800" b="1" dirty="0" smtClean="0">
                <a:solidFill>
                  <a:schemeClr val="accent1"/>
                </a:solidFill>
                <a:latin typeface="Helvetica" panose="020B0604020202020204" pitchFamily="34" charset="0"/>
              </a:rPr>
              <a:t>TOOL</a:t>
            </a:r>
          </a:p>
          <a:p>
            <a:pPr algn="ctr"/>
            <a:r>
              <a:rPr lang="en-US" sz="1800" b="1" dirty="0" smtClean="0">
                <a:solidFill>
                  <a:schemeClr val="bg2"/>
                </a:solidFill>
                <a:latin typeface="Helvetica" panose="020B0604020202020204" pitchFamily="34" charset="0"/>
              </a:rPr>
              <a:t>DEVELOPMENT</a:t>
            </a:r>
            <a:endParaRPr lang="en-US" sz="1800" b="1" dirty="0">
              <a:solidFill>
                <a:schemeClr val="bg2"/>
              </a:solidFill>
              <a:latin typeface="Helvetica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58328"/>
            <a:ext cx="132985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anose="020B0604020202020204" pitchFamily="34" charset="0"/>
              </a:rPr>
              <a:t>Everyone in your organization impacts your GROWTH culture. The purpose of this checklist is to self assess your strengths and focus areas in your GROWTH culture.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914826"/>
              </p:ext>
            </p:extLst>
          </p:nvPr>
        </p:nvGraphicFramePr>
        <p:xfrm>
          <a:off x="488195" y="2101651"/>
          <a:ext cx="9303690" cy="7568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502"/>
                <a:gridCol w="3556644"/>
                <a:gridCol w="458378"/>
                <a:gridCol w="3138166"/>
              </a:tblGrid>
              <a:tr h="463286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OPPORTUNITY AREA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RATING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258"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LIST OPP AREA –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Emails 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8680">
                <a:tc gridSpan="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EXPLAIN RATING: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Have difficulty keeping email box up-to-date and organized. Always feel like I am behind.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634"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GOAL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5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8680">
                <a:tc gridSpan="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WHAT SHOULD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YOU BE DOING:</a:t>
                      </a:r>
                    </a:p>
                    <a:p>
                      <a:endParaRPr lang="en-US" sz="1200" baseline="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Organizing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box daily. Returning all emails by lunch and end of day. Following client experience communication expectations. 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010">
                <a:tc gridSpan="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CURRENT CHALLENGES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Lack of focus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baseline="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Lack of strategy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Don’t enjoy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emails, would rather talk on phone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baseline="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  <a:p>
                      <a:pPr marL="171450" marR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Receive too many unnecessary emails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Box is currently overwhelming</a:t>
                      </a:r>
                    </a:p>
                    <a:p>
                      <a:pPr marL="171450" marR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aseline="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  <a:p>
                      <a:pPr marL="171450" marR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387"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RELEVANCE TO CURRENT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ROLE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Vital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458">
                <a:tc rowSpan="3"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WHAT IS THE IMPACT TO ME/ORG/CLIENT IF I DON’T IMPROVE?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ME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 Part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of my role -&gt; Job Security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45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ORG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 Negative Client Experience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45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CLIENT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 Not satisfying preferred method of communication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7048"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SOLUTIONS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608">
                <a:tc gridSpan="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Time of Day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608">
                <a:tc gridSpan="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Coaching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608">
                <a:tc gridSpan="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Accountability Structure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608">
                <a:tc gridSpan="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Technology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608">
                <a:tc gridSpan="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Unsubscribe Strategy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608">
                <a:tc gridSpan="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Folders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1422251" y="2121094"/>
            <a:ext cx="3665349" cy="1846472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5 = strength in the growth area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3 = moderate strength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1 = currently not a focus area</a:t>
            </a:r>
            <a:endParaRPr lang="en-US" sz="1400" dirty="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0010383" y="2712203"/>
            <a:ext cx="119337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0010383" y="3810000"/>
            <a:ext cx="119337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0010383" y="5350046"/>
            <a:ext cx="119337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0010383" y="6150244"/>
            <a:ext cx="119337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0010383" y="7390109"/>
            <a:ext cx="119337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1422251" y="5067951"/>
            <a:ext cx="3665349" cy="502198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Why is this a challenge?</a:t>
            </a:r>
            <a:endParaRPr lang="en-US" sz="1400" dirty="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422251" y="5899145"/>
            <a:ext cx="3665349" cy="1044096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Vital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Important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Moderate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Low</a:t>
            </a:r>
            <a:endParaRPr lang="en-US" sz="1400" dirty="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422250" y="7272237"/>
            <a:ext cx="3665349" cy="1044096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What are some ideas that could help you be successful with this opportunity area?</a:t>
            </a:r>
            <a:endParaRPr lang="en-US" sz="1400" dirty="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49889" y="9334605"/>
            <a:ext cx="579170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55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1919"/>
            <a:ext cx="14630400" cy="1161420"/>
          </a:xfrm>
          <a:prstGeom prst="rect">
            <a:avLst/>
          </a:prstGeom>
        </p:spPr>
      </p:pic>
      <p:sp>
        <p:nvSpPr>
          <p:cNvPr id="5" name="TextBox 3"/>
          <p:cNvSpPr txBox="1"/>
          <p:nvPr/>
        </p:nvSpPr>
        <p:spPr>
          <a:xfrm>
            <a:off x="4191615" y="538018"/>
            <a:ext cx="7161576" cy="80021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Helvetica" panose="020B0604020202020204" pitchFamily="34" charset="0"/>
              </a:rPr>
              <a:t>SKILL GAP SYSTEM </a:t>
            </a:r>
            <a:r>
              <a:rPr lang="en-US" sz="2800" b="1" dirty="0">
                <a:solidFill>
                  <a:schemeClr val="accent1"/>
                </a:solidFill>
                <a:latin typeface="Helvetica" panose="020B0604020202020204" pitchFamily="34" charset="0"/>
              </a:rPr>
              <a:t>DEVELOPER </a:t>
            </a:r>
            <a:r>
              <a:rPr lang="en-US" sz="2800" b="1" dirty="0" smtClean="0">
                <a:solidFill>
                  <a:schemeClr val="accent1"/>
                </a:solidFill>
                <a:latin typeface="Helvetica" panose="020B0604020202020204" pitchFamily="34" charset="0"/>
              </a:rPr>
              <a:t>TOOL</a:t>
            </a:r>
          </a:p>
          <a:p>
            <a:pPr algn="ctr"/>
            <a:r>
              <a:rPr lang="en-US" sz="1800" b="1" dirty="0" smtClean="0">
                <a:solidFill>
                  <a:schemeClr val="bg2"/>
                </a:solidFill>
                <a:latin typeface="Helvetica" panose="020B0604020202020204" pitchFamily="34" charset="0"/>
              </a:rPr>
              <a:t>DEVELOPMENT</a:t>
            </a:r>
            <a:endParaRPr lang="en-US" sz="1800" b="1" dirty="0">
              <a:solidFill>
                <a:schemeClr val="bg2"/>
              </a:solidFill>
              <a:latin typeface="Helvetica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58328"/>
            <a:ext cx="132985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anose="020B0604020202020204" pitchFamily="34" charset="0"/>
              </a:rPr>
              <a:t>Everyone in your organization impacts your GROWTH culture. The purpose of this checklist is to self assess your strengths and focus areas in your GROWTH culture.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239636"/>
              </p:ext>
            </p:extLst>
          </p:nvPr>
        </p:nvGraphicFramePr>
        <p:xfrm>
          <a:off x="488195" y="2101651"/>
          <a:ext cx="9303690" cy="7568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7146"/>
                <a:gridCol w="3596544"/>
              </a:tblGrid>
              <a:tr h="46328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OPPORTUNITY AREA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RATING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125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LIST OPP AREA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68680"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EXPLAIN RATING: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63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GOAL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68680"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WHAT SHOULD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YOU BE DOING: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010"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CURRENT CHALLENGES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68680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38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RELEVANCE TO CURRENT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ROLE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7458">
                <a:tc rowSpan="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WHAT IS THE IMPACT TO ME/ORG/CLIENT IF I DON’T IMPROVE?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ME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4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ORG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4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CLIENT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04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SOLUTIONS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2608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608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2608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608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2608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608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1422251" y="2121094"/>
            <a:ext cx="3665349" cy="1846472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5 = strength in the growth area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3 = moderate strength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1 = currently not a focus area</a:t>
            </a:r>
            <a:endParaRPr lang="en-US" sz="1400" dirty="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0010383" y="2712203"/>
            <a:ext cx="119337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0010383" y="3810000"/>
            <a:ext cx="119337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0010383" y="5350046"/>
            <a:ext cx="119337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0010383" y="6150244"/>
            <a:ext cx="119337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0010383" y="7390109"/>
            <a:ext cx="119337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1422251" y="5067951"/>
            <a:ext cx="3665349" cy="502198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Why is this a challenge?</a:t>
            </a:r>
            <a:endParaRPr lang="en-US" sz="1400" dirty="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422251" y="5899145"/>
            <a:ext cx="3665349" cy="1044096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Vital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Important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Moderate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Low</a:t>
            </a:r>
            <a:endParaRPr lang="en-US" sz="1400" dirty="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422250" y="7272237"/>
            <a:ext cx="3665349" cy="1044096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What are some ideas that could help you be successful with this opportunity area?</a:t>
            </a:r>
            <a:endParaRPr lang="en-US" sz="1400" dirty="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49889" y="9334605"/>
            <a:ext cx="579170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68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1919"/>
            <a:ext cx="14630400" cy="1161420"/>
          </a:xfrm>
          <a:prstGeom prst="rect">
            <a:avLst/>
          </a:prstGeom>
        </p:spPr>
      </p:pic>
      <p:sp>
        <p:nvSpPr>
          <p:cNvPr id="5" name="TextBox 3"/>
          <p:cNvSpPr txBox="1"/>
          <p:nvPr/>
        </p:nvSpPr>
        <p:spPr>
          <a:xfrm>
            <a:off x="4191615" y="538018"/>
            <a:ext cx="7161576" cy="80021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Helvetica" panose="020B0604020202020204" pitchFamily="34" charset="0"/>
              </a:rPr>
              <a:t>SKILL GAP SYSTEM </a:t>
            </a:r>
            <a:r>
              <a:rPr lang="en-US" sz="2800" b="1" dirty="0">
                <a:solidFill>
                  <a:schemeClr val="accent1"/>
                </a:solidFill>
                <a:latin typeface="Helvetica" panose="020B0604020202020204" pitchFamily="34" charset="0"/>
              </a:rPr>
              <a:t>DEVELOPER </a:t>
            </a:r>
            <a:r>
              <a:rPr lang="en-US" sz="2800" b="1" dirty="0" smtClean="0">
                <a:solidFill>
                  <a:schemeClr val="accent1"/>
                </a:solidFill>
                <a:latin typeface="Helvetica" panose="020B0604020202020204" pitchFamily="34" charset="0"/>
              </a:rPr>
              <a:t>TOOL</a:t>
            </a:r>
          </a:p>
          <a:p>
            <a:pPr algn="ctr"/>
            <a:r>
              <a:rPr lang="en-US" sz="1800" b="1" dirty="0" smtClean="0">
                <a:solidFill>
                  <a:schemeClr val="bg2"/>
                </a:solidFill>
                <a:latin typeface="Helvetica" panose="020B0604020202020204" pitchFamily="34" charset="0"/>
              </a:rPr>
              <a:t>DEVELOPMENT</a:t>
            </a:r>
            <a:endParaRPr lang="en-US" sz="1800" b="1" dirty="0">
              <a:solidFill>
                <a:schemeClr val="bg2"/>
              </a:solidFill>
              <a:latin typeface="Helvetica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58328"/>
            <a:ext cx="132985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anose="020B0604020202020204" pitchFamily="34" charset="0"/>
              </a:rPr>
              <a:t>Everyone in your organization impacts your GROWTH culture. The purpose of this checklist is to self assess your strengths and focus areas in your GROWTH culture.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717111"/>
              </p:ext>
            </p:extLst>
          </p:nvPr>
        </p:nvGraphicFramePr>
        <p:xfrm>
          <a:off x="488195" y="2101651"/>
          <a:ext cx="9303690" cy="7568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7146"/>
                <a:gridCol w="3596544"/>
              </a:tblGrid>
              <a:tr h="46328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OPPORTUNITY AREA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RATING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125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LIST OPP AREA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68680"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EXPLAIN RATING: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63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GOAL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68680"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WHAT SHOULD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YOU BE DOING: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010"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CURRENT CHALLENGES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68680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38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RELEVANCE TO CURRENT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ROLE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7458">
                <a:tc rowSpan="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WHAT IS THE IMPACT TO ME/ORG/CLIENT IF I DON’T IMPROVE?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ME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4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ORG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4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CLIENT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04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SOLUTIONS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2608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608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2608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608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2608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608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1422251" y="2121094"/>
            <a:ext cx="3665349" cy="1846472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5 = strength in the growth area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3 = moderate strength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1 = currently not a focus area</a:t>
            </a:r>
            <a:endParaRPr lang="en-US" sz="1400" dirty="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0010383" y="2712203"/>
            <a:ext cx="119337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0010383" y="3810000"/>
            <a:ext cx="119337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0010383" y="5350046"/>
            <a:ext cx="119337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0010383" y="6150244"/>
            <a:ext cx="119337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0010383" y="7390109"/>
            <a:ext cx="119337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1422251" y="5067951"/>
            <a:ext cx="3665349" cy="502198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Why is this a challenge?</a:t>
            </a:r>
            <a:endParaRPr lang="en-US" sz="1400" dirty="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422251" y="5899145"/>
            <a:ext cx="3665349" cy="1044096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Vital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Important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Moderate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Low</a:t>
            </a:r>
            <a:endParaRPr lang="en-US" sz="1400" dirty="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422250" y="7272237"/>
            <a:ext cx="3665349" cy="1044096"/>
          </a:xfrm>
          <a:prstGeom prst="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 panose="020B0604020202020204" pitchFamily="34" charset="0"/>
              </a:rPr>
              <a:t>What are some ideas that could help you be successful with this opportunity area?</a:t>
            </a:r>
            <a:endParaRPr lang="en-US" sz="1400" dirty="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49889" y="9334605"/>
            <a:ext cx="579170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01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nCite - Update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B9C0F"/>
      </a:accent1>
      <a:accent2>
        <a:srgbClr val="758D89"/>
      </a:accent2>
      <a:accent3>
        <a:srgbClr val="000000"/>
      </a:accent3>
      <a:accent4>
        <a:srgbClr val="F1BD6D"/>
      </a:accent4>
      <a:accent5>
        <a:srgbClr val="A3A3A3"/>
      </a:accent5>
      <a:accent6>
        <a:srgbClr val="6E6E6E"/>
      </a:accent6>
      <a:hlink>
        <a:srgbClr val="EB9C0F"/>
      </a:hlink>
      <a:folHlink>
        <a:srgbClr val="758D89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</TotalTime>
  <Words>531</Words>
  <Application>Microsoft Office PowerPoint</Application>
  <PresentationFormat>Custom</PresentationFormat>
  <Paragraphs>125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McCoach</dc:creator>
  <cp:lastModifiedBy>TEMPHELP</cp:lastModifiedBy>
  <cp:revision>16</cp:revision>
  <cp:lastPrinted>2015-05-28T13:37:59Z</cp:lastPrinted>
  <dcterms:created xsi:type="dcterms:W3CDTF">2015-05-27T15:48:34Z</dcterms:created>
  <dcterms:modified xsi:type="dcterms:W3CDTF">2016-06-22T17:58:10Z</dcterms:modified>
</cp:coreProperties>
</file>