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840" r:id="rId1"/>
  </p:sldMasterIdLst>
  <p:sldIdLst>
    <p:sldId id="256" r:id="rId2"/>
    <p:sldId id="257" r:id="rId3"/>
    <p:sldId id="260" r:id="rId4"/>
    <p:sldId id="262" r:id="rId5"/>
    <p:sldId id="277" r:id="rId6"/>
    <p:sldId id="263" r:id="rId7"/>
    <p:sldId id="290" r:id="rId8"/>
    <p:sldId id="282" r:id="rId9"/>
    <p:sldId id="281" r:id="rId10"/>
    <p:sldId id="280" r:id="rId11"/>
    <p:sldId id="258" r:id="rId1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E4E4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24" autoAdjust="0"/>
  </p:normalViewPr>
  <p:slideViewPr>
    <p:cSldViewPr>
      <p:cViewPr varScale="1">
        <p:scale>
          <a:sx n="79" d="100"/>
          <a:sy n="79" d="100"/>
        </p:scale>
        <p:origin x="-3080" y="-104"/>
      </p:cViewPr>
      <p:guideLst>
        <p:guide orient="horz" pos="3168"/>
        <p:guide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71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55516" y="102308"/>
            <a:ext cx="7661366" cy="981522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101090" y="4693920"/>
            <a:ext cx="5440680" cy="234696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EC5F1-E869-4BBF-85D3-C96F9FED2DDD}" type="datetimeFigureOut">
              <a:rPr lang="en-US" smtClean="0"/>
              <a:t>3/9/16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4358" y="9108440"/>
            <a:ext cx="388620" cy="670560"/>
          </a:xfrm>
          <a:prstGeom prst="ellipse">
            <a:avLst/>
          </a:prstGeom>
        </p:spPr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EED6B89-1988-4BCC-8AE6-AE9804853A6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3492" y="2125645"/>
            <a:ext cx="7668306" cy="22401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53492" y="2048523"/>
            <a:ext cx="7668306" cy="176851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3492" y="4365752"/>
            <a:ext cx="7668306" cy="162114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88620" y="2208698"/>
            <a:ext cx="6995160" cy="2156037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EC5F1-E869-4BBF-85D3-C96F9FED2DDD}" type="datetimeFigureOut">
              <a:rPr lang="en-US" smtClean="0"/>
              <a:t>3/9/16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24358" y="9108440"/>
            <a:ext cx="388620" cy="670560"/>
          </a:xfrm>
          <a:prstGeom prst="ellipse">
            <a:avLst/>
          </a:prstGeom>
        </p:spPr>
        <p:txBody>
          <a:bodyPr/>
          <a:lstStyle/>
          <a:p>
            <a:fld id="{1EED6B89-1988-4BCC-8AE6-AE9804853A6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7"/>
            <a:ext cx="1709928" cy="8582237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7240" y="402806"/>
            <a:ext cx="4728210" cy="8582237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EC5F1-E869-4BBF-85D3-C96F9FED2DDD}" type="datetimeFigureOut">
              <a:rPr lang="en-US" smtClean="0"/>
              <a:t>3/9/16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24358" y="9108440"/>
            <a:ext cx="388620" cy="670560"/>
          </a:xfrm>
          <a:prstGeom prst="ellipse">
            <a:avLst/>
          </a:prstGeom>
        </p:spPr>
        <p:txBody>
          <a:bodyPr/>
          <a:lstStyle/>
          <a:p>
            <a:fld id="{1EED6B89-1988-4BCC-8AE6-AE9804853A6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EC5F1-E869-4BBF-85D3-C96F9FED2DDD}" type="datetimeFigureOut">
              <a:rPr lang="en-US" smtClean="0"/>
              <a:t>3/9/16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24358" y="9108440"/>
            <a:ext cx="388620" cy="670560"/>
          </a:xfrm>
          <a:prstGeom prst="ellipse">
            <a:avLst/>
          </a:prstGeom>
        </p:spPr>
        <p:txBody>
          <a:bodyPr/>
          <a:lstStyle/>
          <a:p>
            <a:fld id="{1EED6B89-1988-4BCC-8AE6-AE9804853A6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777240" y="2123440"/>
            <a:ext cx="6606540" cy="67056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Rounded Rectangle 9"/>
          <p:cNvSpPr/>
          <p:nvPr/>
        </p:nvSpPr>
        <p:spPr>
          <a:xfrm>
            <a:off x="55516" y="102308"/>
            <a:ext cx="7661366" cy="981522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1397001"/>
            <a:ext cx="6606540" cy="1997710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3736976"/>
            <a:ext cx="6606540" cy="1962784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EC5F1-E869-4BBF-85D3-C96F9FED2DDD}" type="datetimeFigureOut">
              <a:rPr lang="en-US" smtClean="0"/>
              <a:t>3/9/16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085" y="9052560"/>
            <a:ext cx="3400425" cy="6705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59001" y="3486017"/>
            <a:ext cx="7661488" cy="1341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58774" y="3434164"/>
            <a:ext cx="7661714" cy="67055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58060" y="3621024"/>
            <a:ext cx="7662428" cy="67056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24358" y="9106205"/>
            <a:ext cx="388620" cy="670560"/>
          </a:xfrm>
          <a:prstGeom prst="ellipse">
            <a:avLst/>
          </a:prstGeom>
        </p:spPr>
        <p:txBody>
          <a:bodyPr/>
          <a:lstStyle/>
          <a:p>
            <a:fld id="{1EED6B89-1988-4BCC-8AE6-AE9804853A6A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EC5F1-E869-4BBF-85D3-C96F9FED2DDD}" type="datetimeFigureOut">
              <a:rPr lang="en-US" smtClean="0"/>
              <a:t>3/9/16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24358" y="9108440"/>
            <a:ext cx="388620" cy="670560"/>
          </a:xfrm>
          <a:prstGeom prst="ellipse">
            <a:avLst/>
          </a:prstGeom>
        </p:spPr>
        <p:txBody>
          <a:bodyPr/>
          <a:lstStyle/>
          <a:p>
            <a:fld id="{1EED6B89-1988-4BCC-8AE6-AE9804853A6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777240" y="2123440"/>
            <a:ext cx="3186684" cy="67056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193858" y="2123440"/>
            <a:ext cx="3186684" cy="67056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00473"/>
            <a:ext cx="6606540" cy="16764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2123440"/>
            <a:ext cx="3173730" cy="11176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210050" y="2123440"/>
            <a:ext cx="3173730" cy="11176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EC5F1-E869-4BBF-85D3-C96F9FED2DDD}" type="datetimeFigureOut">
              <a:rPr lang="en-US" smtClean="0"/>
              <a:t>3/9/16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24358" y="9108440"/>
            <a:ext cx="388620" cy="670560"/>
          </a:xfrm>
          <a:prstGeom prst="ellipse">
            <a:avLst/>
          </a:prstGeom>
        </p:spPr>
        <p:txBody>
          <a:bodyPr/>
          <a:lstStyle/>
          <a:p>
            <a:fld id="{1EED6B89-1988-4BCC-8AE6-AE9804853A6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777240" y="3296920"/>
            <a:ext cx="3173730" cy="569976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210050" y="3296920"/>
            <a:ext cx="3173730" cy="569976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EC5F1-E869-4BBF-85D3-C96F9FED2DDD}" type="datetimeFigureOut">
              <a:rPr lang="en-US" smtClean="0"/>
              <a:t>3/9/16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24358" y="9108440"/>
            <a:ext cx="388620" cy="670560"/>
          </a:xfrm>
          <a:prstGeom prst="ellipse">
            <a:avLst/>
          </a:prstGeom>
        </p:spPr>
        <p:txBody>
          <a:bodyPr/>
          <a:lstStyle/>
          <a:p>
            <a:fld id="{1EED6B89-1988-4BCC-8AE6-AE9804853A6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EC5F1-E869-4BBF-85D3-C96F9FED2DDD}" type="datetimeFigureOut">
              <a:rPr lang="en-US" smtClean="0"/>
              <a:t>3/9/16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24358" y="9108440"/>
            <a:ext cx="388620" cy="670560"/>
          </a:xfrm>
          <a:prstGeom prst="ellipse">
            <a:avLst/>
          </a:prstGeom>
        </p:spPr>
        <p:txBody>
          <a:bodyPr/>
          <a:lstStyle/>
          <a:p>
            <a:fld id="{1EED6B89-1988-4BCC-8AE6-AE9804853A6A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76" y="118872"/>
            <a:ext cx="7543800" cy="102412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8008" y="9369506"/>
            <a:ext cx="536494" cy="53649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54407" y="102308"/>
            <a:ext cx="7661366" cy="981699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00473"/>
            <a:ext cx="6606540" cy="16764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77240" y="2346960"/>
            <a:ext cx="1619250" cy="659384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EC5F1-E869-4BBF-85D3-C96F9FED2DDD}" type="datetimeFigureOut">
              <a:rPr lang="en-US" smtClean="0"/>
              <a:t>3/9/16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24358" y="9108440"/>
            <a:ext cx="388620" cy="670560"/>
          </a:xfrm>
          <a:prstGeom prst="ellipse">
            <a:avLst/>
          </a:prstGeom>
        </p:spPr>
        <p:txBody>
          <a:bodyPr/>
          <a:lstStyle/>
          <a:p>
            <a:fld id="{1EED6B89-1988-4BCC-8AE6-AE9804853A6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526030" y="2346960"/>
            <a:ext cx="4857750" cy="659384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7187474"/>
            <a:ext cx="6217920" cy="766022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7987210"/>
            <a:ext cx="6217920" cy="100584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EC5F1-E869-4BBF-85D3-C96F9FED2DDD}" type="datetimeFigureOut">
              <a:rPr lang="en-US" smtClean="0"/>
              <a:t>3/9/16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77240" y="9052560"/>
            <a:ext cx="3303270" cy="6705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24358" y="9106205"/>
            <a:ext cx="388620" cy="670560"/>
          </a:xfrm>
          <a:prstGeom prst="ellipse">
            <a:avLst/>
          </a:prstGeom>
        </p:spPr>
        <p:txBody>
          <a:bodyPr/>
          <a:lstStyle/>
          <a:p>
            <a:fld id="{1EED6B89-1988-4BCC-8AE6-AE9804853A6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58061" y="6869214"/>
            <a:ext cx="7655814" cy="1341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8232" y="6820696"/>
            <a:ext cx="7655643" cy="67055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8234" y="7000729"/>
            <a:ext cx="7655641" cy="71584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8062" y="97791"/>
            <a:ext cx="7651592" cy="6719570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777240" y="402802"/>
            <a:ext cx="6606540" cy="16764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777240" y="2123440"/>
            <a:ext cx="6606540" cy="6705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246370" y="9080500"/>
            <a:ext cx="2105025" cy="69850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B7EC5F1-E869-4BBF-85D3-C96F9FED2DDD}" type="datetimeFigureOut">
              <a:rPr lang="en-US" smtClean="0"/>
              <a:t>3/9/16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77240" y="9052560"/>
            <a:ext cx="3368040" cy="67056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theiionline.com" TargetMode="External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theiionline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theiionline.com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209550" y="3048000"/>
            <a:ext cx="7353300" cy="6096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dirty="0" smtClean="0">
                <a:solidFill>
                  <a:schemeClr val="accent1"/>
                </a:solidFill>
                <a:latin typeface="Helvetica LT Std" panose="020B0504020202020204" pitchFamily="34" charset="0"/>
                <a:cs typeface="Arial" pitchFamily="34" charset="0"/>
              </a:rPr>
              <a:t>PERSONAL BRANDING WORKBOOK FOR </a:t>
            </a:r>
            <a:br>
              <a:rPr lang="en-US" sz="3600" dirty="0" smtClean="0">
                <a:solidFill>
                  <a:schemeClr val="accent1"/>
                </a:solidFill>
                <a:latin typeface="Helvetica LT Std" panose="020B0504020202020204" pitchFamily="34" charset="0"/>
                <a:cs typeface="Arial" pitchFamily="34" charset="0"/>
              </a:rPr>
            </a:br>
            <a:r>
              <a:rPr lang="en-US" sz="3600" dirty="0" smtClean="0">
                <a:solidFill>
                  <a:schemeClr val="accent1"/>
                </a:solidFill>
                <a:latin typeface="Helvetica LT Std" panose="020B0504020202020204" pitchFamily="34" charset="0"/>
                <a:cs typeface="Arial" pitchFamily="34" charset="0"/>
              </a:rPr>
              <a:t>ACCOUNT MANAGERS</a:t>
            </a:r>
          </a:p>
          <a:p>
            <a:pPr marL="0" indent="0" algn="ctr">
              <a:buNone/>
            </a:pPr>
            <a:endParaRPr lang="en-US" sz="2800" dirty="0" smtClean="0">
              <a:solidFill>
                <a:schemeClr val="tx2"/>
              </a:solidFill>
              <a:latin typeface="Helvetica LT Std" panose="020B050402020202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en-US" sz="1800" dirty="0" smtClean="0">
              <a:solidFill>
                <a:schemeClr val="tx2"/>
              </a:solidFill>
              <a:latin typeface="Helvetica LT Std" panose="020B050402020202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en-US" sz="1800" dirty="0" smtClean="0">
              <a:solidFill>
                <a:schemeClr val="tx2"/>
              </a:solidFill>
              <a:latin typeface="Helvetica LT Std" panose="020B0504020202020204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n-US" sz="1800" dirty="0" smtClean="0">
                <a:latin typeface="Helvetica LT Std" panose="020B0504020202020204" pitchFamily="34" charset="0"/>
                <a:cs typeface="Arial" pitchFamily="34" charset="0"/>
              </a:rPr>
              <a:t>Supporting the book:</a:t>
            </a:r>
          </a:p>
          <a:p>
            <a:pPr marL="0" indent="0" algn="ctr">
              <a:buNone/>
            </a:pPr>
            <a:r>
              <a:rPr lang="en-US" sz="3600" i="1" dirty="0" smtClean="0">
                <a:solidFill>
                  <a:schemeClr val="accent1"/>
                </a:solidFill>
                <a:latin typeface="Helvetica LT Std" panose="020B0504020202020204" pitchFamily="34" charset="0"/>
                <a:cs typeface="Narkisim" pitchFamily="34" charset="-79"/>
              </a:rPr>
              <a:t>BRAND AID</a:t>
            </a:r>
          </a:p>
          <a:p>
            <a:pPr marL="0" indent="0" algn="ctr">
              <a:buNone/>
            </a:pPr>
            <a:r>
              <a:rPr lang="en-US" sz="1800" i="1" dirty="0" smtClean="0">
                <a:latin typeface="Helvetica LT Std" panose="020B0504020202020204" pitchFamily="34" charset="0"/>
                <a:cs typeface="Arial" pitchFamily="34" charset="0"/>
              </a:rPr>
              <a:t>Taking Control Of Your Reputation – </a:t>
            </a:r>
            <a:br>
              <a:rPr lang="en-US" sz="1800" i="1" dirty="0" smtClean="0">
                <a:latin typeface="Helvetica LT Std" panose="020B0504020202020204" pitchFamily="34" charset="0"/>
                <a:cs typeface="Arial" pitchFamily="34" charset="0"/>
              </a:rPr>
            </a:br>
            <a:r>
              <a:rPr lang="en-US" sz="1800" i="1" dirty="0" smtClean="0">
                <a:latin typeface="Helvetica LT Std" panose="020B0504020202020204" pitchFamily="34" charset="0"/>
                <a:cs typeface="Arial" pitchFamily="34" charset="0"/>
              </a:rPr>
              <a:t>Before Everyone Else Does</a:t>
            </a:r>
            <a:endParaRPr lang="en-US" sz="1800" dirty="0" smtClean="0">
              <a:latin typeface="Helvetica LT Std" panose="020B050402020202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en-US" sz="2000" dirty="0">
              <a:latin typeface="Helvetica LT Std" panose="020B0504020202020204" pitchFamily="34" charset="0"/>
              <a:cs typeface="Arial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1600" dirty="0" smtClean="0">
                <a:latin typeface="Helvetica LT Std" panose="020B0504020202020204" pitchFamily="34" charset="0"/>
                <a:cs typeface="Arial" pitchFamily="34" charset="0"/>
              </a:rPr>
              <a:t>Product of Intellectual Innovations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1600" dirty="0" smtClean="0">
                <a:solidFill>
                  <a:srgbClr val="C00000"/>
                </a:solidFill>
                <a:latin typeface="Helvetica LT Std" panose="020B0504020202020204" pitchFamily="34" charset="0"/>
                <a:cs typeface="Arial" pitchFamily="34" charset="0"/>
                <a:hlinkClick r:id="rId2"/>
              </a:rPr>
              <a:t>www.theiionline.com</a:t>
            </a:r>
            <a:r>
              <a:rPr lang="en-US" sz="1600" dirty="0" smtClean="0">
                <a:solidFill>
                  <a:schemeClr val="accent5"/>
                </a:solidFill>
                <a:latin typeface="Helvetica LT Std" panose="020B0504020202020204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" y="118872"/>
            <a:ext cx="7543800" cy="1024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171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36"/>
          <p:cNvSpPr txBox="1"/>
          <p:nvPr/>
        </p:nvSpPr>
        <p:spPr>
          <a:xfrm>
            <a:off x="381000" y="5086290"/>
            <a:ext cx="594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Narkisim" pitchFamily="34" charset="-79"/>
                <a:cs typeface="Narkisim" pitchFamily="34" charset="-79"/>
              </a:rPr>
              <a:t>BRAND AID For The Salesperson</a:t>
            </a:r>
            <a:endParaRPr lang="en-US" sz="2000" dirty="0">
              <a:solidFill>
                <a:schemeClr val="bg1"/>
              </a:solidFill>
              <a:latin typeface="Narkisim" pitchFamily="34" charset="-79"/>
              <a:cs typeface="Narkisim" pitchFamily="34" charset="-79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81000" y="8458200"/>
            <a:ext cx="594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Narkisim" pitchFamily="34" charset="-79"/>
                <a:cs typeface="Narkisim" pitchFamily="34" charset="-79"/>
              </a:rPr>
              <a:t>BRAND AID For The Family</a:t>
            </a:r>
            <a:endParaRPr lang="en-US" sz="2000" dirty="0">
              <a:solidFill>
                <a:schemeClr val="bg1"/>
              </a:solidFill>
              <a:latin typeface="Narkisim" pitchFamily="34" charset="-79"/>
              <a:cs typeface="Narkisim" pitchFamily="34" charset="-79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46315" y="1487269"/>
            <a:ext cx="6968885" cy="8063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191919"/>
                </a:solidFill>
                <a:latin typeface="Helvetica LT Std" panose="020B0504020202020204" pitchFamily="34" charset="0"/>
                <a:cs typeface="Bookman Old Style"/>
              </a:rPr>
              <a:t>We express our brand in numerous ways that many people don’t recognize</a:t>
            </a:r>
            <a:r>
              <a:rPr lang="en-US" sz="1600" dirty="0" smtClean="0">
                <a:solidFill>
                  <a:srgbClr val="191919"/>
                </a:solidFill>
                <a:latin typeface="Helvetica LT Std" panose="020B0504020202020204" pitchFamily="34" charset="0"/>
                <a:cs typeface="Bookman Old Style"/>
              </a:rPr>
              <a:t>. The </a:t>
            </a:r>
            <a:r>
              <a:rPr lang="en-US" sz="1600" dirty="0">
                <a:solidFill>
                  <a:srgbClr val="191919"/>
                </a:solidFill>
                <a:latin typeface="Helvetica LT Std" panose="020B0504020202020204" pitchFamily="34" charset="0"/>
                <a:cs typeface="Bookman Old Style"/>
              </a:rPr>
              <a:t>following list includes a few of the methods used by some the best personal brand managers in the world</a:t>
            </a:r>
            <a:r>
              <a:rPr lang="en-US" sz="1600" dirty="0" smtClean="0">
                <a:solidFill>
                  <a:srgbClr val="191919"/>
                </a:solidFill>
                <a:latin typeface="Helvetica LT Std" panose="020B0504020202020204" pitchFamily="34" charset="0"/>
                <a:cs typeface="Bookman Old Style"/>
              </a:rPr>
              <a:t>. Consider </a:t>
            </a:r>
            <a:r>
              <a:rPr lang="en-US" sz="1600" dirty="0">
                <a:solidFill>
                  <a:srgbClr val="191919"/>
                </a:solidFill>
                <a:latin typeface="Helvetica LT Std" panose="020B0504020202020204" pitchFamily="34" charset="0"/>
                <a:cs typeface="Bookman Old Style"/>
              </a:rPr>
              <a:t>these strategies when building your communication strategies and action plans.</a:t>
            </a:r>
          </a:p>
          <a:p>
            <a:r>
              <a:rPr lang="en-US" sz="1600" dirty="0">
                <a:solidFill>
                  <a:srgbClr val="191919"/>
                </a:solidFill>
                <a:latin typeface="Helvetica LT Std" panose="020B0504020202020204" pitchFamily="34" charset="0"/>
                <a:cs typeface="Bookman Old Style"/>
              </a:rPr>
              <a:t> </a:t>
            </a:r>
            <a:endParaRPr lang="en-US" sz="1450" dirty="0">
              <a:solidFill>
                <a:srgbClr val="191919"/>
              </a:solidFill>
              <a:latin typeface="Helvetica LT Std" panose="020B0504020202020204" pitchFamily="34" charset="0"/>
              <a:cs typeface="Bookman Old Style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1500" b="1" dirty="0">
                <a:solidFill>
                  <a:srgbClr val="191919"/>
                </a:solidFill>
                <a:latin typeface="Helvetica LT Std" panose="020B0504020202020204" pitchFamily="34" charset="0"/>
                <a:cs typeface="Bookman Old Style"/>
              </a:rPr>
              <a:t>Dress</a:t>
            </a:r>
            <a:r>
              <a:rPr lang="en-US" sz="1500" b="1" dirty="0" smtClean="0">
                <a:solidFill>
                  <a:srgbClr val="191919"/>
                </a:solidFill>
                <a:latin typeface="Helvetica LT Std" panose="020B0504020202020204" pitchFamily="34" charset="0"/>
                <a:cs typeface="Bookman Old Style"/>
              </a:rPr>
              <a:t>:</a:t>
            </a:r>
            <a:r>
              <a:rPr lang="en-US" sz="1500" dirty="0" smtClean="0">
                <a:solidFill>
                  <a:srgbClr val="191919"/>
                </a:solidFill>
                <a:latin typeface="Helvetica LT Std" panose="020B0504020202020204" pitchFamily="34" charset="0"/>
                <a:cs typeface="Bookman Old Style"/>
              </a:rPr>
              <a:t> How </a:t>
            </a:r>
            <a:r>
              <a:rPr lang="en-US" sz="1500" dirty="0">
                <a:solidFill>
                  <a:srgbClr val="191919"/>
                </a:solidFill>
                <a:latin typeface="Helvetica LT Std" panose="020B0504020202020204" pitchFamily="34" charset="0"/>
                <a:cs typeface="Bookman Old Style"/>
              </a:rPr>
              <a:t>you dress will influence what others think of you</a:t>
            </a:r>
            <a:r>
              <a:rPr lang="en-US" sz="1500" dirty="0" smtClean="0">
                <a:solidFill>
                  <a:srgbClr val="191919"/>
                </a:solidFill>
                <a:latin typeface="Helvetica LT Std" panose="020B0504020202020204" pitchFamily="34" charset="0"/>
                <a:cs typeface="Bookman Old Style"/>
              </a:rPr>
              <a:t>. So </a:t>
            </a:r>
            <a:r>
              <a:rPr lang="en-US" sz="1500" dirty="0">
                <a:solidFill>
                  <a:srgbClr val="191919"/>
                </a:solidFill>
                <a:latin typeface="Helvetica LT Std" panose="020B0504020202020204" pitchFamily="34" charset="0"/>
                <a:cs typeface="Bookman Old Style"/>
              </a:rPr>
              <a:t>wear clothes that represent the brand that you </a:t>
            </a:r>
            <a:r>
              <a:rPr lang="en-US" sz="1500" dirty="0" smtClean="0">
                <a:solidFill>
                  <a:srgbClr val="191919"/>
                </a:solidFill>
                <a:latin typeface="Helvetica LT Std" panose="020B0504020202020204" pitchFamily="34" charset="0"/>
                <a:cs typeface="Bookman Old Style"/>
              </a:rPr>
              <a:t>desire.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500" b="1" dirty="0" smtClean="0">
                <a:solidFill>
                  <a:srgbClr val="191919"/>
                </a:solidFill>
                <a:latin typeface="Helvetica LT Std" panose="020B0504020202020204" pitchFamily="34" charset="0"/>
                <a:cs typeface="Bookman Old Style"/>
              </a:rPr>
              <a:t>Key </a:t>
            </a:r>
            <a:r>
              <a:rPr lang="en-US" sz="1500" b="1" dirty="0">
                <a:solidFill>
                  <a:srgbClr val="191919"/>
                </a:solidFill>
                <a:latin typeface="Helvetica LT Std" panose="020B0504020202020204" pitchFamily="34" charset="0"/>
                <a:cs typeface="Bookman Old Style"/>
              </a:rPr>
              <a:t>Conversation Starters</a:t>
            </a:r>
            <a:r>
              <a:rPr lang="en-US" sz="1500" b="1" dirty="0" smtClean="0">
                <a:solidFill>
                  <a:srgbClr val="191919"/>
                </a:solidFill>
                <a:latin typeface="Helvetica LT Std" panose="020B0504020202020204" pitchFamily="34" charset="0"/>
                <a:cs typeface="Bookman Old Style"/>
              </a:rPr>
              <a:t>:</a:t>
            </a:r>
            <a:r>
              <a:rPr lang="en-US" sz="1500" dirty="0" smtClean="0">
                <a:solidFill>
                  <a:srgbClr val="191919"/>
                </a:solidFill>
                <a:latin typeface="Helvetica LT Std" panose="020B0504020202020204" pitchFamily="34" charset="0"/>
                <a:cs typeface="Bookman Old Style"/>
              </a:rPr>
              <a:t> If </a:t>
            </a:r>
            <a:r>
              <a:rPr lang="en-US" sz="1500" dirty="0">
                <a:solidFill>
                  <a:srgbClr val="191919"/>
                </a:solidFill>
                <a:latin typeface="Helvetica LT Std" panose="020B0504020202020204" pitchFamily="34" charset="0"/>
                <a:cs typeface="Bookman Old Style"/>
              </a:rPr>
              <a:t>you let others drive conversations they may create brand items for you</a:t>
            </a:r>
            <a:r>
              <a:rPr lang="en-US" sz="1500" dirty="0" smtClean="0">
                <a:solidFill>
                  <a:srgbClr val="191919"/>
                </a:solidFill>
                <a:latin typeface="Helvetica LT Std" panose="020B0504020202020204" pitchFamily="34" charset="0"/>
                <a:cs typeface="Bookman Old Style"/>
              </a:rPr>
              <a:t>. When </a:t>
            </a:r>
            <a:r>
              <a:rPr lang="en-US" sz="1500" dirty="0">
                <a:solidFill>
                  <a:srgbClr val="191919"/>
                </a:solidFill>
                <a:latin typeface="Helvetica LT Std" panose="020B0504020202020204" pitchFamily="34" charset="0"/>
                <a:cs typeface="Bookman Old Style"/>
              </a:rPr>
              <a:t>at networking events have 2-3 conversation starting statements that will allow your brand to be </a:t>
            </a:r>
            <a:r>
              <a:rPr lang="en-US" sz="1500" dirty="0" smtClean="0">
                <a:solidFill>
                  <a:srgbClr val="191919"/>
                </a:solidFill>
                <a:latin typeface="Helvetica LT Std" panose="020B0504020202020204" pitchFamily="34" charset="0"/>
                <a:cs typeface="Bookman Old Style"/>
              </a:rPr>
              <a:t>recognized.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500" b="1" dirty="0" smtClean="0">
                <a:solidFill>
                  <a:srgbClr val="191919"/>
                </a:solidFill>
                <a:latin typeface="Helvetica LT Std" panose="020B0504020202020204" pitchFamily="34" charset="0"/>
                <a:cs typeface="Bookman Old Style"/>
              </a:rPr>
              <a:t>Brand </a:t>
            </a:r>
            <a:r>
              <a:rPr lang="en-US" sz="1500" b="1" dirty="0">
                <a:solidFill>
                  <a:srgbClr val="191919"/>
                </a:solidFill>
                <a:latin typeface="Helvetica LT Std" panose="020B0504020202020204" pitchFamily="34" charset="0"/>
                <a:cs typeface="Bookman Old Style"/>
              </a:rPr>
              <a:t>Association Techniques</a:t>
            </a:r>
            <a:r>
              <a:rPr lang="en-US" sz="1500" b="1" dirty="0" smtClean="0">
                <a:solidFill>
                  <a:srgbClr val="191919"/>
                </a:solidFill>
                <a:latin typeface="Helvetica LT Std" panose="020B0504020202020204" pitchFamily="34" charset="0"/>
                <a:cs typeface="Bookman Old Style"/>
              </a:rPr>
              <a:t>:</a:t>
            </a:r>
            <a:r>
              <a:rPr lang="en-US" sz="1500" dirty="0" smtClean="0">
                <a:solidFill>
                  <a:srgbClr val="191919"/>
                </a:solidFill>
                <a:latin typeface="Helvetica LT Std" panose="020B0504020202020204" pitchFamily="34" charset="0"/>
                <a:cs typeface="Bookman Old Style"/>
              </a:rPr>
              <a:t> It’s </a:t>
            </a:r>
            <a:r>
              <a:rPr lang="en-US" sz="1500" dirty="0">
                <a:solidFill>
                  <a:srgbClr val="191919"/>
                </a:solidFill>
                <a:latin typeface="Helvetica LT Std" panose="020B0504020202020204" pitchFamily="34" charset="0"/>
                <a:cs typeface="Bookman Old Style"/>
              </a:rPr>
              <a:t>a terrible truth that people will create judgment about others through words, dress, attitudes, etc</a:t>
            </a:r>
            <a:r>
              <a:rPr lang="en-US" sz="1500" dirty="0" smtClean="0">
                <a:solidFill>
                  <a:srgbClr val="191919"/>
                </a:solidFill>
                <a:latin typeface="Helvetica LT Std" panose="020B0504020202020204" pitchFamily="34" charset="0"/>
                <a:cs typeface="Bookman Old Style"/>
              </a:rPr>
              <a:t>. Be </a:t>
            </a:r>
            <a:r>
              <a:rPr lang="en-US" sz="1500" dirty="0">
                <a:solidFill>
                  <a:srgbClr val="191919"/>
                </a:solidFill>
                <a:latin typeface="Helvetica LT Std" panose="020B0504020202020204" pitchFamily="34" charset="0"/>
                <a:cs typeface="Bookman Old Style"/>
              </a:rPr>
              <a:t>aware of what things associate with your brand</a:t>
            </a:r>
            <a:r>
              <a:rPr lang="en-US" sz="1500" dirty="0" smtClean="0">
                <a:solidFill>
                  <a:srgbClr val="191919"/>
                </a:solidFill>
                <a:latin typeface="Helvetica LT Std" panose="020B0504020202020204" pitchFamily="34" charset="0"/>
                <a:cs typeface="Bookman Old Style"/>
              </a:rPr>
              <a:t>. Examples: Reading </a:t>
            </a:r>
            <a:r>
              <a:rPr lang="en-US" sz="1500" dirty="0">
                <a:solidFill>
                  <a:srgbClr val="191919"/>
                </a:solidFill>
                <a:latin typeface="Helvetica LT Std" panose="020B0504020202020204" pitchFamily="34" charset="0"/>
                <a:cs typeface="Bookman Old Style"/>
              </a:rPr>
              <a:t>= intelligent, so refer to books you read</a:t>
            </a:r>
            <a:r>
              <a:rPr lang="en-US" sz="1500" dirty="0" smtClean="0">
                <a:solidFill>
                  <a:srgbClr val="191919"/>
                </a:solidFill>
                <a:latin typeface="Helvetica LT Std" panose="020B0504020202020204" pitchFamily="34" charset="0"/>
                <a:cs typeface="Bookman Old Style"/>
              </a:rPr>
              <a:t>. Thought </a:t>
            </a:r>
            <a:r>
              <a:rPr lang="en-US" sz="1500" dirty="0">
                <a:solidFill>
                  <a:srgbClr val="191919"/>
                </a:solidFill>
                <a:latin typeface="Helvetica LT Std" panose="020B0504020202020204" pitchFamily="34" charset="0"/>
                <a:cs typeface="Bookman Old Style"/>
              </a:rPr>
              <a:t>Leader = Sharing insights on current events</a:t>
            </a:r>
            <a:r>
              <a:rPr lang="en-US" sz="1500" dirty="0" smtClean="0">
                <a:solidFill>
                  <a:srgbClr val="191919"/>
                </a:solidFill>
                <a:latin typeface="Helvetica LT Std" panose="020B0504020202020204" pitchFamily="34" charset="0"/>
                <a:cs typeface="Bookman Old Style"/>
              </a:rPr>
              <a:t>. 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500" b="1" dirty="0" smtClean="0">
                <a:solidFill>
                  <a:srgbClr val="191919"/>
                </a:solidFill>
                <a:latin typeface="Helvetica LT Std" panose="020B0504020202020204" pitchFamily="34" charset="0"/>
                <a:cs typeface="Bookman Old Style"/>
              </a:rPr>
              <a:t>Daily </a:t>
            </a:r>
            <a:r>
              <a:rPr lang="en-US" sz="1500" b="1" dirty="0">
                <a:solidFill>
                  <a:srgbClr val="191919"/>
                </a:solidFill>
                <a:latin typeface="Helvetica LT Std" panose="020B0504020202020204" pitchFamily="34" charset="0"/>
                <a:cs typeface="Bookman Old Style"/>
              </a:rPr>
              <a:t>language</a:t>
            </a:r>
            <a:r>
              <a:rPr lang="en-US" sz="1500" b="1" dirty="0" smtClean="0">
                <a:solidFill>
                  <a:srgbClr val="191919"/>
                </a:solidFill>
                <a:latin typeface="Helvetica LT Std" panose="020B0504020202020204" pitchFamily="34" charset="0"/>
                <a:cs typeface="Bookman Old Style"/>
              </a:rPr>
              <a:t>:</a:t>
            </a:r>
            <a:r>
              <a:rPr lang="en-US" sz="1500" dirty="0" smtClean="0">
                <a:solidFill>
                  <a:srgbClr val="191919"/>
                </a:solidFill>
                <a:latin typeface="Helvetica LT Std" panose="020B0504020202020204" pitchFamily="34" charset="0"/>
                <a:cs typeface="Bookman Old Style"/>
              </a:rPr>
              <a:t> Think </a:t>
            </a:r>
            <a:r>
              <a:rPr lang="en-US" sz="1500" dirty="0">
                <a:solidFill>
                  <a:srgbClr val="191919"/>
                </a:solidFill>
                <a:latin typeface="Helvetica LT Std" panose="020B0504020202020204" pitchFamily="34" charset="0"/>
                <a:cs typeface="Bookman Old Style"/>
              </a:rPr>
              <a:t>about what you say to others</a:t>
            </a:r>
            <a:r>
              <a:rPr lang="en-US" sz="1500" dirty="0" smtClean="0">
                <a:solidFill>
                  <a:srgbClr val="191919"/>
                </a:solidFill>
                <a:latin typeface="Helvetica LT Std" panose="020B0504020202020204" pitchFamily="34" charset="0"/>
                <a:cs typeface="Bookman Old Style"/>
              </a:rPr>
              <a:t>. It </a:t>
            </a:r>
            <a:r>
              <a:rPr lang="en-US" sz="1500" dirty="0">
                <a:solidFill>
                  <a:srgbClr val="191919"/>
                </a:solidFill>
                <a:latin typeface="Helvetica LT Std" panose="020B0504020202020204" pitchFamily="34" charset="0"/>
                <a:cs typeface="Bookman Old Style"/>
              </a:rPr>
              <a:t>will impact the brand you are </a:t>
            </a:r>
            <a:r>
              <a:rPr lang="en-US" sz="1500" dirty="0" smtClean="0">
                <a:solidFill>
                  <a:srgbClr val="191919"/>
                </a:solidFill>
                <a:latin typeface="Helvetica LT Std" panose="020B0504020202020204" pitchFamily="34" charset="0"/>
                <a:cs typeface="Bookman Old Style"/>
              </a:rPr>
              <a:t>developing.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500" b="1" dirty="0" smtClean="0">
                <a:solidFill>
                  <a:srgbClr val="191919"/>
                </a:solidFill>
                <a:latin typeface="Helvetica LT Std" panose="020B0504020202020204" pitchFamily="34" charset="0"/>
                <a:cs typeface="Bookman Old Style"/>
              </a:rPr>
              <a:t>New </a:t>
            </a:r>
            <a:r>
              <a:rPr lang="en-US" sz="1500" b="1" dirty="0">
                <a:solidFill>
                  <a:srgbClr val="191919"/>
                </a:solidFill>
                <a:latin typeface="Helvetica LT Std" panose="020B0504020202020204" pitchFamily="34" charset="0"/>
                <a:cs typeface="Bookman Old Style"/>
              </a:rPr>
              <a:t>Skills / Habits Developed</a:t>
            </a:r>
            <a:r>
              <a:rPr lang="en-US" sz="1500" b="1" dirty="0" smtClean="0">
                <a:solidFill>
                  <a:srgbClr val="191919"/>
                </a:solidFill>
                <a:latin typeface="Helvetica LT Std" panose="020B0504020202020204" pitchFamily="34" charset="0"/>
                <a:cs typeface="Bookman Old Style"/>
              </a:rPr>
              <a:t>:</a:t>
            </a:r>
            <a:r>
              <a:rPr lang="en-US" sz="1500" dirty="0" smtClean="0">
                <a:solidFill>
                  <a:srgbClr val="191919"/>
                </a:solidFill>
                <a:latin typeface="Helvetica LT Std" panose="020B0504020202020204" pitchFamily="34" charset="0"/>
                <a:cs typeface="Bookman Old Style"/>
              </a:rPr>
              <a:t> Sometimes </a:t>
            </a:r>
            <a:r>
              <a:rPr lang="en-US" sz="1500" dirty="0">
                <a:solidFill>
                  <a:srgbClr val="191919"/>
                </a:solidFill>
                <a:latin typeface="Helvetica LT Std" panose="020B0504020202020204" pitchFamily="34" charset="0"/>
                <a:cs typeface="Bookman Old Style"/>
              </a:rPr>
              <a:t>we have to develop a new skill to create our desired brand</a:t>
            </a:r>
            <a:r>
              <a:rPr lang="en-US" sz="1500" dirty="0" smtClean="0">
                <a:solidFill>
                  <a:srgbClr val="191919"/>
                </a:solidFill>
                <a:latin typeface="Helvetica LT Std" panose="020B0504020202020204" pitchFamily="34" charset="0"/>
                <a:cs typeface="Bookman Old Style"/>
              </a:rPr>
              <a:t>. It </a:t>
            </a:r>
            <a:r>
              <a:rPr lang="en-US" sz="1500" dirty="0">
                <a:solidFill>
                  <a:srgbClr val="191919"/>
                </a:solidFill>
                <a:latin typeface="Helvetica LT Std" panose="020B0504020202020204" pitchFamily="34" charset="0"/>
                <a:cs typeface="Bookman Old Style"/>
              </a:rPr>
              <a:t>may be reading more frequently, not drinking at business events, understanding finance, etc</a:t>
            </a:r>
            <a:r>
              <a:rPr lang="en-US" sz="1500" dirty="0" smtClean="0">
                <a:solidFill>
                  <a:srgbClr val="191919"/>
                </a:solidFill>
                <a:latin typeface="Helvetica LT Std" panose="020B0504020202020204" pitchFamily="34" charset="0"/>
                <a:cs typeface="Bookman Old Style"/>
              </a:rPr>
              <a:t>. 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500" b="1" dirty="0" smtClean="0">
                <a:solidFill>
                  <a:srgbClr val="191919"/>
                </a:solidFill>
                <a:latin typeface="Helvetica LT Std" panose="020B0504020202020204" pitchFamily="34" charset="0"/>
                <a:cs typeface="Bookman Old Style"/>
              </a:rPr>
              <a:t>Through </a:t>
            </a:r>
            <a:r>
              <a:rPr lang="en-US" sz="1500" b="1" dirty="0">
                <a:solidFill>
                  <a:srgbClr val="191919"/>
                </a:solidFill>
                <a:latin typeface="Helvetica LT Std" panose="020B0504020202020204" pitchFamily="34" charset="0"/>
                <a:cs typeface="Bookman Old Style"/>
              </a:rPr>
              <a:t>Others</a:t>
            </a:r>
            <a:r>
              <a:rPr lang="en-US" sz="1500" b="1" dirty="0" smtClean="0">
                <a:solidFill>
                  <a:srgbClr val="191919"/>
                </a:solidFill>
                <a:latin typeface="Helvetica LT Std" panose="020B0504020202020204" pitchFamily="34" charset="0"/>
                <a:cs typeface="Bookman Old Style"/>
              </a:rPr>
              <a:t>:</a:t>
            </a:r>
            <a:r>
              <a:rPr lang="en-US" sz="1500" dirty="0" smtClean="0">
                <a:solidFill>
                  <a:srgbClr val="191919"/>
                </a:solidFill>
                <a:latin typeface="Helvetica LT Std" panose="020B0504020202020204" pitchFamily="34" charset="0"/>
                <a:cs typeface="Bookman Old Style"/>
              </a:rPr>
              <a:t> Some </a:t>
            </a:r>
            <a:r>
              <a:rPr lang="en-US" sz="1500" dirty="0">
                <a:solidFill>
                  <a:srgbClr val="191919"/>
                </a:solidFill>
                <a:latin typeface="Helvetica LT Std" panose="020B0504020202020204" pitchFamily="34" charset="0"/>
                <a:cs typeface="Bookman Old Style"/>
              </a:rPr>
              <a:t>effective brand managers have communicated their desired brand to others who are close to them</a:t>
            </a:r>
            <a:r>
              <a:rPr lang="en-US" sz="1500" dirty="0" smtClean="0">
                <a:solidFill>
                  <a:srgbClr val="191919"/>
                </a:solidFill>
                <a:latin typeface="Helvetica LT Std" panose="020B0504020202020204" pitchFamily="34" charset="0"/>
                <a:cs typeface="Bookman Old Style"/>
              </a:rPr>
              <a:t>. The </a:t>
            </a:r>
            <a:r>
              <a:rPr lang="en-US" sz="1500" dirty="0">
                <a:solidFill>
                  <a:srgbClr val="191919"/>
                </a:solidFill>
                <a:latin typeface="Helvetica LT Std" panose="020B0504020202020204" pitchFamily="34" charset="0"/>
                <a:cs typeface="Bookman Old Style"/>
              </a:rPr>
              <a:t>natural tendency is for these relationships to share those brand items with others</a:t>
            </a:r>
            <a:r>
              <a:rPr lang="en-US" sz="1500" dirty="0" smtClean="0">
                <a:solidFill>
                  <a:srgbClr val="191919"/>
                </a:solidFill>
                <a:latin typeface="Helvetica LT Std" panose="020B0504020202020204" pitchFamily="34" charset="0"/>
                <a:cs typeface="Bookman Old Style"/>
              </a:rPr>
              <a:t>. This </a:t>
            </a:r>
            <a:r>
              <a:rPr lang="en-US" sz="1500" dirty="0">
                <a:solidFill>
                  <a:srgbClr val="191919"/>
                </a:solidFill>
                <a:latin typeface="Helvetica LT Std" panose="020B0504020202020204" pitchFamily="34" charset="0"/>
                <a:cs typeface="Bookman Old Style"/>
              </a:rPr>
              <a:t>is also a very good brand damage tool</a:t>
            </a:r>
            <a:r>
              <a:rPr lang="en-US" sz="1500" dirty="0" smtClean="0">
                <a:solidFill>
                  <a:srgbClr val="191919"/>
                </a:solidFill>
                <a:latin typeface="Helvetica LT Std" panose="020B0504020202020204" pitchFamily="34" charset="0"/>
                <a:cs typeface="Bookman Old Style"/>
              </a:rPr>
              <a:t>. The </a:t>
            </a:r>
            <a:r>
              <a:rPr lang="en-US" sz="1500" dirty="0">
                <a:solidFill>
                  <a:srgbClr val="191919"/>
                </a:solidFill>
                <a:latin typeface="Helvetica LT Std" panose="020B0504020202020204" pitchFamily="34" charset="0"/>
                <a:cs typeface="Bookman Old Style"/>
              </a:rPr>
              <a:t>introvert in the story above has numerous colleagues that help others understand him better because they know his real brand and perceived brand. </a:t>
            </a:r>
            <a:endParaRPr lang="en-US" sz="1500" dirty="0" smtClean="0">
              <a:solidFill>
                <a:srgbClr val="191919"/>
              </a:solidFill>
              <a:latin typeface="Helvetica LT Std" panose="020B0504020202020204" pitchFamily="34" charset="0"/>
              <a:cs typeface="Bookman Old Style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1500" b="1" dirty="0" smtClean="0">
                <a:solidFill>
                  <a:srgbClr val="191919"/>
                </a:solidFill>
                <a:latin typeface="Helvetica LT Std" panose="020B0504020202020204" pitchFamily="34" charset="0"/>
                <a:cs typeface="Bookman Old Style"/>
              </a:rPr>
              <a:t>Be </a:t>
            </a:r>
            <a:r>
              <a:rPr lang="en-US" sz="1500" b="1" dirty="0">
                <a:solidFill>
                  <a:srgbClr val="191919"/>
                </a:solidFill>
                <a:latin typeface="Helvetica LT Std" panose="020B0504020202020204" pitchFamily="34" charset="0"/>
                <a:cs typeface="Bookman Old Style"/>
              </a:rPr>
              <a:t>aware of the </a:t>
            </a:r>
            <a:r>
              <a:rPr lang="en-US" sz="1500" b="1" i="1" dirty="0">
                <a:solidFill>
                  <a:srgbClr val="191919"/>
                </a:solidFill>
                <a:latin typeface="Helvetica LT Std" panose="020B0504020202020204" pitchFamily="34" charset="0"/>
                <a:cs typeface="Bookman Old Style"/>
              </a:rPr>
              <a:t>“pretty girl syndrome</a:t>
            </a:r>
            <a:r>
              <a:rPr lang="en-US" sz="1500" b="1" i="1" dirty="0" smtClean="0">
                <a:solidFill>
                  <a:srgbClr val="191919"/>
                </a:solidFill>
                <a:latin typeface="Helvetica LT Std" panose="020B0504020202020204" pitchFamily="34" charset="0"/>
                <a:cs typeface="Bookman Old Style"/>
              </a:rPr>
              <a:t>”</a:t>
            </a:r>
            <a:r>
              <a:rPr lang="en-US" sz="1500" dirty="0" smtClean="0">
                <a:solidFill>
                  <a:srgbClr val="191919"/>
                </a:solidFill>
                <a:latin typeface="Helvetica LT Std" panose="020B0504020202020204" pitchFamily="34" charset="0"/>
                <a:cs typeface="Bookman Old Style"/>
              </a:rPr>
              <a:t>. Remember </a:t>
            </a:r>
            <a:r>
              <a:rPr lang="en-US" sz="1500" dirty="0">
                <a:solidFill>
                  <a:srgbClr val="191919"/>
                </a:solidFill>
                <a:latin typeface="Helvetica LT Std" panose="020B0504020202020204" pitchFamily="34" charset="0"/>
                <a:cs typeface="Bookman Old Style"/>
              </a:rPr>
              <a:t>the pretty girl that people would brand as </a:t>
            </a:r>
            <a:r>
              <a:rPr lang="en-US" sz="1500" i="1" dirty="0">
                <a:solidFill>
                  <a:srgbClr val="191919"/>
                </a:solidFill>
                <a:latin typeface="Helvetica LT Std" panose="020B0504020202020204" pitchFamily="34" charset="0"/>
                <a:cs typeface="Bookman Old Style"/>
              </a:rPr>
              <a:t>“she thinks she is so pretty</a:t>
            </a:r>
            <a:r>
              <a:rPr lang="en-US" sz="1500" i="1" dirty="0" smtClean="0">
                <a:solidFill>
                  <a:srgbClr val="191919"/>
                </a:solidFill>
                <a:latin typeface="Helvetica LT Std" panose="020B0504020202020204" pitchFamily="34" charset="0"/>
                <a:cs typeface="Bookman Old Style"/>
              </a:rPr>
              <a:t>”</a:t>
            </a:r>
            <a:r>
              <a:rPr lang="en-US" sz="1500" dirty="0" smtClean="0">
                <a:solidFill>
                  <a:srgbClr val="191919"/>
                </a:solidFill>
                <a:latin typeface="Helvetica LT Std" panose="020B0504020202020204" pitchFamily="34" charset="0"/>
                <a:cs typeface="Bookman Old Style"/>
              </a:rPr>
              <a:t>? Well</a:t>
            </a:r>
            <a:r>
              <a:rPr lang="en-US" sz="1500" dirty="0">
                <a:solidFill>
                  <a:srgbClr val="191919"/>
                </a:solidFill>
                <a:latin typeface="Helvetica LT Std" panose="020B0504020202020204" pitchFamily="34" charset="0"/>
                <a:cs typeface="Bookman Old Style"/>
              </a:rPr>
              <a:t>, sometimes we have traits we can’t do anything about</a:t>
            </a:r>
            <a:r>
              <a:rPr lang="en-US" sz="1500" dirty="0" smtClean="0">
                <a:solidFill>
                  <a:srgbClr val="191919"/>
                </a:solidFill>
                <a:latin typeface="Helvetica LT Std" panose="020B0504020202020204" pitchFamily="34" charset="0"/>
                <a:cs typeface="Bookman Old Style"/>
              </a:rPr>
              <a:t>. However</a:t>
            </a:r>
            <a:r>
              <a:rPr lang="en-US" sz="1500" dirty="0">
                <a:solidFill>
                  <a:srgbClr val="191919"/>
                </a:solidFill>
                <a:latin typeface="Helvetica LT Std" panose="020B0504020202020204" pitchFamily="34" charset="0"/>
                <a:cs typeface="Bookman Old Style"/>
              </a:rPr>
              <a:t>, being aware of those traits and finding ways to offset them can be critical</a:t>
            </a:r>
            <a:r>
              <a:rPr lang="en-US" sz="1500" dirty="0" smtClean="0">
                <a:solidFill>
                  <a:srgbClr val="191919"/>
                </a:solidFill>
                <a:latin typeface="Helvetica LT Std" panose="020B0504020202020204" pitchFamily="34" charset="0"/>
                <a:cs typeface="Bookman Old Style"/>
              </a:rPr>
              <a:t>. An </a:t>
            </a:r>
            <a:r>
              <a:rPr lang="en-US" sz="1500" dirty="0">
                <a:solidFill>
                  <a:srgbClr val="191919"/>
                </a:solidFill>
                <a:latin typeface="Helvetica LT Std" panose="020B0504020202020204" pitchFamily="34" charset="0"/>
                <a:cs typeface="Bookman Old Style"/>
              </a:rPr>
              <a:t>introvert friend of mine is perceived as being cocky and self focused because he is uncomfortable interacting with others</a:t>
            </a:r>
            <a:r>
              <a:rPr lang="en-US" sz="1500" dirty="0" smtClean="0">
                <a:solidFill>
                  <a:srgbClr val="191919"/>
                </a:solidFill>
                <a:latin typeface="Helvetica LT Std" panose="020B0504020202020204" pitchFamily="34" charset="0"/>
                <a:cs typeface="Bookman Old Style"/>
              </a:rPr>
              <a:t>. He </a:t>
            </a:r>
            <a:r>
              <a:rPr lang="en-US" sz="1500" dirty="0">
                <a:solidFill>
                  <a:srgbClr val="191919"/>
                </a:solidFill>
                <a:latin typeface="Helvetica LT Std" panose="020B0504020202020204" pitchFamily="34" charset="0"/>
                <a:cs typeface="Bookman Old Style"/>
              </a:rPr>
              <a:t>sends personal notes, calls people one on one, and communicates specifics about caring for others </a:t>
            </a:r>
            <a:r>
              <a:rPr lang="en-US" sz="1500" dirty="0" smtClean="0">
                <a:solidFill>
                  <a:srgbClr val="191919"/>
                </a:solidFill>
                <a:latin typeface="Helvetica LT Std" panose="020B0504020202020204" pitchFamily="34" charset="0"/>
                <a:cs typeface="Bookman Old Style"/>
              </a:rPr>
              <a:t>frequently to offset this perception.</a:t>
            </a:r>
            <a:endParaRPr lang="en-US" sz="1500" dirty="0">
              <a:solidFill>
                <a:srgbClr val="191919"/>
              </a:solidFill>
              <a:latin typeface="Helvetica LT Std" panose="020B0504020202020204" pitchFamily="34" charset="0"/>
              <a:cs typeface="Bookman Old Style"/>
            </a:endParaRPr>
          </a:p>
          <a:p>
            <a:r>
              <a:rPr lang="en-US" dirty="0">
                <a:solidFill>
                  <a:srgbClr val="191919"/>
                </a:solidFill>
                <a:latin typeface="Helvetica LT Std" panose="020B0504020202020204" pitchFamily="34" charset="0"/>
                <a:cs typeface="Bookman Old Style"/>
              </a:rPr>
              <a:t> </a:t>
            </a:r>
          </a:p>
        </p:txBody>
      </p:sp>
      <p:sp>
        <p:nvSpPr>
          <p:cNvPr id="9" name="Footer Placeholder 1"/>
          <p:cNvSpPr txBox="1">
            <a:spLocks/>
          </p:cNvSpPr>
          <p:nvPr/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Helvetica LT Std" panose="020B0504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Helvetica LT Std" panose="020B0504020202020204" pitchFamily="34" charset="0"/>
                <a:ea typeface="+mn-ea"/>
                <a:cs typeface="+mn-cs"/>
              </a:rPr>
              <a:t>8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Helvetica LT Std" panose="020B0504020202020204" pitchFamily="34" charset="0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174248"/>
            <a:ext cx="5638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1"/>
                </a:solidFill>
                <a:latin typeface="Helvetica LT Std" panose="020B0504020202020204" pitchFamily="34" charset="0"/>
                <a:cs typeface="Narkisim" pitchFamily="34" charset="-79"/>
              </a:rPr>
              <a:t>Appendix C</a:t>
            </a:r>
          </a:p>
          <a:p>
            <a:pPr algn="ctr"/>
            <a:r>
              <a:rPr lang="en-US" sz="2000" b="1" dirty="0" smtClean="0">
                <a:solidFill>
                  <a:schemeClr val="accent1"/>
                </a:solidFill>
                <a:latin typeface="Helvetica LT Std" panose="020B0504020202020204" pitchFamily="34" charset="0"/>
                <a:cs typeface="Narkisim" pitchFamily="34" charset="-79"/>
              </a:rPr>
              <a:t>Brand Communication Ideas</a:t>
            </a:r>
            <a:endParaRPr lang="en-US" sz="2000" b="1" dirty="0">
              <a:solidFill>
                <a:schemeClr val="accent1"/>
              </a:solidFill>
              <a:latin typeface="Helvetica LT Std" panose="020B0504020202020204" pitchFamily="34" charset="0"/>
              <a:cs typeface="Narkisim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347133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1028700" y="8382000"/>
            <a:ext cx="57150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 smtClean="0">
              <a:solidFill>
                <a:schemeClr val="tx2"/>
              </a:solidFill>
              <a:latin typeface="Helvetica LT Std" panose="020B0504020202020204" pitchFamily="34" charset="0"/>
              <a:cs typeface="Narkisim" pitchFamily="34" charset="-79"/>
            </a:endParaRPr>
          </a:p>
          <a:p>
            <a:pPr algn="ctr"/>
            <a:r>
              <a:rPr lang="en-US" sz="1200" dirty="0" smtClean="0">
                <a:latin typeface="Helvetica LT Std" panose="020B0504020202020204" pitchFamily="34" charset="0"/>
                <a:cs typeface="Narkisim" pitchFamily="34" charset="-79"/>
              </a:rPr>
              <a:t>Product Of Intellectual Innovations</a:t>
            </a:r>
          </a:p>
          <a:p>
            <a:pPr algn="ctr"/>
            <a:r>
              <a:rPr lang="en-US" sz="1200" dirty="0" smtClean="0">
                <a:latin typeface="Helvetica LT Std" panose="020B0504020202020204" pitchFamily="34" charset="0"/>
                <a:cs typeface="Narkisim" pitchFamily="34" charset="-79"/>
                <a:hlinkClick r:id="rId2"/>
              </a:rPr>
              <a:t>www.theiionline.com</a:t>
            </a:r>
            <a:endParaRPr lang="en-US" sz="1200" dirty="0" smtClean="0">
              <a:latin typeface="Helvetica LT Std" panose="020B0504020202020204" pitchFamily="34" charset="0"/>
              <a:cs typeface="Narkisim" pitchFamily="34" charset="-79"/>
            </a:endParaRPr>
          </a:p>
          <a:p>
            <a:pPr algn="ctr"/>
            <a:endParaRPr lang="en-US" sz="1400" dirty="0" smtClean="0">
              <a:latin typeface="Helvetica LT Std" panose="020B0504020202020204" pitchFamily="34" charset="0"/>
              <a:cs typeface="Narkisim" pitchFamily="34" charset="-79"/>
            </a:endParaRPr>
          </a:p>
          <a:p>
            <a:pPr algn="ctr"/>
            <a:r>
              <a:rPr lang="en-US" sz="1000" dirty="0" smtClean="0">
                <a:latin typeface="Helvetica LT Std" panose="020B0504020202020204" pitchFamily="34" charset="0"/>
                <a:cs typeface="Narkisim" pitchFamily="34" charset="-79"/>
              </a:rPr>
              <a:t>This workbook is property of Intellectual Innovation. All rights reserved. No part may be reproduced, distributed or transmitted in any form</a:t>
            </a:r>
            <a:r>
              <a:rPr lang="en-US" sz="1000" dirty="0">
                <a:latin typeface="Helvetica LT Std" panose="020B0504020202020204" pitchFamily="34" charset="0"/>
                <a:cs typeface="Narkisim" pitchFamily="34" charset="-79"/>
              </a:rPr>
              <a:t> </a:t>
            </a:r>
            <a:r>
              <a:rPr lang="en-US" sz="1000" dirty="0" smtClean="0">
                <a:latin typeface="Helvetica LT Std" panose="020B0504020202020204" pitchFamily="34" charset="0"/>
                <a:cs typeface="Narkisim" pitchFamily="34" charset="-79"/>
              </a:rPr>
              <a:t>(Brand Survey may be copied).</a:t>
            </a:r>
          </a:p>
          <a:p>
            <a:pPr algn="ctr"/>
            <a:endParaRPr lang="en-US" dirty="0">
              <a:solidFill>
                <a:schemeClr val="tx2"/>
              </a:solidFill>
              <a:latin typeface="Helvetica LT Std" panose="020B05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514731"/>
            <a:ext cx="5095875" cy="7704963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8008" y="9369506"/>
            <a:ext cx="536494" cy="536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606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/>
          <p:cNvSpPr txBox="1"/>
          <p:nvPr/>
        </p:nvSpPr>
        <p:spPr>
          <a:xfrm>
            <a:off x="1600200" y="329625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1"/>
                </a:solidFill>
                <a:latin typeface="Helvetica LT Std" panose="020B0504020202020204" pitchFamily="34" charset="0"/>
                <a:cs typeface="Narkisim" pitchFamily="34" charset="-79"/>
              </a:rPr>
              <a:t>Branding Guide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58140" y="2743200"/>
            <a:ext cx="77952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Narkisim" pitchFamily="34" charset="-79"/>
                <a:cs typeface="Narkisim" pitchFamily="34" charset="-79"/>
              </a:rPr>
              <a:t>BRAND AID For Teenagers</a:t>
            </a:r>
            <a:endParaRPr lang="en-US" sz="2000" dirty="0">
              <a:solidFill>
                <a:schemeClr val="bg1"/>
              </a:solidFill>
              <a:latin typeface="Narkisim" pitchFamily="34" charset="-79"/>
              <a:cs typeface="Narkisim" pitchFamily="34" charset="-79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81000" y="5086290"/>
            <a:ext cx="594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Narkisim" pitchFamily="34" charset="-79"/>
                <a:cs typeface="Narkisim" pitchFamily="34" charset="-79"/>
              </a:rPr>
              <a:t>BRAND AID For The Salesperson</a:t>
            </a:r>
            <a:endParaRPr lang="en-US" sz="2000" dirty="0">
              <a:solidFill>
                <a:schemeClr val="bg1"/>
              </a:solidFill>
              <a:latin typeface="Narkisim" pitchFamily="34" charset="-79"/>
              <a:cs typeface="Narkisim" pitchFamily="34" charset="-79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81000" y="8458200"/>
            <a:ext cx="594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Narkisim" pitchFamily="34" charset="-79"/>
                <a:cs typeface="Narkisim" pitchFamily="34" charset="-79"/>
              </a:rPr>
              <a:t>BRAND AID For The Family</a:t>
            </a:r>
            <a:endParaRPr lang="en-US" sz="2000" dirty="0">
              <a:solidFill>
                <a:schemeClr val="bg1"/>
              </a:solidFill>
              <a:latin typeface="Narkisim" pitchFamily="34" charset="-79"/>
              <a:cs typeface="Narkisim" pitchFamily="34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1828800"/>
            <a:ext cx="6477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Helvetica LT Std" panose="020B0504020202020204" pitchFamily="34" charset="0"/>
              </a:rPr>
              <a:t>Personal Branding is not simply a social media strategy and/or advertising campaign. </a:t>
            </a:r>
          </a:p>
          <a:p>
            <a:endParaRPr lang="en-US" sz="2000" dirty="0">
              <a:latin typeface="Helvetica LT Std" panose="020B0504020202020204" pitchFamily="34" charset="0"/>
            </a:endParaRPr>
          </a:p>
          <a:p>
            <a:r>
              <a:rPr lang="en-US" sz="2000" dirty="0" smtClean="0">
                <a:latin typeface="Helvetica LT Std" panose="020B0504020202020204" pitchFamily="34" charset="0"/>
              </a:rPr>
              <a:t>A great Personal Brand is one that has a foundation of finding your potential and creating who you want to become.</a:t>
            </a:r>
          </a:p>
          <a:p>
            <a:endParaRPr lang="en-US" sz="2000" dirty="0">
              <a:latin typeface="Helvetica LT Std" panose="020B0504020202020204" pitchFamily="34" charset="0"/>
            </a:endParaRPr>
          </a:p>
          <a:p>
            <a:r>
              <a:rPr lang="en-US" sz="2000" dirty="0" smtClean="0">
                <a:latin typeface="Helvetica LT Std" panose="020B0504020202020204" pitchFamily="34" charset="0"/>
              </a:rPr>
              <a:t>The complexity of brand identification, communication, and management is difficult. That’s why many people fail and are misunderstood.</a:t>
            </a:r>
          </a:p>
          <a:p>
            <a:endParaRPr lang="en-US" sz="2000" dirty="0">
              <a:latin typeface="Helvetica LT Std" panose="020B0504020202020204" pitchFamily="34" charset="0"/>
            </a:endParaRPr>
          </a:p>
          <a:p>
            <a:r>
              <a:rPr lang="en-US" sz="2000" dirty="0" smtClean="0">
                <a:latin typeface="Helvetica LT Std" panose="020B0504020202020204" pitchFamily="34" charset="0"/>
              </a:rPr>
              <a:t>This workbook will help you identify and manage all attributes of a strong and powerful </a:t>
            </a:r>
            <a:r>
              <a:rPr lang="en-US" sz="2000" dirty="0">
                <a:latin typeface="Helvetica LT Std" panose="020B0504020202020204" pitchFamily="34" charset="0"/>
              </a:rPr>
              <a:t>P</a:t>
            </a:r>
            <a:r>
              <a:rPr lang="en-US" sz="2000" dirty="0" smtClean="0">
                <a:latin typeface="Helvetica LT Std" panose="020B0504020202020204" pitchFamily="34" charset="0"/>
              </a:rPr>
              <a:t>ersonal Brand!</a:t>
            </a:r>
          </a:p>
          <a:p>
            <a:endParaRPr lang="en-US" sz="2000" dirty="0">
              <a:latin typeface="Helvetica LT Std" panose="020B0504020202020204" pitchFamily="34" charset="0"/>
            </a:endParaRPr>
          </a:p>
          <a:p>
            <a:r>
              <a:rPr lang="en-US" sz="2000" dirty="0" smtClean="0">
                <a:latin typeface="Helvetica LT Std" panose="020B0504020202020204" pitchFamily="34" charset="0"/>
              </a:rPr>
              <a:t>This “Branding Guide” is a modified version of a more extensive and complete Branding Guide available through Intellectual Innovations at (</a:t>
            </a:r>
            <a:r>
              <a:rPr lang="en-US" sz="2000" dirty="0" smtClean="0">
                <a:latin typeface="Helvetica LT Std" panose="020B0504020202020204" pitchFamily="34" charset="0"/>
                <a:hlinkClick r:id="rId2"/>
              </a:rPr>
              <a:t>www.theiionline.com</a:t>
            </a:r>
            <a:r>
              <a:rPr lang="en-US" sz="2000" dirty="0" smtClean="0">
                <a:latin typeface="Helvetica LT Std" panose="020B0504020202020204" pitchFamily="34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665222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/>
          <p:cNvSpPr txBox="1"/>
          <p:nvPr/>
        </p:nvSpPr>
        <p:spPr>
          <a:xfrm>
            <a:off x="1066800" y="174248"/>
            <a:ext cx="5638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1"/>
                </a:solidFill>
                <a:latin typeface="Helvetica LT Std" panose="020B0504020202020204" pitchFamily="34" charset="0"/>
                <a:cs typeface="Narkisim" pitchFamily="34" charset="-79"/>
              </a:rPr>
              <a:t>Identification</a:t>
            </a:r>
          </a:p>
          <a:p>
            <a:pPr algn="ctr"/>
            <a:r>
              <a:rPr lang="en-US" sz="2000" b="1" dirty="0" smtClean="0">
                <a:solidFill>
                  <a:schemeClr val="accent1"/>
                </a:solidFill>
                <a:latin typeface="Helvetica LT Std" panose="020B0504020202020204" pitchFamily="34" charset="0"/>
                <a:cs typeface="Narkisim" pitchFamily="34" charset="-79"/>
              </a:rPr>
              <a:t>Current Brand</a:t>
            </a:r>
            <a:endParaRPr lang="en-US" sz="2000" b="1" dirty="0">
              <a:solidFill>
                <a:schemeClr val="accent1"/>
              </a:solidFill>
              <a:latin typeface="Helvetica LT Std" panose="020B0504020202020204" pitchFamily="34" charset="0"/>
              <a:cs typeface="Narkisim" pitchFamily="34" charset="-79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58140" y="2743200"/>
            <a:ext cx="77952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Narkisim" pitchFamily="34" charset="-79"/>
                <a:cs typeface="Narkisim" pitchFamily="34" charset="-79"/>
              </a:rPr>
              <a:t>BRAND AID For Teenagers</a:t>
            </a:r>
            <a:endParaRPr lang="en-US" sz="2000" dirty="0">
              <a:solidFill>
                <a:schemeClr val="bg1"/>
              </a:solidFill>
              <a:latin typeface="Narkisim" pitchFamily="34" charset="-79"/>
              <a:cs typeface="Narkisim" pitchFamily="34" charset="-79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81000" y="5086290"/>
            <a:ext cx="594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Narkisim" pitchFamily="34" charset="-79"/>
                <a:cs typeface="Narkisim" pitchFamily="34" charset="-79"/>
              </a:rPr>
              <a:t>BRAND AID For The Salesperson</a:t>
            </a:r>
            <a:endParaRPr lang="en-US" sz="2000" dirty="0">
              <a:solidFill>
                <a:schemeClr val="bg1"/>
              </a:solidFill>
              <a:latin typeface="Narkisim" pitchFamily="34" charset="-79"/>
              <a:cs typeface="Narkisim" pitchFamily="34" charset="-79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81000" y="8458200"/>
            <a:ext cx="594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Narkisim" pitchFamily="34" charset="-79"/>
                <a:cs typeface="Narkisim" pitchFamily="34" charset="-79"/>
              </a:rPr>
              <a:t>BRAND AID For The Family</a:t>
            </a:r>
            <a:endParaRPr lang="en-US" sz="2000" dirty="0">
              <a:solidFill>
                <a:schemeClr val="bg1"/>
              </a:solidFill>
              <a:latin typeface="Narkisim" pitchFamily="34" charset="-79"/>
              <a:cs typeface="Narkisim" pitchFamily="34" charset="-79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9875217"/>
              </p:ext>
            </p:extLst>
          </p:nvPr>
        </p:nvGraphicFramePr>
        <p:xfrm>
          <a:off x="197330" y="2366599"/>
          <a:ext cx="7377740" cy="3008376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844435"/>
                <a:gridCol w="1844435"/>
                <a:gridCol w="1844435"/>
                <a:gridCol w="1844435"/>
              </a:tblGrid>
              <a:tr h="429768">
                <a:tc gridSpan="4">
                  <a:txBody>
                    <a:bodyPr/>
                    <a:lstStyle/>
                    <a:p>
                      <a:pPr algn="l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Helvetica LT Std" panose="020B0504020202020204" pitchFamily="34" charset="0"/>
                        </a:rPr>
                        <a:t>Words: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429768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29768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768">
                <a:tc>
                  <a:txBody>
                    <a:bodyPr/>
                    <a:lstStyle/>
                    <a:p>
                      <a:pPr marL="0" algn="l" rtl="0" eaLnBrk="1" latinLnBrk="0" hangingPunct="1"/>
                      <a:endParaRPr kumimoji="0" lang="en-US" kern="1200" dirty="0">
                        <a:solidFill>
                          <a:schemeClr val="tx2"/>
                        </a:solidFill>
                        <a:latin typeface="Helvetica LT Std" panose="020B05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endParaRPr kumimoji="0" lang="en-US" kern="1200" dirty="0">
                        <a:solidFill>
                          <a:schemeClr val="tx2"/>
                        </a:solidFill>
                        <a:latin typeface="Helvetica LT Std" panose="020B05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endParaRPr kumimoji="0" lang="en-US" kern="1200" dirty="0">
                        <a:solidFill>
                          <a:schemeClr val="tx2"/>
                        </a:solidFill>
                        <a:latin typeface="Helvetica LT Std" panose="020B05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endParaRPr kumimoji="0" lang="en-US" kern="1200" dirty="0">
                        <a:solidFill>
                          <a:schemeClr val="tx2"/>
                        </a:solidFill>
                        <a:latin typeface="Helvetica LT Std" panose="020B05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29768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768">
                <a:tc>
                  <a:txBody>
                    <a:bodyPr/>
                    <a:lstStyle/>
                    <a:p>
                      <a:pPr marL="0" algn="l" rtl="0" eaLnBrk="1" latinLnBrk="0" hangingPunct="1"/>
                      <a:endParaRPr kumimoji="0" lang="en-US" kern="1200" dirty="0">
                        <a:solidFill>
                          <a:schemeClr val="tx2"/>
                        </a:solidFill>
                        <a:latin typeface="Helvetica LT Std" panose="020B05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endParaRPr kumimoji="0" lang="en-US" kern="1200" dirty="0">
                        <a:solidFill>
                          <a:schemeClr val="tx2"/>
                        </a:solidFill>
                        <a:latin typeface="Helvetica LT Std" panose="020B05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endParaRPr kumimoji="0" lang="en-US" kern="1200" dirty="0">
                        <a:solidFill>
                          <a:schemeClr val="tx2"/>
                        </a:solidFill>
                        <a:latin typeface="Helvetica LT Std" panose="020B05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endParaRPr kumimoji="0" lang="en-US" kern="1200" dirty="0">
                        <a:solidFill>
                          <a:schemeClr val="tx2"/>
                        </a:solidFill>
                        <a:latin typeface="Helvetica LT Std" panose="020B05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29768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2400" y="1295400"/>
            <a:ext cx="730897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 LT Std" panose="020B0504020202020204" pitchFamily="34" charset="0"/>
              </a:rPr>
              <a:t>How would people you know describe you today? (Fill as many boxes as possible</a:t>
            </a:r>
            <a:r>
              <a:rPr lang="en-US" dirty="0" smtClean="0">
                <a:latin typeface="Helvetica LT Std" panose="020B0504020202020204" pitchFamily="34" charset="0"/>
              </a:rPr>
              <a:t>). </a:t>
            </a:r>
            <a:r>
              <a:rPr lang="en-US" sz="1600" dirty="0" smtClean="0">
                <a:latin typeface="Helvetica LT Std" panose="020B0504020202020204" pitchFamily="34" charset="0"/>
              </a:rPr>
              <a:t>*See Appendix A and send this document to your family, friends and colleagues to get feedback on your current brand.</a:t>
            </a:r>
            <a:endParaRPr lang="en-US" sz="1600" dirty="0">
              <a:latin typeface="Helvetica LT Std" panose="020B0504020202020204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2245680"/>
              </p:ext>
            </p:extLst>
          </p:nvPr>
        </p:nvGraphicFramePr>
        <p:xfrm>
          <a:off x="197330" y="5638800"/>
          <a:ext cx="7377740" cy="3438144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7377740"/>
              </a:tblGrid>
              <a:tr h="429768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Helvetica LT Std" panose="020B0504020202020204" pitchFamily="34" charset="0"/>
                        </a:rPr>
                        <a:t>Phrases: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768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29768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768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29768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768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29768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7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solidFill>
                          <a:schemeClr val="tx2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" name="Footer Placeholder 1"/>
          <p:cNvSpPr txBox="1">
            <a:spLocks/>
          </p:cNvSpPr>
          <p:nvPr/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Helvetica LT Std" panose="020B0504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Helvetica LT Std" panose="020B0504020202020204" pitchFamily="34" charset="0"/>
                <a:ea typeface="+mn-ea"/>
                <a:cs typeface="+mn-cs"/>
              </a:rPr>
              <a:t>1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Helvetica LT Std" panose="020B05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8218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/>
          <p:cNvSpPr txBox="1"/>
          <p:nvPr/>
        </p:nvSpPr>
        <p:spPr>
          <a:xfrm>
            <a:off x="358140" y="2743200"/>
            <a:ext cx="77952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Narkisim" pitchFamily="34" charset="-79"/>
                <a:cs typeface="Narkisim" pitchFamily="34" charset="-79"/>
              </a:rPr>
              <a:t>BRAND AID For Teenagers</a:t>
            </a:r>
            <a:endParaRPr lang="en-US" sz="2000" dirty="0">
              <a:solidFill>
                <a:schemeClr val="bg1"/>
              </a:solidFill>
              <a:latin typeface="Narkisim" pitchFamily="34" charset="-79"/>
              <a:cs typeface="Narkisim" pitchFamily="34" charset="-79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81000" y="5086290"/>
            <a:ext cx="594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Narkisim" pitchFamily="34" charset="-79"/>
                <a:cs typeface="Narkisim" pitchFamily="34" charset="-79"/>
              </a:rPr>
              <a:t>BRAND AID For The Salesperson</a:t>
            </a:r>
            <a:endParaRPr lang="en-US" sz="2000" dirty="0">
              <a:solidFill>
                <a:schemeClr val="bg1"/>
              </a:solidFill>
              <a:latin typeface="Narkisim" pitchFamily="34" charset="-79"/>
              <a:cs typeface="Narkisim" pitchFamily="34" charset="-79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81000" y="8458200"/>
            <a:ext cx="594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Narkisim" pitchFamily="34" charset="-79"/>
                <a:cs typeface="Narkisim" pitchFamily="34" charset="-79"/>
              </a:rPr>
              <a:t>BRAND AID For The Family</a:t>
            </a:r>
            <a:endParaRPr lang="en-US" sz="2000" dirty="0">
              <a:solidFill>
                <a:schemeClr val="bg1"/>
              </a:solidFill>
              <a:latin typeface="Narkisim" pitchFamily="34" charset="-79"/>
              <a:cs typeface="Narkisim" pitchFamily="34" charset="-79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0274207"/>
              </p:ext>
            </p:extLst>
          </p:nvPr>
        </p:nvGraphicFramePr>
        <p:xfrm>
          <a:off x="197330" y="1597152"/>
          <a:ext cx="7377740" cy="3279648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844435"/>
                <a:gridCol w="1844435"/>
                <a:gridCol w="1844435"/>
                <a:gridCol w="1844435"/>
              </a:tblGrid>
              <a:tr h="429768">
                <a:tc gridSpan="4"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Helvetica LT Std" panose="020B0504020202020204" pitchFamily="34" charset="0"/>
                        </a:rPr>
                        <a:t>List your personal behaviors and traits that are valuable to others in your life.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429768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29768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768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29768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768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29768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3972788"/>
              </p:ext>
            </p:extLst>
          </p:nvPr>
        </p:nvGraphicFramePr>
        <p:xfrm>
          <a:off x="197330" y="5257800"/>
          <a:ext cx="7377740" cy="3279648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844435"/>
                <a:gridCol w="1844435"/>
                <a:gridCol w="1844435"/>
                <a:gridCol w="1844435"/>
              </a:tblGrid>
              <a:tr h="429768">
                <a:tc gridSpan="4">
                  <a:txBody>
                    <a:bodyPr/>
                    <a:lstStyle/>
                    <a:p>
                      <a:pPr algn="l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Helvetica LT Std" panose="020B0504020202020204" pitchFamily="34" charset="0"/>
                        </a:rPr>
                        <a:t>List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Helvetica LT Std" panose="020B0504020202020204" pitchFamily="34" charset="0"/>
                        </a:rPr>
                        <a:t> your personal behaviors and traits that may cause others frustration or difficulty in your relationships.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429768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29768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768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29768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768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29768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Footer Placeholder 1"/>
          <p:cNvSpPr txBox="1">
            <a:spLocks/>
          </p:cNvSpPr>
          <p:nvPr/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Helvetica LT Std" panose="020B0504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2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Helvetica LT Std" panose="020B0504020202020204" pitchFamily="34" charset="0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66800" y="174248"/>
            <a:ext cx="5638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1"/>
                </a:solidFill>
                <a:latin typeface="Helvetica LT Std" panose="020B0504020202020204" pitchFamily="34" charset="0"/>
                <a:cs typeface="Narkisim" pitchFamily="34" charset="-79"/>
              </a:rPr>
              <a:t>Identification</a:t>
            </a:r>
          </a:p>
          <a:p>
            <a:pPr algn="ctr"/>
            <a:r>
              <a:rPr lang="en-US" sz="2000" b="1" dirty="0" smtClean="0">
                <a:solidFill>
                  <a:schemeClr val="accent1"/>
                </a:solidFill>
                <a:latin typeface="Helvetica LT Std" panose="020B0504020202020204" pitchFamily="34" charset="0"/>
                <a:cs typeface="Narkisim" pitchFamily="34" charset="-79"/>
              </a:rPr>
              <a:t>Current Brand</a:t>
            </a:r>
            <a:endParaRPr lang="en-US" sz="2000" b="1" dirty="0">
              <a:solidFill>
                <a:schemeClr val="accent1"/>
              </a:solidFill>
              <a:latin typeface="Helvetica LT Std" panose="020B0504020202020204" pitchFamily="34" charset="0"/>
              <a:cs typeface="Narkisim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75507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2053524"/>
              </p:ext>
            </p:extLst>
          </p:nvPr>
        </p:nvGraphicFramePr>
        <p:xfrm>
          <a:off x="190500" y="4438982"/>
          <a:ext cx="7391400" cy="4552618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7391400"/>
              </a:tblGrid>
              <a:tr h="1828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b="0" dirty="0" smtClean="0">
                        <a:solidFill>
                          <a:schemeClr val="tx2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342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  <a:latin typeface="Helvetica LT Std" panose="020B0504020202020204" pitchFamily="34" charset="0"/>
                        </a:rPr>
                        <a:t>Language</a:t>
                      </a:r>
                    </a:p>
                    <a:p>
                      <a:endParaRPr lang="en-US" dirty="0">
                        <a:solidFill>
                          <a:schemeClr val="tx2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2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04478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Helvetica LT Std" panose="020B0504020202020204" pitchFamily="34" charset="0"/>
                        </a:rPr>
                        <a:t>Behaviors</a:t>
                      </a:r>
                      <a:endParaRPr lang="en-US" dirty="0">
                        <a:solidFill>
                          <a:schemeClr val="tx1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2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9952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Helvetica LT Std" panose="020B0504020202020204" pitchFamily="34" charset="0"/>
                        </a:rPr>
                        <a:t>Dress</a:t>
                      </a:r>
                      <a:endParaRPr lang="en-US" dirty="0">
                        <a:solidFill>
                          <a:schemeClr val="tx1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1839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4210382"/>
            <a:ext cx="7530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Helvetica LT Std" panose="020B0504020202020204" pitchFamily="34" charset="0"/>
              </a:rPr>
              <a:t>  Describe </a:t>
            </a:r>
            <a:r>
              <a:rPr lang="en-US" dirty="0">
                <a:latin typeface="Helvetica LT Std" panose="020B0504020202020204" pitchFamily="34" charset="0"/>
              </a:rPr>
              <a:t>How You Will Communicate </a:t>
            </a:r>
            <a:r>
              <a:rPr lang="en-US" dirty="0" smtClean="0">
                <a:latin typeface="Helvetica LT Std" panose="020B0504020202020204" pitchFamily="34" charset="0"/>
              </a:rPr>
              <a:t>This Brand</a:t>
            </a:r>
            <a:r>
              <a:rPr lang="en-US" dirty="0">
                <a:latin typeface="Helvetica LT Std" panose="020B0504020202020204" pitchFamily="34" charset="0"/>
              </a:rPr>
              <a:t>:</a:t>
            </a:r>
            <a:endParaRPr lang="en-US" b="1" dirty="0">
              <a:latin typeface="Helvetica LT Std" panose="020B05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8770" y="1797141"/>
            <a:ext cx="7374860" cy="2089059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Helvetica LT Std" panose="020B05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66060" y="1459469"/>
            <a:ext cx="7530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Helvetica LT Std" panose="020B0504020202020204" pitchFamily="34" charset="0"/>
              </a:rPr>
              <a:t>Describe Your Desired Brand:</a:t>
            </a:r>
            <a:endParaRPr lang="en-US" b="1" dirty="0">
              <a:latin typeface="Helvetica LT Std" panose="020B0504020202020204" pitchFamily="34" charset="0"/>
            </a:endParaRPr>
          </a:p>
        </p:txBody>
      </p:sp>
      <p:sp>
        <p:nvSpPr>
          <p:cNvPr id="12" name="Footer Placeholder 1"/>
          <p:cNvSpPr txBox="1">
            <a:spLocks/>
          </p:cNvSpPr>
          <p:nvPr/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Helvetica LT Std" panose="020B0504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3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Helvetica LT Std" panose="020B0504020202020204" pitchFamily="34" charset="0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66800" y="174248"/>
            <a:ext cx="5638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1"/>
                </a:solidFill>
                <a:latin typeface="Helvetica LT Std" panose="020B0504020202020204" pitchFamily="34" charset="0"/>
                <a:cs typeface="Narkisim" pitchFamily="34" charset="-79"/>
              </a:rPr>
              <a:t>Action Plans</a:t>
            </a:r>
          </a:p>
          <a:p>
            <a:pPr algn="ctr"/>
            <a:r>
              <a:rPr lang="en-US" sz="2000" b="1" dirty="0">
                <a:solidFill>
                  <a:schemeClr val="accent1"/>
                </a:solidFill>
                <a:latin typeface="Helvetica LT Std" panose="020B0504020202020204" pitchFamily="34" charset="0"/>
                <a:cs typeface="Narkisim" pitchFamily="34" charset="-79"/>
              </a:rPr>
              <a:t>Desired Brand Management Plan</a:t>
            </a:r>
          </a:p>
        </p:txBody>
      </p:sp>
    </p:spTree>
    <p:extLst>
      <p:ext uri="{BB962C8B-B14F-4D97-AF65-F5344CB8AC3E}">
        <p14:creationId xmlns:p14="http://schemas.microsoft.com/office/powerpoint/2010/main" val="942044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36"/>
          <p:cNvSpPr txBox="1"/>
          <p:nvPr/>
        </p:nvSpPr>
        <p:spPr>
          <a:xfrm>
            <a:off x="381000" y="5086290"/>
            <a:ext cx="594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Narkisim" pitchFamily="34" charset="-79"/>
                <a:cs typeface="Narkisim" pitchFamily="34" charset="-79"/>
              </a:rPr>
              <a:t>BRAND AID For The Salesperson</a:t>
            </a:r>
            <a:endParaRPr lang="en-US" sz="2000" dirty="0">
              <a:solidFill>
                <a:schemeClr val="bg1"/>
              </a:solidFill>
              <a:latin typeface="Narkisim" pitchFamily="34" charset="-79"/>
              <a:cs typeface="Narkisim" pitchFamily="34" charset="-79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81000" y="8458200"/>
            <a:ext cx="594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Narkisim" pitchFamily="34" charset="-79"/>
                <a:cs typeface="Narkisim" pitchFamily="34" charset="-79"/>
              </a:rPr>
              <a:t>BRAND AID For The Family</a:t>
            </a:r>
            <a:endParaRPr lang="en-US" sz="2000" dirty="0">
              <a:solidFill>
                <a:schemeClr val="bg1"/>
              </a:solidFill>
              <a:latin typeface="Narkisim" pitchFamily="34" charset="-79"/>
              <a:cs typeface="Narkisim" pitchFamily="34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1447800"/>
            <a:ext cx="75301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Helvetica LT Std" panose="020B0504020202020204" pitchFamily="34" charset="0"/>
              </a:rPr>
              <a:t>List behaviors and traits you want others to think about you that would maximize your potential in each relationship.</a:t>
            </a:r>
            <a:r>
              <a:rPr lang="en-US" sz="1600" dirty="0">
                <a:latin typeface="Helvetica LT Std" panose="020B0504020202020204" pitchFamily="34" charset="0"/>
              </a:rPr>
              <a:t> </a:t>
            </a:r>
            <a:r>
              <a:rPr lang="en-US" sz="1600" dirty="0" smtClean="0">
                <a:latin typeface="Helvetica LT Std" panose="020B0504020202020204" pitchFamily="34" charset="0"/>
              </a:rPr>
              <a:t>*Reference Ideas in Appendix C.</a:t>
            </a:r>
            <a:endParaRPr lang="en-US" sz="1600" dirty="0">
              <a:latin typeface="Helvetica LT Std" panose="020B0504020202020204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652623"/>
              </p:ext>
            </p:extLst>
          </p:nvPr>
        </p:nvGraphicFramePr>
        <p:xfrm>
          <a:off x="190500" y="3017520"/>
          <a:ext cx="7391400" cy="6050281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645513"/>
                <a:gridCol w="5745887"/>
              </a:tblGrid>
              <a:tr h="46429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Helvetica LT Std" panose="020B0504020202020204" pitchFamily="34" charset="0"/>
                        </a:rPr>
                        <a:t>Brand Item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Helvetica LT Std" panose="020B0504020202020204" pitchFamily="34" charset="0"/>
                        </a:rPr>
                        <a:t>How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Helvetica LT Std" panose="020B0504020202020204" pitchFamily="34" charset="0"/>
                        </a:rPr>
                        <a:t> will I communicate?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5997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03798">
                <a:tc gridSpan="2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7472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03798">
                <a:tc gridSpan="2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4926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52400" y="25908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Helvetica LT Std" panose="020B0504020202020204" pitchFamily="34" charset="0"/>
              </a:rPr>
              <a:t>Colleagues:</a:t>
            </a:r>
            <a:endParaRPr lang="en-US" b="1" dirty="0">
              <a:latin typeface="Helvetica LT Std" panose="020B0504020202020204" pitchFamily="34" charset="0"/>
            </a:endParaRPr>
          </a:p>
        </p:txBody>
      </p:sp>
      <p:sp>
        <p:nvSpPr>
          <p:cNvPr id="11" name="Footer Placeholder 1"/>
          <p:cNvSpPr txBox="1">
            <a:spLocks/>
          </p:cNvSpPr>
          <p:nvPr/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Helvetica LT Std" panose="020B0504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Helvetica LT Std" panose="020B0504020202020204" pitchFamily="34" charset="0"/>
                <a:ea typeface="+mn-ea"/>
                <a:cs typeface="+mn-cs"/>
              </a:rPr>
              <a:t>4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Helvetica LT Std" panose="020B0504020202020204" pitchFamily="34" charset="0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66800" y="174248"/>
            <a:ext cx="5638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1"/>
                </a:solidFill>
                <a:latin typeface="Helvetica LT Std" panose="020B0504020202020204" pitchFamily="34" charset="0"/>
                <a:cs typeface="Narkisim" pitchFamily="34" charset="-79"/>
              </a:rPr>
              <a:t>Identification</a:t>
            </a:r>
          </a:p>
          <a:p>
            <a:pPr algn="ctr"/>
            <a:r>
              <a:rPr lang="en-US" sz="2000" b="1" dirty="0" smtClean="0">
                <a:solidFill>
                  <a:schemeClr val="accent1"/>
                </a:solidFill>
                <a:latin typeface="Helvetica LT Std" panose="020B0504020202020204" pitchFamily="34" charset="0"/>
                <a:cs typeface="Narkisim" pitchFamily="34" charset="-79"/>
              </a:rPr>
              <a:t>Ideal Brand Creation</a:t>
            </a:r>
            <a:endParaRPr lang="en-US" sz="2000" b="1" dirty="0">
              <a:solidFill>
                <a:schemeClr val="accent1"/>
              </a:solidFill>
              <a:latin typeface="Helvetica LT Std" panose="020B0504020202020204" pitchFamily="34" charset="0"/>
              <a:cs typeface="Narkisim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347335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2400" y="2590800"/>
            <a:ext cx="2503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Helvetica LT Std" panose="020B0504020202020204" pitchFamily="34" charset="0"/>
              </a:rPr>
              <a:t>Prospects &amp; Clients:</a:t>
            </a:r>
            <a:endParaRPr lang="en-US" b="1" dirty="0">
              <a:latin typeface="Helvetica LT Std" panose="020B0504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81000" y="5086290"/>
            <a:ext cx="594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Narkisim" pitchFamily="34" charset="-79"/>
                <a:cs typeface="Narkisim" pitchFamily="34" charset="-79"/>
              </a:rPr>
              <a:t>BRAND AID For The Salesperson</a:t>
            </a:r>
            <a:endParaRPr lang="en-US" sz="2000" dirty="0">
              <a:solidFill>
                <a:schemeClr val="bg1"/>
              </a:solidFill>
              <a:latin typeface="Narkisim" pitchFamily="34" charset="-79"/>
              <a:cs typeface="Narkisim" pitchFamily="34" charset="-79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81000" y="8458200"/>
            <a:ext cx="594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Narkisim" pitchFamily="34" charset="-79"/>
                <a:cs typeface="Narkisim" pitchFamily="34" charset="-79"/>
              </a:rPr>
              <a:t>BRAND AID For The Family</a:t>
            </a:r>
            <a:endParaRPr lang="en-US" sz="2000" dirty="0">
              <a:solidFill>
                <a:schemeClr val="bg1"/>
              </a:solidFill>
              <a:latin typeface="Narkisim" pitchFamily="34" charset="-79"/>
              <a:cs typeface="Narkisim" pitchFamily="34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1447800"/>
            <a:ext cx="75301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Helvetica LT Std" panose="020B0504020202020204" pitchFamily="34" charset="0"/>
              </a:rPr>
              <a:t>List behaviors and traits you want others to think about you that would maximize your potential in each relationship</a:t>
            </a:r>
            <a:r>
              <a:rPr lang="en-US" sz="1600" dirty="0" smtClean="0">
                <a:latin typeface="Helvetica LT Std" panose="020B0504020202020204" pitchFamily="34" charset="0"/>
              </a:rPr>
              <a:t>. *</a:t>
            </a:r>
            <a:r>
              <a:rPr lang="en-US" sz="1600" dirty="0">
                <a:latin typeface="Helvetica LT Std" panose="020B0504020202020204" pitchFamily="34" charset="0"/>
              </a:rPr>
              <a:t>Reference Ideas </a:t>
            </a:r>
            <a:r>
              <a:rPr lang="en-US" sz="1600" dirty="0" smtClean="0">
                <a:latin typeface="Helvetica LT Std" panose="020B0504020202020204" pitchFamily="34" charset="0"/>
              </a:rPr>
              <a:t>in Appendix B and C.</a:t>
            </a:r>
            <a:endParaRPr lang="en-US" sz="1600" dirty="0">
              <a:latin typeface="Helvetica LT Std" panose="020B0504020202020204" pitchFamily="34" charset="0"/>
            </a:endParaRPr>
          </a:p>
        </p:txBody>
      </p:sp>
      <p:sp>
        <p:nvSpPr>
          <p:cNvPr id="11" name="Footer Placeholder 1"/>
          <p:cNvSpPr txBox="1">
            <a:spLocks/>
          </p:cNvSpPr>
          <p:nvPr/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Helvetica LT Std" panose="020B0504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Helvetica LT Std" panose="020B0504020202020204" pitchFamily="34" charset="0"/>
                <a:ea typeface="+mn-ea"/>
                <a:cs typeface="+mn-cs"/>
              </a:rPr>
              <a:t>5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Helvetica LT Std" panose="020B0504020202020204" pitchFamily="34" charset="0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66800" y="174248"/>
            <a:ext cx="5638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1"/>
                </a:solidFill>
                <a:latin typeface="Helvetica LT Std" panose="020B0504020202020204" pitchFamily="34" charset="0"/>
                <a:cs typeface="Narkisim" pitchFamily="34" charset="-79"/>
              </a:rPr>
              <a:t>Identification</a:t>
            </a:r>
          </a:p>
          <a:p>
            <a:pPr algn="ctr"/>
            <a:r>
              <a:rPr lang="en-US" sz="2000" b="1" dirty="0" smtClean="0">
                <a:solidFill>
                  <a:schemeClr val="accent1"/>
                </a:solidFill>
                <a:latin typeface="Helvetica LT Std" panose="020B0504020202020204" pitchFamily="34" charset="0"/>
                <a:cs typeface="Narkisim" pitchFamily="34" charset="-79"/>
              </a:rPr>
              <a:t>Ideal Brand Creation</a:t>
            </a:r>
            <a:endParaRPr lang="en-US" sz="2000" b="1" dirty="0">
              <a:solidFill>
                <a:schemeClr val="accent1"/>
              </a:solidFill>
              <a:latin typeface="Helvetica LT Std" panose="020B0504020202020204" pitchFamily="34" charset="0"/>
              <a:cs typeface="Narkisim" pitchFamily="34" charset="-79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8533428"/>
              </p:ext>
            </p:extLst>
          </p:nvPr>
        </p:nvGraphicFramePr>
        <p:xfrm>
          <a:off x="190500" y="3017520"/>
          <a:ext cx="7391400" cy="6050281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645513"/>
                <a:gridCol w="5745887"/>
              </a:tblGrid>
              <a:tr h="46429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Helvetica LT Std" panose="020B0504020202020204" pitchFamily="34" charset="0"/>
                        </a:rPr>
                        <a:t>Brand Item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Helvetica LT Std" panose="020B0504020202020204" pitchFamily="34" charset="0"/>
                        </a:rPr>
                        <a:t>How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Helvetica LT Std" panose="020B0504020202020204" pitchFamily="34" charset="0"/>
                        </a:rPr>
                        <a:t> will I communicate?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5997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03798">
                <a:tc gridSpan="2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7472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03798">
                <a:tc gridSpan="2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4926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2998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/>
          <p:cNvSpPr txBox="1"/>
          <p:nvPr/>
        </p:nvSpPr>
        <p:spPr>
          <a:xfrm>
            <a:off x="358140" y="2743200"/>
            <a:ext cx="77952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Narkisim" pitchFamily="34" charset="-79"/>
                <a:cs typeface="Narkisim" pitchFamily="34" charset="-79"/>
              </a:rPr>
              <a:t>BRAND AID For Teenagers</a:t>
            </a:r>
            <a:endParaRPr lang="en-US" sz="2000" dirty="0">
              <a:solidFill>
                <a:schemeClr val="bg1"/>
              </a:solidFill>
              <a:latin typeface="Narkisim" pitchFamily="34" charset="-79"/>
              <a:cs typeface="Narkisim" pitchFamily="34" charset="-79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81000" y="5086290"/>
            <a:ext cx="594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Narkisim" pitchFamily="34" charset="-79"/>
                <a:cs typeface="Narkisim" pitchFamily="34" charset="-79"/>
              </a:rPr>
              <a:t>BRAND AID For The Salesperson</a:t>
            </a:r>
            <a:endParaRPr lang="en-US" sz="2000" dirty="0">
              <a:solidFill>
                <a:schemeClr val="bg1"/>
              </a:solidFill>
              <a:latin typeface="Narkisim" pitchFamily="34" charset="-79"/>
              <a:cs typeface="Narkisim" pitchFamily="34" charset="-79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81000" y="8458200"/>
            <a:ext cx="594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Narkisim" pitchFamily="34" charset="-79"/>
                <a:cs typeface="Narkisim" pitchFamily="34" charset="-79"/>
              </a:rPr>
              <a:t>BRAND AID For The Family</a:t>
            </a:r>
            <a:endParaRPr lang="en-US" sz="2000" dirty="0">
              <a:solidFill>
                <a:schemeClr val="bg1"/>
              </a:solidFill>
              <a:latin typeface="Narkisim" pitchFamily="34" charset="-79"/>
              <a:cs typeface="Narkisim" pitchFamily="34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1295400"/>
            <a:ext cx="73089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Helvetica LT Std" panose="020B0504020202020204" pitchFamily="34" charset="0"/>
              </a:rPr>
              <a:t>List the words and phrases that best represent the most common traits (positive/negative) and attributes of this person.</a:t>
            </a:r>
          </a:p>
          <a:p>
            <a:r>
              <a:rPr lang="en-US" sz="1600" i="1" dirty="0" smtClean="0">
                <a:latin typeface="Helvetica LT Std" panose="020B0504020202020204" pitchFamily="34" charset="0"/>
              </a:rPr>
              <a:t>*Copy and </a:t>
            </a:r>
            <a:r>
              <a:rPr lang="en-US" sz="1600" i="1" dirty="0">
                <a:latin typeface="Helvetica LT Std" panose="020B0504020202020204" pitchFamily="34" charset="0"/>
              </a:rPr>
              <a:t>s</a:t>
            </a:r>
            <a:r>
              <a:rPr lang="en-US" sz="1600" i="1" dirty="0" smtClean="0">
                <a:latin typeface="Helvetica LT Std" panose="020B0504020202020204" pitchFamily="34" charset="0"/>
              </a:rPr>
              <a:t>end this document to your family, friends and colleagues.</a:t>
            </a:r>
            <a:endParaRPr lang="en-US" sz="1600" i="1" dirty="0">
              <a:latin typeface="Helvetica LT Std" panose="020B0504020202020204" pitchFamily="34" charset="0"/>
            </a:endParaRPr>
          </a:p>
        </p:txBody>
      </p:sp>
      <p:sp>
        <p:nvSpPr>
          <p:cNvPr id="12" name="Footer Placeholder 1"/>
          <p:cNvSpPr txBox="1">
            <a:spLocks/>
          </p:cNvSpPr>
          <p:nvPr/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Helvetica LT Std" panose="020B0504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6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Helvetica LT Std" panose="020B0504020202020204" pitchFamily="34" charset="0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66800" y="174248"/>
            <a:ext cx="5638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1"/>
                </a:solidFill>
                <a:latin typeface="Helvetica LT Std" panose="020B0504020202020204" pitchFamily="34" charset="0"/>
                <a:cs typeface="Narkisim" pitchFamily="34" charset="-79"/>
              </a:rPr>
              <a:t>Appendix A</a:t>
            </a:r>
          </a:p>
          <a:p>
            <a:pPr algn="ctr"/>
            <a:r>
              <a:rPr lang="en-US" sz="2000" b="1" dirty="0">
                <a:solidFill>
                  <a:schemeClr val="accent1"/>
                </a:solidFill>
                <a:latin typeface="Helvetica LT Std" panose="020B0504020202020204" pitchFamily="34" charset="0"/>
                <a:cs typeface="Narkisim" pitchFamily="34" charset="-79"/>
              </a:rPr>
              <a:t>Personal Brand Survey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4849598"/>
              </p:ext>
            </p:extLst>
          </p:nvPr>
        </p:nvGraphicFramePr>
        <p:xfrm>
          <a:off x="197330" y="2366599"/>
          <a:ext cx="7377740" cy="3008376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844435"/>
                <a:gridCol w="1844435"/>
                <a:gridCol w="1844435"/>
                <a:gridCol w="1844435"/>
              </a:tblGrid>
              <a:tr h="429768">
                <a:tc gridSpan="4">
                  <a:txBody>
                    <a:bodyPr/>
                    <a:lstStyle/>
                    <a:p>
                      <a:pPr algn="l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Helvetica LT Std" panose="020B0504020202020204" pitchFamily="34" charset="0"/>
                        </a:rPr>
                        <a:t>Words: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429768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29768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768">
                <a:tc>
                  <a:txBody>
                    <a:bodyPr/>
                    <a:lstStyle/>
                    <a:p>
                      <a:pPr marL="0" algn="l" rtl="0" eaLnBrk="1" latinLnBrk="0" hangingPunct="1"/>
                      <a:endParaRPr kumimoji="0" lang="en-US" kern="1200" dirty="0">
                        <a:solidFill>
                          <a:schemeClr val="tx2"/>
                        </a:solidFill>
                        <a:latin typeface="Helvetica LT Std" panose="020B05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endParaRPr kumimoji="0" lang="en-US" kern="1200" dirty="0">
                        <a:solidFill>
                          <a:schemeClr val="tx2"/>
                        </a:solidFill>
                        <a:latin typeface="Helvetica LT Std" panose="020B05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endParaRPr kumimoji="0" lang="en-US" kern="1200" dirty="0">
                        <a:solidFill>
                          <a:schemeClr val="tx2"/>
                        </a:solidFill>
                        <a:latin typeface="Helvetica LT Std" panose="020B05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endParaRPr kumimoji="0" lang="en-US" kern="1200" dirty="0">
                        <a:solidFill>
                          <a:schemeClr val="tx2"/>
                        </a:solidFill>
                        <a:latin typeface="Helvetica LT Std" panose="020B05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29768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768">
                <a:tc>
                  <a:txBody>
                    <a:bodyPr/>
                    <a:lstStyle/>
                    <a:p>
                      <a:pPr marL="0" algn="l" rtl="0" eaLnBrk="1" latinLnBrk="0" hangingPunct="1"/>
                      <a:endParaRPr kumimoji="0" lang="en-US" kern="1200" dirty="0">
                        <a:solidFill>
                          <a:schemeClr val="tx2"/>
                        </a:solidFill>
                        <a:latin typeface="Helvetica LT Std" panose="020B05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endParaRPr kumimoji="0" lang="en-US" kern="1200" dirty="0">
                        <a:solidFill>
                          <a:schemeClr val="tx2"/>
                        </a:solidFill>
                        <a:latin typeface="Helvetica LT Std" panose="020B05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endParaRPr kumimoji="0" lang="en-US" kern="1200" dirty="0">
                        <a:solidFill>
                          <a:schemeClr val="tx2"/>
                        </a:solidFill>
                        <a:latin typeface="Helvetica LT Std" panose="020B05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endParaRPr kumimoji="0" lang="en-US" kern="1200" dirty="0">
                        <a:solidFill>
                          <a:schemeClr val="tx2"/>
                        </a:solidFill>
                        <a:latin typeface="Helvetica LT Std" panose="020B05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29768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0098446"/>
              </p:ext>
            </p:extLst>
          </p:nvPr>
        </p:nvGraphicFramePr>
        <p:xfrm>
          <a:off x="197330" y="5638800"/>
          <a:ext cx="7377740" cy="3438144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7377740"/>
              </a:tblGrid>
              <a:tr h="429768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Helvetica LT Std" panose="020B0504020202020204" pitchFamily="34" charset="0"/>
                        </a:rPr>
                        <a:t>Phrases: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768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29768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768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29768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768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29768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7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solidFill>
                          <a:schemeClr val="tx2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2134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36"/>
          <p:cNvSpPr txBox="1"/>
          <p:nvPr/>
        </p:nvSpPr>
        <p:spPr>
          <a:xfrm>
            <a:off x="381000" y="5086290"/>
            <a:ext cx="594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Narkisim" pitchFamily="34" charset="-79"/>
                <a:cs typeface="Narkisim" pitchFamily="34" charset="-79"/>
              </a:rPr>
              <a:t>BRAND AID For The Salesperson</a:t>
            </a:r>
            <a:endParaRPr lang="en-US" sz="2000" dirty="0">
              <a:solidFill>
                <a:schemeClr val="bg1"/>
              </a:solidFill>
              <a:latin typeface="Narkisim" pitchFamily="34" charset="-79"/>
              <a:cs typeface="Narkisim" pitchFamily="34" charset="-79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81000" y="8458200"/>
            <a:ext cx="594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Narkisim" pitchFamily="34" charset="-79"/>
                <a:cs typeface="Narkisim" pitchFamily="34" charset="-79"/>
              </a:rPr>
              <a:t>BRAND AID For The Family</a:t>
            </a:r>
            <a:endParaRPr lang="en-US" sz="2000" dirty="0">
              <a:solidFill>
                <a:schemeClr val="bg1"/>
              </a:solidFill>
              <a:latin typeface="Narkisim" pitchFamily="34" charset="-79"/>
              <a:cs typeface="Narkisim" pitchFamily="34" charset="-79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11630" y="1487269"/>
            <a:ext cx="7079770" cy="8079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Helvetica LT Std" panose="020B0504020202020204" pitchFamily="34" charset="0"/>
                <a:cs typeface="Bookman Old Style"/>
              </a:rPr>
              <a:t>Social media is a critical tool to use in communicating your brand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Helvetica LT Std" panose="020B0504020202020204" pitchFamily="34" charset="0"/>
                <a:cs typeface="Bookman Old Style"/>
              </a:rPr>
              <a:t>. This 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Helvetica LT Std" panose="020B0504020202020204" pitchFamily="34" charset="0"/>
                <a:cs typeface="Bookman Old Style"/>
              </a:rPr>
              <a:t>guide is not intended to give full instruction and strategy around social media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Helvetica LT Std" panose="020B0504020202020204" pitchFamily="34" charset="0"/>
                <a:cs typeface="Bookman Old Style"/>
              </a:rPr>
              <a:t>. However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Helvetica LT Std" panose="020B0504020202020204" pitchFamily="34" charset="0"/>
                <a:cs typeface="Bookman Old Style"/>
              </a:rPr>
              <a:t>, when determining your brand communication methods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Helvetica LT Std" panose="020B0504020202020204" pitchFamily="34" charset="0"/>
                <a:cs typeface="Bookman Old Style"/>
              </a:rPr>
              <a:t>, 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Helvetica LT Std" panose="020B0504020202020204" pitchFamily="34" charset="0"/>
                <a:cs typeface="Bookman Old Style"/>
              </a:rPr>
              <a:t>social media may be part of your strategy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Helvetica LT Std" panose="020B0504020202020204" pitchFamily="34" charset="0"/>
                <a:cs typeface="Bookman Old Style"/>
              </a:rPr>
              <a:t>. The 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Helvetica LT Std" panose="020B0504020202020204" pitchFamily="34" charset="0"/>
                <a:cs typeface="Bookman Old Style"/>
              </a:rPr>
              <a:t>ideas below can be used to enhance your use of social media when communicating your brand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Helvetica LT Std" panose="020B0504020202020204" pitchFamily="34" charset="0"/>
                <a:cs typeface="Bookman Old Style"/>
              </a:rPr>
              <a:t>.</a:t>
            </a:r>
            <a:endParaRPr lang="en-US" dirty="0">
              <a:solidFill>
                <a:srgbClr val="191919"/>
              </a:solidFill>
              <a:latin typeface="Helvetica LT Std" panose="020B0504020202020204" pitchFamily="34" charset="0"/>
              <a:cs typeface="Bookman Old Style"/>
            </a:endParaRPr>
          </a:p>
          <a:p>
            <a:r>
              <a:rPr lang="en-US" dirty="0">
                <a:solidFill>
                  <a:srgbClr val="191919"/>
                </a:solidFill>
                <a:latin typeface="Helvetica LT Std" panose="020B0504020202020204" pitchFamily="34" charset="0"/>
                <a:cs typeface="Bookman Old Style"/>
              </a:rPr>
              <a:t> </a:t>
            </a:r>
            <a:endParaRPr lang="en-US" sz="1700" dirty="0">
              <a:solidFill>
                <a:srgbClr val="191919"/>
              </a:solidFill>
              <a:latin typeface="Helvetica LT Std" panose="020B0504020202020204" pitchFamily="34" charset="0"/>
              <a:cs typeface="Bookman Old Style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1700" b="1" dirty="0">
                <a:solidFill>
                  <a:srgbClr val="191919"/>
                </a:solidFill>
                <a:latin typeface="Helvetica LT Std" panose="020B0504020202020204" pitchFamily="34" charset="0"/>
                <a:cs typeface="Bookman Old Style"/>
              </a:rPr>
              <a:t>Recognize that any post on social media will have an impact on your brand</a:t>
            </a:r>
            <a:r>
              <a:rPr lang="en-US" sz="1700" b="1" dirty="0" smtClean="0">
                <a:solidFill>
                  <a:srgbClr val="191919"/>
                </a:solidFill>
                <a:latin typeface="Helvetica LT Std" panose="020B0504020202020204" pitchFamily="34" charset="0"/>
                <a:cs typeface="Bookman Old Style"/>
              </a:rPr>
              <a:t>. </a:t>
            </a:r>
            <a:r>
              <a:rPr lang="en-US" sz="1700" dirty="0" smtClean="0">
                <a:solidFill>
                  <a:srgbClr val="191919"/>
                </a:solidFill>
                <a:latin typeface="Helvetica LT Std" panose="020B0504020202020204" pitchFamily="34" charset="0"/>
                <a:cs typeface="Bookman Old Style"/>
              </a:rPr>
              <a:t>So</a:t>
            </a:r>
            <a:r>
              <a:rPr lang="en-US" sz="1700" dirty="0">
                <a:solidFill>
                  <a:srgbClr val="191919"/>
                </a:solidFill>
                <a:latin typeface="Helvetica LT Std" panose="020B0504020202020204" pitchFamily="34" charset="0"/>
                <a:cs typeface="Bookman Old Style"/>
              </a:rPr>
              <a:t>, think before you </a:t>
            </a:r>
            <a:r>
              <a:rPr lang="en-US" sz="1700" dirty="0" smtClean="0">
                <a:solidFill>
                  <a:srgbClr val="191919"/>
                </a:solidFill>
                <a:latin typeface="Helvetica LT Std" panose="020B0504020202020204" pitchFamily="34" charset="0"/>
                <a:cs typeface="Bookman Old Style"/>
              </a:rPr>
              <a:t>post </a:t>
            </a:r>
            <a:r>
              <a:rPr lang="en-US" sz="1700" dirty="0">
                <a:solidFill>
                  <a:srgbClr val="191919"/>
                </a:solidFill>
                <a:latin typeface="Helvetica LT Std" panose="020B0504020202020204" pitchFamily="34" charset="0"/>
                <a:cs typeface="Bookman Old Style"/>
              </a:rPr>
              <a:t>or ask yourself… </a:t>
            </a:r>
            <a:r>
              <a:rPr lang="en-US" sz="1700" i="1" dirty="0">
                <a:solidFill>
                  <a:srgbClr val="191919"/>
                </a:solidFill>
                <a:latin typeface="Helvetica LT Std" panose="020B0504020202020204" pitchFamily="34" charset="0"/>
                <a:cs typeface="Bookman Old Style"/>
              </a:rPr>
              <a:t>“What will others think of me when they read this?</a:t>
            </a:r>
            <a:r>
              <a:rPr lang="en-US" sz="1700" i="1" dirty="0" smtClean="0">
                <a:solidFill>
                  <a:srgbClr val="191919"/>
                </a:solidFill>
                <a:latin typeface="Helvetica LT Std" panose="020B0504020202020204" pitchFamily="34" charset="0"/>
                <a:cs typeface="Bookman Old Style"/>
              </a:rPr>
              <a:t>”.</a:t>
            </a:r>
            <a:endParaRPr lang="en-US" sz="1700" dirty="0">
              <a:solidFill>
                <a:srgbClr val="191919"/>
              </a:solidFill>
              <a:latin typeface="Helvetica LT Std" panose="020B0504020202020204" pitchFamily="34" charset="0"/>
              <a:cs typeface="Bookman Old Style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1700" b="1" dirty="0" smtClean="0">
                <a:solidFill>
                  <a:srgbClr val="191919"/>
                </a:solidFill>
                <a:latin typeface="Helvetica LT Std" panose="020B0504020202020204" pitchFamily="34" charset="0"/>
                <a:cs typeface="Bookman Old Style"/>
              </a:rPr>
              <a:t>Always </a:t>
            </a:r>
            <a:r>
              <a:rPr lang="en-US" sz="1700" b="1" dirty="0">
                <a:solidFill>
                  <a:srgbClr val="191919"/>
                </a:solidFill>
                <a:latin typeface="Helvetica LT Std" panose="020B0504020202020204" pitchFamily="34" charset="0"/>
                <a:cs typeface="Bookman Old Style"/>
              </a:rPr>
              <a:t>remember who you are connected to on social media</a:t>
            </a:r>
            <a:r>
              <a:rPr lang="en-US" sz="1700" b="1" dirty="0" smtClean="0">
                <a:solidFill>
                  <a:srgbClr val="191919"/>
                </a:solidFill>
                <a:latin typeface="Helvetica LT Std" panose="020B0504020202020204" pitchFamily="34" charset="0"/>
                <a:cs typeface="Bookman Old Style"/>
              </a:rPr>
              <a:t>. </a:t>
            </a:r>
            <a:r>
              <a:rPr lang="en-US" sz="1700" dirty="0" smtClean="0">
                <a:solidFill>
                  <a:srgbClr val="191919"/>
                </a:solidFill>
                <a:latin typeface="Helvetica LT Std" panose="020B0504020202020204" pitchFamily="34" charset="0"/>
                <a:cs typeface="Bookman Old Style"/>
              </a:rPr>
              <a:t>A </a:t>
            </a:r>
            <a:r>
              <a:rPr lang="en-US" sz="1700" dirty="0">
                <a:solidFill>
                  <a:srgbClr val="191919"/>
                </a:solidFill>
                <a:latin typeface="Helvetica LT Std" panose="020B0504020202020204" pitchFamily="34" charset="0"/>
                <a:cs typeface="Bookman Old Style"/>
              </a:rPr>
              <a:t>political or religious post intended for close friends may offend a client</a:t>
            </a:r>
            <a:r>
              <a:rPr lang="en-US" sz="1700" dirty="0" smtClean="0">
                <a:solidFill>
                  <a:srgbClr val="191919"/>
                </a:solidFill>
                <a:latin typeface="Helvetica LT Std" panose="020B0504020202020204" pitchFamily="34" charset="0"/>
                <a:cs typeface="Bookman Old Style"/>
              </a:rPr>
              <a:t>. Keep the </a:t>
            </a:r>
            <a:r>
              <a:rPr lang="en-US" sz="1700" dirty="0">
                <a:solidFill>
                  <a:srgbClr val="191919"/>
                </a:solidFill>
                <a:latin typeface="Helvetica LT Std" panose="020B0504020202020204" pitchFamily="34" charset="0"/>
                <a:cs typeface="Bookman Old Style"/>
              </a:rPr>
              <a:t>entire </a:t>
            </a:r>
            <a:r>
              <a:rPr lang="en-US" sz="1700" dirty="0" smtClean="0">
                <a:solidFill>
                  <a:srgbClr val="191919"/>
                </a:solidFill>
                <a:latin typeface="Helvetica LT Std" panose="020B0504020202020204" pitchFamily="34" charset="0"/>
                <a:cs typeface="Bookman Old Style"/>
              </a:rPr>
              <a:t>audience in mind </a:t>
            </a:r>
            <a:r>
              <a:rPr lang="en-US" sz="1700" dirty="0">
                <a:solidFill>
                  <a:srgbClr val="191919"/>
                </a:solidFill>
                <a:latin typeface="Helvetica LT Std" panose="020B0504020202020204" pitchFamily="34" charset="0"/>
                <a:cs typeface="Bookman Old Style"/>
              </a:rPr>
              <a:t>on every </a:t>
            </a:r>
            <a:r>
              <a:rPr lang="en-US" sz="1700" dirty="0" smtClean="0">
                <a:solidFill>
                  <a:srgbClr val="191919"/>
                </a:solidFill>
                <a:latin typeface="Helvetica LT Std" panose="020B0504020202020204" pitchFamily="34" charset="0"/>
                <a:cs typeface="Bookman Old Style"/>
              </a:rPr>
              <a:t>post.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700" b="1" dirty="0" smtClean="0">
                <a:solidFill>
                  <a:srgbClr val="191919"/>
                </a:solidFill>
                <a:latin typeface="Helvetica LT Std" panose="020B0504020202020204" pitchFamily="34" charset="0"/>
                <a:cs typeface="Bookman Old Style"/>
              </a:rPr>
              <a:t>Pictures </a:t>
            </a:r>
            <a:r>
              <a:rPr lang="en-US" sz="1700" b="1" dirty="0">
                <a:solidFill>
                  <a:srgbClr val="191919"/>
                </a:solidFill>
                <a:latin typeface="Helvetica LT Std" panose="020B0504020202020204" pitchFamily="34" charset="0"/>
                <a:cs typeface="Bookman Old Style"/>
              </a:rPr>
              <a:t>can describe </a:t>
            </a:r>
            <a:r>
              <a:rPr lang="en-US" sz="1700" b="1" dirty="0" smtClean="0">
                <a:solidFill>
                  <a:srgbClr val="191919"/>
                </a:solidFill>
                <a:latin typeface="Helvetica LT Std" panose="020B0504020202020204" pitchFamily="34" charset="0"/>
                <a:cs typeface="Bookman Old Style"/>
              </a:rPr>
              <a:t>you. </a:t>
            </a:r>
            <a:r>
              <a:rPr lang="en-US" sz="1700" dirty="0" smtClean="0">
                <a:solidFill>
                  <a:srgbClr val="191919"/>
                </a:solidFill>
                <a:latin typeface="Helvetica LT Std" panose="020B0504020202020204" pitchFamily="34" charset="0"/>
                <a:cs typeface="Bookman Old Style"/>
              </a:rPr>
              <a:t>People </a:t>
            </a:r>
            <a:r>
              <a:rPr lang="en-US" sz="1700" dirty="0">
                <a:solidFill>
                  <a:srgbClr val="191919"/>
                </a:solidFill>
                <a:latin typeface="Helvetica LT Std" panose="020B0504020202020204" pitchFamily="34" charset="0"/>
                <a:cs typeface="Bookman Old Style"/>
              </a:rPr>
              <a:t>will look at your </a:t>
            </a:r>
            <a:r>
              <a:rPr lang="en-US" sz="1700" dirty="0" smtClean="0">
                <a:solidFill>
                  <a:srgbClr val="191919"/>
                </a:solidFill>
                <a:latin typeface="Helvetica LT Std" panose="020B0504020202020204" pitchFamily="34" charset="0"/>
                <a:cs typeface="Bookman Old Style"/>
              </a:rPr>
              <a:t>pictures. Review </a:t>
            </a:r>
            <a:r>
              <a:rPr lang="en-US" sz="1700" dirty="0">
                <a:solidFill>
                  <a:srgbClr val="191919"/>
                </a:solidFill>
                <a:latin typeface="Helvetica LT Std" panose="020B0504020202020204" pitchFamily="34" charset="0"/>
                <a:cs typeface="Bookman Old Style"/>
              </a:rPr>
              <a:t>your </a:t>
            </a:r>
            <a:r>
              <a:rPr lang="en-US" sz="1700" dirty="0" smtClean="0">
                <a:solidFill>
                  <a:srgbClr val="191919"/>
                </a:solidFill>
                <a:latin typeface="Helvetica LT Std" panose="020B0504020202020204" pitchFamily="34" charset="0"/>
                <a:cs typeface="Bookman Old Style"/>
              </a:rPr>
              <a:t>pictures and </a:t>
            </a:r>
            <a:r>
              <a:rPr lang="en-US" sz="1700" dirty="0">
                <a:solidFill>
                  <a:srgbClr val="191919"/>
                </a:solidFill>
                <a:latin typeface="Helvetica LT Std" panose="020B0504020202020204" pitchFamily="34" charset="0"/>
                <a:cs typeface="Bookman Old Style"/>
              </a:rPr>
              <a:t>see what story </a:t>
            </a:r>
            <a:r>
              <a:rPr lang="en-US" sz="1700" dirty="0" smtClean="0">
                <a:solidFill>
                  <a:srgbClr val="191919"/>
                </a:solidFill>
                <a:latin typeface="Helvetica LT Std" panose="020B0504020202020204" pitchFamily="34" charset="0"/>
                <a:cs typeface="Bookman Old Style"/>
              </a:rPr>
              <a:t>they tell</a:t>
            </a:r>
            <a:r>
              <a:rPr lang="en-US" sz="1700" dirty="0">
                <a:solidFill>
                  <a:srgbClr val="191919"/>
                </a:solidFill>
                <a:latin typeface="Helvetica LT Std" panose="020B0504020202020204" pitchFamily="34" charset="0"/>
                <a:cs typeface="Bookman Old Style"/>
              </a:rPr>
              <a:t>. </a:t>
            </a:r>
            <a:endParaRPr lang="en-US" sz="1700" dirty="0" smtClean="0">
              <a:solidFill>
                <a:srgbClr val="191919"/>
              </a:solidFill>
              <a:latin typeface="Helvetica LT Std" panose="020B0504020202020204" pitchFamily="34" charset="0"/>
              <a:cs typeface="Bookman Old Style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1700" b="1" dirty="0" smtClean="0">
                <a:solidFill>
                  <a:srgbClr val="191919"/>
                </a:solidFill>
                <a:latin typeface="Helvetica LT Std" panose="020B0504020202020204" pitchFamily="34" charset="0"/>
                <a:cs typeface="Bookman Old Style"/>
              </a:rPr>
              <a:t>Social </a:t>
            </a:r>
            <a:r>
              <a:rPr lang="en-US" sz="1700" b="1" dirty="0">
                <a:solidFill>
                  <a:srgbClr val="191919"/>
                </a:solidFill>
                <a:latin typeface="Helvetica LT Std" panose="020B0504020202020204" pitchFamily="34" charset="0"/>
                <a:cs typeface="Bookman Old Style"/>
              </a:rPr>
              <a:t>media is a great tool for connection and relationship building</a:t>
            </a:r>
            <a:r>
              <a:rPr lang="en-US" sz="1700" b="1" dirty="0" smtClean="0">
                <a:solidFill>
                  <a:srgbClr val="191919"/>
                </a:solidFill>
                <a:latin typeface="Helvetica LT Std" panose="020B0504020202020204" pitchFamily="34" charset="0"/>
                <a:cs typeface="Bookman Old Style"/>
              </a:rPr>
              <a:t>. </a:t>
            </a:r>
            <a:r>
              <a:rPr lang="en-US" sz="1700" dirty="0" smtClean="0">
                <a:solidFill>
                  <a:srgbClr val="191919"/>
                </a:solidFill>
                <a:latin typeface="Helvetica LT Std" panose="020B0504020202020204" pitchFamily="34" charset="0"/>
                <a:cs typeface="Bookman Old Style"/>
              </a:rPr>
              <a:t>Look </a:t>
            </a:r>
            <a:r>
              <a:rPr lang="en-US" sz="1700" dirty="0">
                <a:solidFill>
                  <a:srgbClr val="191919"/>
                </a:solidFill>
                <a:latin typeface="Helvetica LT Std" panose="020B0504020202020204" pitchFamily="34" charset="0"/>
                <a:cs typeface="Bookman Old Style"/>
              </a:rPr>
              <a:t>for ways to express your brand to increase connection in </a:t>
            </a:r>
            <a:r>
              <a:rPr lang="en-US" sz="1700" dirty="0" smtClean="0">
                <a:solidFill>
                  <a:srgbClr val="191919"/>
                </a:solidFill>
                <a:latin typeface="Helvetica LT Std" panose="020B0504020202020204" pitchFamily="34" charset="0"/>
                <a:cs typeface="Bookman Old Style"/>
              </a:rPr>
              <a:t>relationships.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700" b="1" dirty="0" smtClean="0">
                <a:solidFill>
                  <a:srgbClr val="191919"/>
                </a:solidFill>
                <a:latin typeface="Helvetica LT Std" panose="020B0504020202020204" pitchFamily="34" charset="0"/>
                <a:cs typeface="Bookman Old Style"/>
              </a:rPr>
              <a:t>Consider </a:t>
            </a:r>
            <a:r>
              <a:rPr lang="en-US" sz="1700" b="1" dirty="0">
                <a:solidFill>
                  <a:srgbClr val="191919"/>
                </a:solidFill>
                <a:latin typeface="Helvetica LT Std" panose="020B0504020202020204" pitchFamily="34" charset="0"/>
                <a:cs typeface="Bookman Old Style"/>
              </a:rPr>
              <a:t>removing connection with people that may damage your brand</a:t>
            </a:r>
            <a:r>
              <a:rPr lang="en-US" sz="1700" b="1" dirty="0" smtClean="0">
                <a:solidFill>
                  <a:srgbClr val="191919"/>
                </a:solidFill>
                <a:latin typeface="Helvetica LT Std" panose="020B0504020202020204" pitchFamily="34" charset="0"/>
                <a:cs typeface="Bookman Old Style"/>
              </a:rPr>
              <a:t>. 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700" b="1" dirty="0" smtClean="0">
                <a:solidFill>
                  <a:srgbClr val="191919"/>
                </a:solidFill>
                <a:latin typeface="Helvetica LT Std" panose="020B0504020202020204" pitchFamily="34" charset="0"/>
                <a:cs typeface="Bookman Old Style"/>
              </a:rPr>
              <a:t>Think </a:t>
            </a:r>
            <a:r>
              <a:rPr lang="en-US" sz="1700" b="1" dirty="0">
                <a:solidFill>
                  <a:srgbClr val="191919"/>
                </a:solidFill>
                <a:latin typeface="Helvetica LT Std" panose="020B0504020202020204" pitchFamily="34" charset="0"/>
                <a:cs typeface="Bookman Old Style"/>
              </a:rPr>
              <a:t>of ways to tie in your brand with the frequency of posting content along with the language you </a:t>
            </a:r>
            <a:r>
              <a:rPr lang="en-US" sz="1700" b="1" dirty="0" smtClean="0">
                <a:solidFill>
                  <a:srgbClr val="191919"/>
                </a:solidFill>
                <a:latin typeface="Helvetica LT Std" panose="020B0504020202020204" pitchFamily="34" charset="0"/>
                <a:cs typeface="Bookman Old Style"/>
              </a:rPr>
              <a:t>use.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700" b="1" dirty="0" smtClean="0">
                <a:solidFill>
                  <a:srgbClr val="191919"/>
                </a:solidFill>
                <a:latin typeface="Helvetica LT Std" panose="020B0504020202020204" pitchFamily="34" charset="0"/>
                <a:cs typeface="Bookman Old Style"/>
              </a:rPr>
              <a:t>Remember </a:t>
            </a:r>
            <a:r>
              <a:rPr lang="en-US" sz="1700" b="1" dirty="0">
                <a:solidFill>
                  <a:srgbClr val="191919"/>
                </a:solidFill>
                <a:latin typeface="Helvetica LT Std" panose="020B0504020202020204" pitchFamily="34" charset="0"/>
                <a:cs typeface="Bookman Old Style"/>
              </a:rPr>
              <a:t>that there is NO SUCH THING AS PRIVACY on the internet. </a:t>
            </a:r>
            <a:r>
              <a:rPr lang="en-US" sz="1700" dirty="0" smtClean="0">
                <a:solidFill>
                  <a:srgbClr val="191919"/>
                </a:solidFill>
                <a:latin typeface="Helvetica LT Std" panose="020B0504020202020204" pitchFamily="34" charset="0"/>
                <a:cs typeface="Bookman Old Style"/>
              </a:rPr>
              <a:t>Multiple </a:t>
            </a:r>
            <a:r>
              <a:rPr lang="en-US" sz="1700" dirty="0">
                <a:solidFill>
                  <a:srgbClr val="191919"/>
                </a:solidFill>
                <a:latin typeface="Helvetica LT Std" panose="020B0504020202020204" pitchFamily="34" charset="0"/>
                <a:cs typeface="Bookman Old Style"/>
              </a:rPr>
              <a:t>servers hit every internet action on social media</a:t>
            </a:r>
            <a:r>
              <a:rPr lang="en-US" sz="1700" dirty="0" smtClean="0">
                <a:solidFill>
                  <a:srgbClr val="191919"/>
                </a:solidFill>
                <a:latin typeface="Helvetica LT Std" panose="020B0504020202020204" pitchFamily="34" charset="0"/>
                <a:cs typeface="Bookman Old Style"/>
              </a:rPr>
              <a:t>. </a:t>
            </a:r>
            <a:r>
              <a:rPr lang="en-US" sz="1700" dirty="0">
                <a:solidFill>
                  <a:srgbClr val="191919"/>
                </a:solidFill>
                <a:latin typeface="Helvetica LT Std" panose="020B0504020202020204" pitchFamily="34" charset="0"/>
                <a:cs typeface="Bookman Old Style"/>
              </a:rPr>
              <a:t>Even if something is considered private today or is deleted after a minute, it is recorded somewhere. </a:t>
            </a:r>
            <a:r>
              <a:rPr lang="en-US" sz="1700" dirty="0" smtClean="0">
                <a:solidFill>
                  <a:srgbClr val="191919"/>
                </a:solidFill>
                <a:latin typeface="Helvetica LT Std" panose="020B0504020202020204" pitchFamily="34" charset="0"/>
                <a:cs typeface="Bookman Old Style"/>
              </a:rPr>
              <a:t>So</a:t>
            </a:r>
            <a:r>
              <a:rPr lang="en-US" sz="1700" dirty="0">
                <a:solidFill>
                  <a:srgbClr val="191919"/>
                </a:solidFill>
                <a:latin typeface="Helvetica LT Std" panose="020B0504020202020204" pitchFamily="34" charset="0"/>
                <a:cs typeface="Bookman Old Style"/>
              </a:rPr>
              <a:t>, treat every activity on the internet with the thought that it will be displayed for the world to see at some point and time.</a:t>
            </a:r>
          </a:p>
          <a:p>
            <a:pPr marL="342900" lvl="0" indent="-342900">
              <a:buFont typeface="+mj-lt"/>
              <a:buAutoNum type="arabicPeriod"/>
            </a:pPr>
            <a:endParaRPr lang="en-US" dirty="0">
              <a:solidFill>
                <a:srgbClr val="191919"/>
              </a:solidFill>
              <a:latin typeface="Helvetica LT Std" panose="020B0504020202020204" pitchFamily="34" charset="0"/>
              <a:cs typeface="Bookman Old Style"/>
            </a:endParaRPr>
          </a:p>
          <a:p>
            <a:endParaRPr lang="en-US" dirty="0">
              <a:solidFill>
                <a:schemeClr val="bg2">
                  <a:lumMod val="10000"/>
                </a:schemeClr>
              </a:solidFill>
              <a:latin typeface="Helvetica LT Std" panose="020B0504020202020204" pitchFamily="34" charset="0"/>
              <a:cs typeface="Bookman Old Style"/>
            </a:endParaRPr>
          </a:p>
        </p:txBody>
      </p:sp>
      <p:sp>
        <p:nvSpPr>
          <p:cNvPr id="9" name="Footer Placeholder 1"/>
          <p:cNvSpPr txBox="1">
            <a:spLocks/>
          </p:cNvSpPr>
          <p:nvPr/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Helvetica LT Std" panose="020B0504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Helvetica LT Std" panose="020B0504020202020204" pitchFamily="34" charset="0"/>
                <a:ea typeface="+mn-ea"/>
                <a:cs typeface="+mn-cs"/>
              </a:rPr>
              <a:t>7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Helvetica LT Std" panose="020B0504020202020204" pitchFamily="34" charset="0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174248"/>
            <a:ext cx="5638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1"/>
                </a:solidFill>
                <a:latin typeface="Helvetica LT Std" panose="020B0504020202020204" pitchFamily="34" charset="0"/>
                <a:cs typeface="Narkisim" pitchFamily="34" charset="-79"/>
              </a:rPr>
              <a:t>Appendix </a:t>
            </a:r>
            <a:r>
              <a:rPr lang="en-US" sz="3200" b="1" dirty="0" smtClean="0">
                <a:solidFill>
                  <a:schemeClr val="accent1"/>
                </a:solidFill>
                <a:latin typeface="Helvetica LT Std" panose="020B0504020202020204" pitchFamily="34" charset="0"/>
                <a:cs typeface="Narkisim" pitchFamily="34" charset="-79"/>
              </a:rPr>
              <a:t>B</a:t>
            </a:r>
            <a:endParaRPr lang="en-US" sz="3200" b="1" dirty="0">
              <a:solidFill>
                <a:schemeClr val="accent1"/>
              </a:solidFill>
              <a:latin typeface="Helvetica LT Std" panose="020B0504020202020204" pitchFamily="34" charset="0"/>
              <a:cs typeface="Narkisim" pitchFamily="34" charset="-79"/>
            </a:endParaRPr>
          </a:p>
          <a:p>
            <a:pPr algn="ctr"/>
            <a:r>
              <a:rPr lang="en-US" sz="2000" b="1" dirty="0" smtClean="0">
                <a:solidFill>
                  <a:schemeClr val="accent1"/>
                </a:solidFill>
                <a:latin typeface="Helvetica LT Std" panose="020B0504020202020204" pitchFamily="34" charset="0"/>
                <a:cs typeface="Narkisim" pitchFamily="34" charset="-79"/>
              </a:rPr>
              <a:t>Social Media Insights</a:t>
            </a:r>
            <a:endParaRPr lang="en-US" sz="2000" b="1" dirty="0">
              <a:solidFill>
                <a:schemeClr val="accent1"/>
              </a:solidFill>
              <a:latin typeface="Helvetica LT Std" panose="020B0504020202020204" pitchFamily="34" charset="0"/>
              <a:cs typeface="Narkisim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99903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InCit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B9C0F"/>
      </a:accent1>
      <a:accent2>
        <a:srgbClr val="758D89"/>
      </a:accent2>
      <a:accent3>
        <a:srgbClr val="000000"/>
      </a:accent3>
      <a:accent4>
        <a:srgbClr val="F1BD6D"/>
      </a:accent4>
      <a:accent5>
        <a:srgbClr val="A3A3A3"/>
      </a:accent5>
      <a:accent6>
        <a:srgbClr val="6E6E6E"/>
      </a:accent6>
      <a:hlink>
        <a:srgbClr val="EB9C0F"/>
      </a:hlink>
      <a:folHlink>
        <a:srgbClr val="758D8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1953</TotalTime>
  <Words>606</Words>
  <Application>Microsoft Macintosh PowerPoint</Application>
  <PresentationFormat>Custom</PresentationFormat>
  <Paragraphs>110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Equity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Aubree</dc:creator>
  <cp:lastModifiedBy>Renee Flewelling</cp:lastModifiedBy>
  <cp:revision>131</cp:revision>
  <dcterms:created xsi:type="dcterms:W3CDTF">2013-12-07T19:22:24Z</dcterms:created>
  <dcterms:modified xsi:type="dcterms:W3CDTF">2016-03-09T20:45:21Z</dcterms:modified>
</cp:coreProperties>
</file>