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49"/>
  </p:notesMasterIdLst>
  <p:handoutMasterIdLst>
    <p:handoutMasterId r:id="rId50"/>
  </p:handoutMasterIdLst>
  <p:sldIdLst>
    <p:sldId id="256" r:id="rId2"/>
    <p:sldId id="258" r:id="rId3"/>
    <p:sldId id="348" r:id="rId4"/>
    <p:sldId id="259" r:id="rId5"/>
    <p:sldId id="260" r:id="rId6"/>
    <p:sldId id="347" r:id="rId7"/>
    <p:sldId id="262" r:id="rId8"/>
    <p:sldId id="263" r:id="rId9"/>
    <p:sldId id="265" r:id="rId10"/>
    <p:sldId id="266" r:id="rId11"/>
    <p:sldId id="267" r:id="rId12"/>
    <p:sldId id="302" r:id="rId13"/>
    <p:sldId id="295" r:id="rId14"/>
    <p:sldId id="333" r:id="rId15"/>
    <p:sldId id="349" r:id="rId16"/>
    <p:sldId id="313" r:id="rId17"/>
    <p:sldId id="316" r:id="rId18"/>
    <p:sldId id="317" r:id="rId19"/>
    <p:sldId id="314" r:id="rId20"/>
    <p:sldId id="315" r:id="rId21"/>
    <p:sldId id="343" r:id="rId22"/>
    <p:sldId id="269" r:id="rId23"/>
    <p:sldId id="310" r:id="rId24"/>
    <p:sldId id="311" r:id="rId25"/>
    <p:sldId id="312" r:id="rId26"/>
    <p:sldId id="276" r:id="rId27"/>
    <p:sldId id="318" r:id="rId28"/>
    <p:sldId id="277" r:id="rId29"/>
    <p:sldId id="278" r:id="rId30"/>
    <p:sldId id="319" r:id="rId31"/>
    <p:sldId id="321" r:id="rId32"/>
    <p:sldId id="322" r:id="rId33"/>
    <p:sldId id="323" r:id="rId34"/>
    <p:sldId id="281" r:id="rId35"/>
    <p:sldId id="285" r:id="rId36"/>
    <p:sldId id="286" r:id="rId37"/>
    <p:sldId id="329" r:id="rId38"/>
    <p:sldId id="288" r:id="rId39"/>
    <p:sldId id="290" r:id="rId40"/>
    <p:sldId id="291" r:id="rId41"/>
    <p:sldId id="332" r:id="rId42"/>
    <p:sldId id="330" r:id="rId43"/>
    <p:sldId id="331" r:id="rId44"/>
    <p:sldId id="309" r:id="rId45"/>
    <p:sldId id="294" r:id="rId46"/>
    <p:sldId id="338" r:id="rId47"/>
    <p:sldId id="350" r:id="rId48"/>
  </p:sldIdLst>
  <p:sldSz cx="7772400" cy="10058400"/>
  <p:notesSz cx="7315200" cy="96012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3160">
          <p15:clr>
            <a:srgbClr val="A4A3A4"/>
          </p15:clr>
        </p15:guide>
        <p15:guide id="2" pos="244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Linne" initials="LL" lastIdx="45" clrIdx="0">
    <p:extLst>
      <p:ext uri="{19B8F6BF-5375-455C-9EA6-DF929625EA0E}">
        <p15:presenceInfo xmlns:p15="http://schemas.microsoft.com/office/powerpoint/2012/main" userId="S::larry@incitepg.com::b5ece9ff-1362-4f0b-9dea-feaa21fa8909" providerId="AD"/>
      </p:ext>
    </p:extLst>
  </p:cmAuthor>
  <p:cmAuthor id="2" name="Gregg Goodmanson" initials="GG" lastIdx="5" clrIdx="1">
    <p:extLst>
      <p:ext uri="{19B8F6BF-5375-455C-9EA6-DF929625EA0E}">
        <p15:presenceInfo xmlns:p15="http://schemas.microsoft.com/office/powerpoint/2012/main" userId="S::gregg@incitepg.com::4d8e0b5e-e481-4d08-852d-2eea858f86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BB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F7DECA"/>
          </a:solidFill>
        </a:fill>
      </a:tcStyle>
    </a:wholeTbl>
    <a:band2H>
      <a:tcTxStyle/>
      <a:tcStyle>
        <a:tcBdr/>
        <a:fill>
          <a:solidFill>
            <a:srgbClr val="FBEF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CF821DB8-F4EB-4A41-A1BA-3FCAFE7338EE}"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33BA23B1-9221-436E-865A-0063620EA4FD}" styleName="">
    <a:tblBg/>
    <a:wholeTbl>
      <a:tcTxStyle b="off" i="off">
        <a:fontRef idx="minor">
          <a:srgbClr val="000000"/>
        </a:fontRef>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CCCD9"/>
          </a:solidFill>
        </a:fill>
      </a:tcStyle>
    </a:wholeTbl>
    <a:band2H>
      <a:tcTxStyle/>
      <a:tcStyle>
        <a:tcBdr/>
        <a:fill>
          <a:solidFill>
            <a:srgbClr val="E7E7ED"/>
          </a:solidFill>
        </a:fill>
      </a:tcStyle>
    </a:band2H>
    <a:firstCol>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Ref idx="minor">
          <a:schemeClr val="accent3">
            <a:lumOff val="44000"/>
          </a:schemeClr>
        </a:fontRef>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2708684C-4D16-4618-839F-0558EEFCDFE6}"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Ref idx="minor">
          <a:schemeClr val="accent3">
            <a:lumOff val="44000"/>
          </a:schemeClr>
        </a:fontRef>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77"/>
    <p:restoredTop sz="94619"/>
  </p:normalViewPr>
  <p:slideViewPr>
    <p:cSldViewPr snapToGrid="0" snapToObjects="1">
      <p:cViewPr varScale="1">
        <p:scale>
          <a:sx n="87" d="100"/>
          <a:sy n="87" d="100"/>
        </p:scale>
        <p:origin x="3608" y="208"/>
      </p:cViewPr>
      <p:guideLst>
        <p:guide orient="horz" pos="3160"/>
        <p:guide pos="2448"/>
      </p:guideLst>
    </p:cSldViewPr>
  </p:slideViewPr>
  <p:notesTextViewPr>
    <p:cViewPr>
      <p:scale>
        <a:sx n="1" d="1"/>
        <a:sy n="1" d="1"/>
      </p:scale>
      <p:origin x="0" y="0"/>
    </p:cViewPr>
  </p:notesTextViewPr>
  <p:notesViewPr>
    <p:cSldViewPr snapToGrid="0" snapToObjects="1">
      <p:cViewPr varScale="1">
        <p:scale>
          <a:sx n="118" d="100"/>
          <a:sy n="118" d="100"/>
        </p:scale>
        <p:origin x="182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311BE552-187C-B347-81B9-29766EC99BC4}" type="datetimeFigureOut">
              <a:rPr lang="en-US" smtClean="0"/>
              <a:t>3/2/21</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3982DA2-EFA4-C940-A2CA-6B7EB3062520}" type="slidenum">
              <a:rPr lang="en-US" smtClean="0"/>
              <a:t>‹#›</a:t>
            </a:fld>
            <a:endParaRPr lang="en-US"/>
          </a:p>
        </p:txBody>
      </p:sp>
    </p:spTree>
    <p:extLst>
      <p:ext uri="{BB962C8B-B14F-4D97-AF65-F5344CB8AC3E}">
        <p14:creationId xmlns:p14="http://schemas.microsoft.com/office/powerpoint/2010/main" val="1340037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2266950" y="720725"/>
            <a:ext cx="2781300" cy="3600450"/>
          </a:xfrm>
          <a:prstGeom prst="rect">
            <a:avLst/>
          </a:prstGeom>
        </p:spPr>
        <p:txBody>
          <a:bodyPr lIns="96649" tIns="48325" rIns="96649" bIns="48325"/>
          <a:lstStyle/>
          <a:p>
            <a:endParaRPr dirty="0"/>
          </a:p>
        </p:txBody>
      </p:sp>
      <p:sp>
        <p:nvSpPr>
          <p:cNvPr id="110" name="Shape 110"/>
          <p:cNvSpPr>
            <a:spLocks noGrp="1"/>
          </p:cNvSpPr>
          <p:nvPr>
            <p:ph type="body" sz="quarter" idx="1"/>
          </p:nvPr>
        </p:nvSpPr>
        <p:spPr>
          <a:xfrm>
            <a:off x="975360" y="4560570"/>
            <a:ext cx="5364480" cy="4320540"/>
          </a:xfrm>
          <a:prstGeom prst="rect">
            <a:avLst/>
          </a:prstGeom>
        </p:spPr>
        <p:txBody>
          <a:bodyPr lIns="96649" tIns="48325" rIns="96649" bIns="48325"/>
          <a:lstStyle/>
          <a:p>
            <a:endParaRPr dirty="0"/>
          </a:p>
        </p:txBody>
      </p:sp>
    </p:spTree>
    <p:extLst>
      <p:ext uri="{BB962C8B-B14F-4D97-AF65-F5344CB8AC3E}">
        <p14:creationId xmlns:p14="http://schemas.microsoft.com/office/powerpoint/2010/main" val="1037386224"/>
      </p:ext>
    </p:extLst>
  </p:cSld>
  <p:clrMap bg1="lt1" tx1="dk1" bg2="lt2" tx2="dk2" accent1="accent1" accent2="accent2" accent3="accent3" accent4="accent4" accent5="accent5" accent6="accent6" hlink="hlink" folHlink="folHlink"/>
  <p:notesStyle>
    <a:lvl1pPr latinLnBrk="0">
      <a:defRPr sz="1200">
        <a:latin typeface="Helvetica" panose="020B0604020202020204" pitchFamily="34" charset="0"/>
        <a:ea typeface="+mn-ea"/>
        <a:cs typeface="Helvetica" panose="020B0604020202020204" pitchFamily="34" charset="0"/>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1861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582930" y="1646133"/>
            <a:ext cx="6606541" cy="3501814"/>
          </a:xfrm>
          <a:prstGeom prst="rect">
            <a:avLst/>
          </a:prstGeom>
        </p:spPr>
        <p:txBody>
          <a:bodyPr anchor="b"/>
          <a:lstStyle>
            <a:lvl1pPr algn="ctr">
              <a:defRPr sz="5100"/>
            </a:lvl1pPr>
          </a:lstStyle>
          <a:p>
            <a:r>
              <a:t>Title Text</a:t>
            </a:r>
          </a:p>
        </p:txBody>
      </p:sp>
      <p:sp>
        <p:nvSpPr>
          <p:cNvPr id="12" name="Shape 12"/>
          <p:cNvSpPr>
            <a:spLocks noGrp="1"/>
          </p:cNvSpPr>
          <p:nvPr>
            <p:ph type="body" sz="quarter" idx="1"/>
          </p:nvPr>
        </p:nvSpPr>
        <p:spPr>
          <a:xfrm>
            <a:off x="971550" y="5282989"/>
            <a:ext cx="5829300" cy="2428452"/>
          </a:xfrm>
          <a:prstGeom prst="rect">
            <a:avLst/>
          </a:prstGeom>
        </p:spPr>
        <p:txBody>
          <a:bodyPr/>
          <a:lstStyle>
            <a:lvl1pPr marL="0" indent="0" algn="ctr">
              <a:buSzTx/>
              <a:buFontTx/>
              <a:buNone/>
              <a:defRPr sz="2000"/>
            </a:lvl1pPr>
            <a:lvl2pPr marL="0" indent="388620" algn="ctr">
              <a:buSzTx/>
              <a:buFontTx/>
              <a:buNone/>
              <a:defRPr sz="2000"/>
            </a:lvl2pPr>
            <a:lvl3pPr marL="0" indent="777240" algn="ctr">
              <a:buSzTx/>
              <a:buFontTx/>
              <a:buNone/>
              <a:defRPr sz="2000"/>
            </a:lvl3pPr>
            <a:lvl4pPr marL="0" indent="1165860" algn="ctr">
              <a:buSzTx/>
              <a:buFontTx/>
              <a:buNone/>
              <a:defRPr sz="2000"/>
            </a:lvl4pPr>
            <a:lvl5pPr marL="0" indent="1554480" algn="ctr">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t>Title Text</a:t>
            </a:r>
          </a:p>
        </p:txBody>
      </p:sp>
      <p:sp>
        <p:nvSpPr>
          <p:cNvPr id="93" name="Shape 93"/>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5562124" y="535517"/>
            <a:ext cx="1675925" cy="8524030"/>
          </a:xfrm>
          <a:prstGeom prst="rect">
            <a:avLst/>
          </a:prstGeom>
        </p:spPr>
        <p:txBody>
          <a:bodyPr/>
          <a:lstStyle/>
          <a:p>
            <a:r>
              <a:t>Title Text</a:t>
            </a:r>
          </a:p>
        </p:txBody>
      </p:sp>
      <p:sp>
        <p:nvSpPr>
          <p:cNvPr id="102" name="Shape 102"/>
          <p:cNvSpPr>
            <a:spLocks noGrp="1"/>
          </p:cNvSpPr>
          <p:nvPr>
            <p:ph type="body" idx="1"/>
          </p:nvPr>
        </p:nvSpPr>
        <p:spPr>
          <a:xfrm>
            <a:off x="534352" y="535517"/>
            <a:ext cx="4930618" cy="852403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530304" y="2507618"/>
            <a:ext cx="6703696" cy="4184015"/>
          </a:xfrm>
          <a:prstGeom prst="rect">
            <a:avLst/>
          </a:prstGeom>
        </p:spPr>
        <p:txBody>
          <a:bodyPr anchor="b"/>
          <a:lstStyle>
            <a:lvl1pPr>
              <a:defRPr sz="5100"/>
            </a:lvl1pPr>
          </a:lstStyle>
          <a:p>
            <a:r>
              <a:t>Title Text</a:t>
            </a:r>
          </a:p>
        </p:txBody>
      </p:sp>
      <p:sp>
        <p:nvSpPr>
          <p:cNvPr id="30" name="Shape 30"/>
          <p:cNvSpPr>
            <a:spLocks noGrp="1"/>
          </p:cNvSpPr>
          <p:nvPr>
            <p:ph type="body" sz="quarter" idx="1"/>
          </p:nvPr>
        </p:nvSpPr>
        <p:spPr>
          <a:xfrm>
            <a:off x="530304" y="6731214"/>
            <a:ext cx="6703696" cy="2200275"/>
          </a:xfrm>
          <a:prstGeom prst="rect">
            <a:avLst/>
          </a:prstGeom>
        </p:spPr>
        <p:txBody>
          <a:bodyPr/>
          <a:lstStyle>
            <a:lvl1pPr marL="0" indent="0">
              <a:buSzTx/>
              <a:buFontTx/>
              <a:buNone/>
              <a:defRPr sz="2000"/>
            </a:lvl1pPr>
            <a:lvl2pPr marL="0" indent="388620">
              <a:buSzTx/>
              <a:buFontTx/>
              <a:buNone/>
              <a:defRPr sz="2000"/>
            </a:lvl2pPr>
            <a:lvl3pPr marL="0" indent="777240">
              <a:buSzTx/>
              <a:buFontTx/>
              <a:buNone/>
              <a:defRPr sz="2000"/>
            </a:lvl3pPr>
            <a:lvl4pPr marL="0" indent="1165860">
              <a:buSzTx/>
              <a:buFontTx/>
              <a:buNone/>
              <a:defRPr sz="2000"/>
            </a:lvl4pPr>
            <a:lvl5pPr marL="0" indent="1554480">
              <a:buSzTx/>
              <a:buFontTx/>
              <a:buNone/>
              <a:defRPr sz="20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534352" y="2677584"/>
            <a:ext cx="3303272" cy="63819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535364" y="535519"/>
            <a:ext cx="6703696" cy="1944160"/>
          </a:xfrm>
          <a:prstGeom prst="rect">
            <a:avLst/>
          </a:prstGeom>
        </p:spPr>
        <p:txBody>
          <a:bodyPr/>
          <a:lstStyle/>
          <a:p>
            <a:r>
              <a:t>Title Text</a:t>
            </a:r>
          </a:p>
        </p:txBody>
      </p:sp>
      <p:sp>
        <p:nvSpPr>
          <p:cNvPr id="48" name="Shape 48"/>
          <p:cNvSpPr>
            <a:spLocks noGrp="1"/>
          </p:cNvSpPr>
          <p:nvPr>
            <p:ph type="body" sz="quarter" idx="1"/>
          </p:nvPr>
        </p:nvSpPr>
        <p:spPr>
          <a:xfrm>
            <a:off x="535366" y="2465706"/>
            <a:ext cx="3288089" cy="1208405"/>
          </a:xfrm>
          <a:prstGeom prst="rect">
            <a:avLst/>
          </a:prstGeom>
        </p:spPr>
        <p:txBody>
          <a:bodyPr anchor="b"/>
          <a:lstStyle>
            <a:lvl1pPr marL="0" indent="0">
              <a:buSzTx/>
              <a:buFontTx/>
              <a:buNone/>
              <a:defRPr sz="2000" b="1"/>
            </a:lvl1pPr>
            <a:lvl2pPr marL="0" indent="388620">
              <a:buSzTx/>
              <a:buFontTx/>
              <a:buNone/>
              <a:defRPr sz="2000" b="1"/>
            </a:lvl2pPr>
            <a:lvl3pPr marL="0" indent="777240">
              <a:buSzTx/>
              <a:buFontTx/>
              <a:buNone/>
              <a:defRPr sz="2000" b="1"/>
            </a:lvl3pPr>
            <a:lvl4pPr marL="0" indent="1165860">
              <a:buSzTx/>
              <a:buFontTx/>
              <a:buNone/>
              <a:defRPr sz="2000" b="1"/>
            </a:lvl4pPr>
            <a:lvl5pPr marL="0" indent="1554480">
              <a:buSzTx/>
              <a:buFontTx/>
              <a:buNone/>
              <a:defRPr sz="20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3934778" y="2465706"/>
            <a:ext cx="3304283" cy="1208405"/>
          </a:xfrm>
          <a:prstGeom prst="rect">
            <a:avLst/>
          </a:prstGeom>
        </p:spPr>
        <p:txBody>
          <a:bodyPr anchor="b"/>
          <a:lstStyle/>
          <a:p>
            <a:pPr marL="0" indent="0">
              <a:buSzTx/>
              <a:buFontTx/>
              <a:buNone/>
              <a:defRPr sz="20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535364" y="670559"/>
            <a:ext cx="2506803" cy="2346962"/>
          </a:xfrm>
          <a:prstGeom prst="rect">
            <a:avLst/>
          </a:prstGeom>
        </p:spPr>
        <p:txBody>
          <a:bodyPr anchor="b"/>
          <a:lstStyle>
            <a:lvl1pPr>
              <a:defRPr sz="2700"/>
            </a:lvl1pPr>
          </a:lstStyle>
          <a:p>
            <a:r>
              <a:t>Title Text</a:t>
            </a:r>
          </a:p>
        </p:txBody>
      </p:sp>
      <p:sp>
        <p:nvSpPr>
          <p:cNvPr id="73" name="Shape 73"/>
          <p:cNvSpPr>
            <a:spLocks noGrp="1"/>
          </p:cNvSpPr>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8" indent="-262318">
              <a:defRPr sz="2700"/>
            </a:lvl3pPr>
            <a:lvl4pPr marL="1474469" indent="-308610">
              <a:defRPr sz="2700"/>
            </a:lvl4pPr>
            <a:lvl5pPr marL="1863089" indent="-308610">
              <a:defRPr sz="2700"/>
            </a:lvl5p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quarter" idx="13"/>
          </p:nvPr>
        </p:nvSpPr>
        <p:spPr>
          <a:xfrm>
            <a:off x="535364" y="3017520"/>
            <a:ext cx="2506803" cy="5590330"/>
          </a:xfrm>
          <a:prstGeom prst="rect">
            <a:avLst/>
          </a:prstGeom>
        </p:spPr>
        <p:txBody>
          <a:bodyPr/>
          <a:lstStyle/>
          <a:p>
            <a:pPr marL="0" indent="0">
              <a:buSzTx/>
              <a:buFontTx/>
              <a:buNone/>
              <a:defRPr sz="13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535364" y="670559"/>
            <a:ext cx="2506803" cy="2346962"/>
          </a:xfrm>
          <a:prstGeom prst="rect">
            <a:avLst/>
          </a:prstGeom>
        </p:spPr>
        <p:txBody>
          <a:bodyPr anchor="b"/>
          <a:lstStyle>
            <a:lvl1pPr>
              <a:defRPr sz="2700"/>
            </a:lvl1pPr>
          </a:lstStyle>
          <a:p>
            <a:r>
              <a:t>Title Text</a:t>
            </a:r>
          </a:p>
        </p:txBody>
      </p:sp>
      <p:sp>
        <p:nvSpPr>
          <p:cNvPr id="83" name="Shape 83"/>
          <p:cNvSpPr>
            <a:spLocks noGrp="1"/>
          </p:cNvSpPr>
          <p:nvPr>
            <p:ph type="pic" sz="half" idx="13"/>
          </p:nvPr>
        </p:nvSpPr>
        <p:spPr>
          <a:xfrm>
            <a:off x="3304282" y="1448226"/>
            <a:ext cx="3934779" cy="7147984"/>
          </a:xfrm>
          <a:prstGeom prst="rect">
            <a:avLst/>
          </a:prstGeom>
        </p:spPr>
        <p:txBody>
          <a:bodyPr lIns="91439" rIns="91439">
            <a:noAutofit/>
          </a:bodyPr>
          <a:lstStyle/>
          <a:p>
            <a:endParaRPr/>
          </a:p>
        </p:txBody>
      </p:sp>
      <p:sp>
        <p:nvSpPr>
          <p:cNvPr id="84" name="Shape 84"/>
          <p:cNvSpPr>
            <a:spLocks noGrp="1"/>
          </p:cNvSpPr>
          <p:nvPr>
            <p:ph type="body" sz="quarter" idx="1"/>
          </p:nvPr>
        </p:nvSpPr>
        <p:spPr>
          <a:xfrm>
            <a:off x="535364" y="3017520"/>
            <a:ext cx="2506803" cy="5590330"/>
          </a:xfrm>
          <a:prstGeom prst="rect">
            <a:avLst/>
          </a:prstGeom>
        </p:spPr>
        <p:txBody>
          <a:bodyPr/>
          <a:lstStyle>
            <a:lvl1pPr marL="0" indent="0">
              <a:buSzTx/>
              <a:buFontTx/>
              <a:buNone/>
              <a:defRPr sz="1300"/>
            </a:lvl1pPr>
            <a:lvl2pPr marL="0" indent="388620">
              <a:buSzTx/>
              <a:buFontTx/>
              <a:buNone/>
              <a:defRPr sz="1300"/>
            </a:lvl2pPr>
            <a:lvl3pPr marL="0" indent="777240">
              <a:buSzTx/>
              <a:buFontTx/>
              <a:buNone/>
              <a:defRPr sz="1300"/>
            </a:lvl3pPr>
            <a:lvl4pPr marL="0" indent="1165860">
              <a:buSzTx/>
              <a:buFontTx/>
              <a:buNone/>
              <a:defRPr sz="1300"/>
            </a:lvl4pPr>
            <a:lvl5pPr marL="0" indent="1554480">
              <a:buSzTx/>
              <a:buFontTx/>
              <a:buNone/>
              <a:defRPr sz="13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534352" y="535519"/>
            <a:ext cx="6703696" cy="1944160"/>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534352" y="2677584"/>
            <a:ext cx="6703696" cy="6381963"/>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992645" y="9476915"/>
            <a:ext cx="245404" cy="226986"/>
          </a:xfrm>
          <a:prstGeom prst="rect">
            <a:avLst/>
          </a:prstGeom>
          <a:ln w="12700">
            <a:miter lim="400000"/>
          </a:ln>
        </p:spPr>
        <p:txBody>
          <a:bodyPr wrap="none" lIns="45719" rIns="45719" anchor="ctr">
            <a:spAutoFit/>
          </a:bodyPr>
          <a:lstStyle>
            <a:lvl1pPr algn="r">
              <a:defRPr sz="1000">
                <a:solidFill>
                  <a:srgbClr val="888888"/>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1pPr>
      <a:lvl2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2pPr>
      <a:lvl3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3pPr>
      <a:lvl4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4pPr>
      <a:lvl5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5pPr>
      <a:lvl6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6pPr>
      <a:lvl7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7pPr>
      <a:lvl8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8pPr>
      <a:lvl9pPr marL="0" marR="0" indent="0" algn="l" defTabSz="777240" rtl="0" latinLnBrk="0">
        <a:lnSpc>
          <a:spcPct val="90000"/>
        </a:lnSpc>
        <a:spcBef>
          <a:spcPts val="0"/>
        </a:spcBef>
        <a:spcAft>
          <a:spcPts val="0"/>
        </a:spcAft>
        <a:buClrTx/>
        <a:buSzTx/>
        <a:buFontTx/>
        <a:buNone/>
        <a:tabLst/>
        <a:defRPr sz="3600" b="0" i="0" u="none" strike="noStrike" cap="none" spc="0" baseline="0">
          <a:ln>
            <a:noFill/>
          </a:ln>
          <a:solidFill>
            <a:srgbClr val="000000"/>
          </a:solidFill>
          <a:uFillTx/>
          <a:latin typeface="Arial"/>
          <a:ea typeface="Arial"/>
          <a:cs typeface="Arial"/>
          <a:sym typeface="Arial"/>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1pPr>
      <a:lvl2pPr marL="612076" marR="0" indent="-223456"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2pPr>
      <a:lvl3pPr marL="1040130" marR="0" indent="-262890"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3pPr>
      <a:lvl4pPr marL="146380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4pPr>
      <a:lvl5pPr marL="185242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5pPr>
      <a:lvl6pPr marL="224104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6pPr>
      <a:lvl7pPr marL="2629661"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7pPr>
      <a:lvl8pPr marL="301828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8pPr>
      <a:lvl9pPr marL="3406902" marR="0" indent="-297942" algn="l" defTabSz="777240" rtl="0" latinLnBrk="0">
        <a:lnSpc>
          <a:spcPct val="90000"/>
        </a:lnSpc>
        <a:spcBef>
          <a:spcPts val="800"/>
        </a:spcBef>
        <a:spcAft>
          <a:spcPts val="0"/>
        </a:spcAft>
        <a:buClrTx/>
        <a:buSzPct val="100000"/>
        <a:buFont typeface="Arial"/>
        <a:buChar char="•"/>
        <a:tabLst/>
        <a:defRPr sz="2300" b="0" i="0" u="none" strike="noStrike" cap="none" spc="0" baseline="0">
          <a:ln>
            <a:noFill/>
          </a:ln>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title"/>
          </p:nvPr>
        </p:nvSpPr>
        <p:spPr>
          <a:xfrm>
            <a:off x="534352" y="4669985"/>
            <a:ext cx="6703694" cy="815658"/>
          </a:xfrm>
          <a:prstGeom prst="rect">
            <a:avLst/>
          </a:prstGeom>
        </p:spPr>
        <p:txBody>
          <a:bodyPr anchor="ctr"/>
          <a:lstStyle/>
          <a:p>
            <a:pPr algn="ctr">
              <a:defRPr sz="4400">
                <a:solidFill>
                  <a:schemeClr val="accent1"/>
                </a:solidFill>
                <a:latin typeface="+mj-lt"/>
                <a:ea typeface="+mj-ea"/>
                <a:cs typeface="+mj-cs"/>
                <a:sym typeface="Helvetica"/>
              </a:defRPr>
            </a:pPr>
            <a:r>
              <a:rPr dirty="0">
                <a:solidFill>
                  <a:srgbClr val="FBB83B"/>
                </a:solidFill>
              </a:rPr>
              <a:t>Producer Power Start</a:t>
            </a:r>
            <a:r>
              <a:rPr lang="en-US" dirty="0">
                <a:solidFill>
                  <a:srgbClr val="FBB83B"/>
                </a:solidFill>
              </a:rPr>
              <a:t> </a:t>
            </a:r>
            <a:r>
              <a:rPr dirty="0" err="1">
                <a:solidFill>
                  <a:srgbClr val="FBB83B"/>
                </a:solidFill>
              </a:rPr>
              <a:t>Up</a:t>
            </a:r>
            <a:r>
              <a:rPr sz="2000" baseline="100000" dirty="0" err="1">
                <a:solidFill>
                  <a:srgbClr val="FBB83B"/>
                </a:solidFill>
              </a:rPr>
              <a:t>TM</a:t>
            </a:r>
            <a:endParaRPr sz="2000" baseline="100000" dirty="0">
              <a:solidFill>
                <a:srgbClr val="FBB83B"/>
              </a:solidFill>
            </a:endParaRPr>
          </a:p>
        </p:txBody>
      </p:sp>
      <p:pic>
        <p:nvPicPr>
          <p:cNvPr id="3" name="Picture 2" descr="A picture containing text&#10;&#10;Description automatically generated">
            <a:extLst>
              <a:ext uri="{FF2B5EF4-FFF2-40B4-BE49-F238E27FC236}">
                <a16:creationId xmlns:a16="http://schemas.microsoft.com/office/drawing/2014/main" id="{3AC68E5A-6576-3044-8E21-4A332459EC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164" y="2101757"/>
            <a:ext cx="5050072" cy="1834331"/>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Shape 232"/>
          <p:cNvSpPr>
            <a:spLocks noGrp="1"/>
          </p:cNvSpPr>
          <p:nvPr>
            <p:ph type="sldNum" sz="quarter" idx="2"/>
          </p:nvPr>
        </p:nvSpPr>
        <p:spPr>
          <a:xfrm>
            <a:off x="7002071" y="9476915"/>
            <a:ext cx="235978"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9</a:t>
            </a:fld>
            <a:endParaRPr/>
          </a:p>
        </p:txBody>
      </p:sp>
      <p:sp>
        <p:nvSpPr>
          <p:cNvPr id="234" name="Shape 234"/>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Personal Development</a:t>
            </a:r>
          </a:p>
        </p:txBody>
      </p:sp>
      <p:sp>
        <p:nvSpPr>
          <p:cNvPr id="235" name="Shape 235"/>
          <p:cNvSpPr/>
          <p:nvPr/>
        </p:nvSpPr>
        <p:spPr>
          <a:xfrm>
            <a:off x="151248" y="1248023"/>
            <a:ext cx="6850823"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r>
              <a:rPr dirty="0">
                <a:solidFill>
                  <a:schemeClr val="accent4"/>
                </a:solidFill>
                <a:latin typeface="Helvetica" panose="020B0604020202020204" pitchFamily="34" charset="0"/>
                <a:cs typeface="Helvetica" panose="020B0604020202020204" pitchFamily="34" charset="0"/>
              </a:rPr>
              <a:t>Three Areas of Critical Development</a:t>
            </a:r>
          </a:p>
        </p:txBody>
      </p:sp>
      <p:graphicFrame>
        <p:nvGraphicFramePr>
          <p:cNvPr id="236" name="Table 236"/>
          <p:cNvGraphicFramePr/>
          <p:nvPr>
            <p:extLst>
              <p:ext uri="{D42A27DB-BD31-4B8C-83A1-F6EECF244321}">
                <p14:modId xmlns:p14="http://schemas.microsoft.com/office/powerpoint/2010/main" val="1733173231"/>
              </p:ext>
            </p:extLst>
          </p:nvPr>
        </p:nvGraphicFramePr>
        <p:xfrm>
          <a:off x="246910" y="1881124"/>
          <a:ext cx="7144266" cy="2225040"/>
        </p:xfrm>
        <a:graphic>
          <a:graphicData uri="http://schemas.openxmlformats.org/drawingml/2006/table">
            <a:tbl>
              <a:tblPr firstRow="1" bandRow="1">
                <a:tableStyleId>{4C3C2611-4C71-4FC5-86AE-919BDF0F9419}</a:tableStyleId>
              </a:tblPr>
              <a:tblGrid>
                <a:gridCol w="4121275">
                  <a:extLst>
                    <a:ext uri="{9D8B030D-6E8A-4147-A177-3AD203B41FA5}">
                      <a16:colId xmlns:a16="http://schemas.microsoft.com/office/drawing/2014/main" val="20000"/>
                    </a:ext>
                  </a:extLst>
                </a:gridCol>
                <a:gridCol w="3022991">
                  <a:extLst>
                    <a:ext uri="{9D8B030D-6E8A-4147-A177-3AD203B41FA5}">
                      <a16:colId xmlns:a16="http://schemas.microsoft.com/office/drawing/2014/main" val="20001"/>
                    </a:ext>
                  </a:extLst>
                </a:gridCol>
              </a:tblGrid>
              <a:tr h="370840">
                <a:tc>
                  <a:txBody>
                    <a:bodyPr/>
                    <a:lstStyle/>
                    <a:p>
                      <a:pPr algn="l" defTabSz="777240">
                        <a:defRPr sz="1800" b="0"/>
                      </a:pPr>
                      <a:r>
                        <a:rPr sz="1500" b="1" dirty="0">
                          <a:solidFill>
                            <a:schemeClr val="bg2"/>
                          </a:solidFill>
                          <a:latin typeface="Helvetica" panose="020B0604020202020204" pitchFamily="34" charset="0"/>
                          <a:cs typeface="Helvetica" panose="020B0604020202020204" pitchFamily="34" charset="0"/>
                          <a:sym typeface="Calibri"/>
                        </a:rPr>
                        <a:t>Business Acumen Action</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r>
                        <a:rPr sz="1500" b="1" dirty="0">
                          <a:solidFill>
                            <a:schemeClr val="bg2"/>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37" name="Table 237"/>
          <p:cNvGraphicFramePr/>
          <p:nvPr>
            <p:extLst>
              <p:ext uri="{D42A27DB-BD31-4B8C-83A1-F6EECF244321}">
                <p14:modId xmlns:p14="http://schemas.microsoft.com/office/powerpoint/2010/main" val="4120580693"/>
              </p:ext>
            </p:extLst>
          </p:nvPr>
        </p:nvGraphicFramePr>
        <p:xfrm>
          <a:off x="263715" y="4482934"/>
          <a:ext cx="7144266" cy="2225040"/>
        </p:xfrm>
        <a:graphic>
          <a:graphicData uri="http://schemas.openxmlformats.org/drawingml/2006/table">
            <a:tbl>
              <a:tblPr firstRow="1" bandRow="1">
                <a:tableStyleId>{4C3C2611-4C71-4FC5-86AE-919BDF0F9419}</a:tableStyleId>
              </a:tblPr>
              <a:tblGrid>
                <a:gridCol w="4121275">
                  <a:extLst>
                    <a:ext uri="{9D8B030D-6E8A-4147-A177-3AD203B41FA5}">
                      <a16:colId xmlns:a16="http://schemas.microsoft.com/office/drawing/2014/main" val="20000"/>
                    </a:ext>
                  </a:extLst>
                </a:gridCol>
                <a:gridCol w="3022991">
                  <a:extLst>
                    <a:ext uri="{9D8B030D-6E8A-4147-A177-3AD203B41FA5}">
                      <a16:colId xmlns:a16="http://schemas.microsoft.com/office/drawing/2014/main" val="20001"/>
                    </a:ext>
                  </a:extLst>
                </a:gridCol>
              </a:tblGrid>
              <a:tr h="370840">
                <a:tc>
                  <a:txBody>
                    <a:bodyPr/>
                    <a:lstStyle/>
                    <a:p>
                      <a:pPr algn="l" defTabSz="777240">
                        <a:defRPr sz="1800" b="0"/>
                      </a:pPr>
                      <a:r>
                        <a:rPr lang="en-US" sz="1500" b="1" dirty="0">
                          <a:solidFill>
                            <a:schemeClr val="bg2"/>
                          </a:solidFill>
                          <a:latin typeface="Helvetica" panose="020B0604020202020204" pitchFamily="34" charset="0"/>
                          <a:cs typeface="Helvetica" panose="020B0604020202020204" pitchFamily="34" charset="0"/>
                          <a:sym typeface="Calibri"/>
                        </a:rPr>
                        <a:t>Technical Skills</a:t>
                      </a:r>
                      <a:endParaRPr sz="1500" b="1" dirty="0">
                        <a:solidFill>
                          <a:schemeClr val="bg2"/>
                        </a:solidFill>
                        <a:latin typeface="Helvetica" panose="020B0604020202020204" pitchFamily="34" charset="0"/>
                        <a:cs typeface="Helvetica" panose="020B0604020202020204" pitchFamily="34" charset="0"/>
                        <a:sym typeface="Calibri"/>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r>
                        <a:rPr sz="1500" b="1" dirty="0">
                          <a:solidFill>
                            <a:schemeClr val="bg2"/>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238" name="Table 238"/>
          <p:cNvGraphicFramePr/>
          <p:nvPr>
            <p:extLst>
              <p:ext uri="{D42A27DB-BD31-4B8C-83A1-F6EECF244321}">
                <p14:modId xmlns:p14="http://schemas.microsoft.com/office/powerpoint/2010/main" val="1664364753"/>
              </p:ext>
            </p:extLst>
          </p:nvPr>
        </p:nvGraphicFramePr>
        <p:xfrm>
          <a:off x="263715" y="7084742"/>
          <a:ext cx="7144266" cy="2225040"/>
        </p:xfrm>
        <a:graphic>
          <a:graphicData uri="http://schemas.openxmlformats.org/drawingml/2006/table">
            <a:tbl>
              <a:tblPr firstRow="1" bandRow="1">
                <a:tableStyleId>{4C3C2611-4C71-4FC5-86AE-919BDF0F9419}</a:tableStyleId>
              </a:tblPr>
              <a:tblGrid>
                <a:gridCol w="4121275">
                  <a:extLst>
                    <a:ext uri="{9D8B030D-6E8A-4147-A177-3AD203B41FA5}">
                      <a16:colId xmlns:a16="http://schemas.microsoft.com/office/drawing/2014/main" val="20000"/>
                    </a:ext>
                  </a:extLst>
                </a:gridCol>
                <a:gridCol w="3022991">
                  <a:extLst>
                    <a:ext uri="{9D8B030D-6E8A-4147-A177-3AD203B41FA5}">
                      <a16:colId xmlns:a16="http://schemas.microsoft.com/office/drawing/2014/main" val="20001"/>
                    </a:ext>
                  </a:extLst>
                </a:gridCol>
              </a:tblGrid>
              <a:tr h="370840">
                <a:tc>
                  <a:txBody>
                    <a:bodyPr/>
                    <a:lstStyle/>
                    <a:p>
                      <a:pPr algn="l" defTabSz="777240">
                        <a:defRPr sz="1800" b="0"/>
                      </a:pPr>
                      <a:r>
                        <a:rPr lang="en-US" sz="1500" b="1" dirty="0">
                          <a:solidFill>
                            <a:schemeClr val="bg2"/>
                          </a:solidFill>
                          <a:latin typeface="Helvetica" panose="020B0604020202020204" pitchFamily="34" charset="0"/>
                          <a:cs typeface="Helvetica" panose="020B0604020202020204" pitchFamily="34" charset="0"/>
                          <a:sym typeface="Calibri"/>
                        </a:rPr>
                        <a:t>Sales Skills – Behavioral Science</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800" b="0"/>
                      </a:pPr>
                      <a:r>
                        <a:rPr sz="1500" b="1" dirty="0">
                          <a:solidFill>
                            <a:schemeClr val="bg2"/>
                          </a:solidFill>
                          <a:latin typeface="Helvetica" panose="020B0604020202020204" pitchFamily="34" charset="0"/>
                          <a:cs typeface="Helvetica" panose="020B0604020202020204" pitchFamily="34" charset="0"/>
                          <a:sym typeface="Calibri"/>
                        </a:rPr>
                        <a:t>My Commitment</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defTabSz="777240">
                        <a:defRPr sz="1500">
                          <a:sym typeface="Calibri"/>
                        </a:defRPr>
                      </a:pPr>
                      <a:endParaRPr dirty="0">
                        <a:solidFill>
                          <a:schemeClr val="bg2"/>
                        </a:solidFill>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241" name="Shape 241"/>
          <p:cNvSpPr/>
          <p:nvPr/>
        </p:nvSpPr>
        <p:spPr>
          <a:xfrm>
            <a:off x="248512" y="1818290"/>
            <a:ext cx="7275370" cy="81253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a:solidFill>
                  <a:schemeClr val="accent5"/>
                </a:solidFill>
                <a:latin typeface="+mj-lt"/>
                <a:ea typeface="+mj-ea"/>
                <a:cs typeface="+mj-cs"/>
                <a:sym typeface="Helvetica"/>
              </a:defRPr>
            </a:pPr>
            <a:r>
              <a:rPr dirty="0"/>
              <a:t>Team</a:t>
            </a:r>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r>
              <a:rPr dirty="0"/>
              <a:t>Prospects</a:t>
            </a:r>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p:txBody>
      </p:sp>
      <p:sp>
        <p:nvSpPr>
          <p:cNvPr id="243" name="Shape 243"/>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Relationship Management</a:t>
            </a:r>
          </a:p>
        </p:txBody>
      </p:sp>
      <p:sp>
        <p:nvSpPr>
          <p:cNvPr id="244" name="Shape 244"/>
          <p:cNvSpPr/>
          <p:nvPr/>
        </p:nvSpPr>
        <p:spPr>
          <a:xfrm>
            <a:off x="358710" y="2365325"/>
            <a:ext cx="7054975" cy="292934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245" name="Shape 245"/>
          <p:cNvSpPr/>
          <p:nvPr/>
        </p:nvSpPr>
        <p:spPr>
          <a:xfrm>
            <a:off x="341603" y="6276813"/>
            <a:ext cx="7054975" cy="29604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hape 240"/>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11</a:t>
            </a:fld>
            <a:endParaRPr/>
          </a:p>
        </p:txBody>
      </p:sp>
      <p:sp>
        <p:nvSpPr>
          <p:cNvPr id="241" name="Shape 241"/>
          <p:cNvSpPr/>
          <p:nvPr/>
        </p:nvSpPr>
        <p:spPr>
          <a:xfrm>
            <a:off x="248512" y="1818290"/>
            <a:ext cx="7275370" cy="812530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buSzPct val="100000"/>
              <a:buFont typeface="Arial"/>
              <a:buChar char="•"/>
              <a:defRPr>
                <a:solidFill>
                  <a:schemeClr val="accent5"/>
                </a:solidFill>
                <a:latin typeface="+mj-lt"/>
                <a:ea typeface="+mj-ea"/>
                <a:cs typeface="+mj-cs"/>
                <a:sym typeface="Helvetica"/>
              </a:defRPr>
            </a:pPr>
            <a:r>
              <a:rPr lang="en-US" dirty="0"/>
              <a:t>Clients</a:t>
            </a: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endParaRPr lang="en-US" dirty="0"/>
          </a:p>
          <a:p>
            <a:pPr marL="285750" indent="-285750">
              <a:buSzPct val="100000"/>
              <a:buFont typeface="Arial"/>
              <a:buChar char="•"/>
              <a:defRPr>
                <a:solidFill>
                  <a:schemeClr val="accent5"/>
                </a:solidFill>
                <a:latin typeface="+mj-lt"/>
                <a:ea typeface="+mj-ea"/>
                <a:cs typeface="+mj-cs"/>
                <a:sym typeface="Helvetica"/>
              </a:defRPr>
            </a:pPr>
            <a:r>
              <a:rPr lang="en-US" dirty="0"/>
              <a:t>Influencers</a:t>
            </a: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a:p>
            <a:pPr marL="285750" indent="-285750">
              <a:buSzPct val="100000"/>
              <a:buFont typeface="Arial"/>
              <a:buChar char="•"/>
              <a:defRPr>
                <a:solidFill>
                  <a:schemeClr val="accent5"/>
                </a:solidFill>
                <a:latin typeface="+mj-lt"/>
                <a:ea typeface="+mj-ea"/>
                <a:cs typeface="+mj-cs"/>
                <a:sym typeface="Helvetica"/>
              </a:defRPr>
            </a:pPr>
            <a:endParaRPr dirty="0"/>
          </a:p>
        </p:txBody>
      </p:sp>
      <p:sp>
        <p:nvSpPr>
          <p:cNvPr id="243" name="Shape 243"/>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Relationship Management</a:t>
            </a:r>
          </a:p>
        </p:txBody>
      </p:sp>
      <p:sp>
        <p:nvSpPr>
          <p:cNvPr id="244" name="Shape 244"/>
          <p:cNvSpPr/>
          <p:nvPr/>
        </p:nvSpPr>
        <p:spPr>
          <a:xfrm>
            <a:off x="358710" y="2365325"/>
            <a:ext cx="7054975" cy="292934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245" name="Shape 245"/>
          <p:cNvSpPr/>
          <p:nvPr/>
        </p:nvSpPr>
        <p:spPr>
          <a:xfrm>
            <a:off x="341603" y="6276813"/>
            <a:ext cx="7054975" cy="29604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36430035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12</a:t>
            </a:fld>
            <a:endParaRPr/>
          </a:p>
        </p:txBody>
      </p:sp>
      <p:sp>
        <p:nvSpPr>
          <p:cNvPr id="253" name="Shape 253"/>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Habit Starter</a:t>
            </a:r>
          </a:p>
        </p:txBody>
      </p:sp>
      <p:graphicFrame>
        <p:nvGraphicFramePr>
          <p:cNvPr id="2" name="Object 1">
            <a:extLst>
              <a:ext uri="{FF2B5EF4-FFF2-40B4-BE49-F238E27FC236}">
                <a16:creationId xmlns:a16="http://schemas.microsoft.com/office/drawing/2014/main" id="{7FF6A499-5EFF-0D43-BEE3-32E670F47104}"/>
              </a:ext>
            </a:extLst>
          </p:cNvPr>
          <p:cNvGraphicFramePr>
            <a:graphicFrameLocks noChangeAspect="1"/>
          </p:cNvGraphicFramePr>
          <p:nvPr>
            <p:extLst>
              <p:ext uri="{D42A27DB-BD31-4B8C-83A1-F6EECF244321}">
                <p14:modId xmlns:p14="http://schemas.microsoft.com/office/powerpoint/2010/main" val="125044368"/>
              </p:ext>
            </p:extLst>
          </p:nvPr>
        </p:nvGraphicFramePr>
        <p:xfrm>
          <a:off x="88900" y="1204684"/>
          <a:ext cx="7594600" cy="8051800"/>
        </p:xfrm>
        <a:graphic>
          <a:graphicData uri="http://schemas.openxmlformats.org/presentationml/2006/ole">
            <mc:AlternateContent xmlns:mc="http://schemas.openxmlformats.org/markup-compatibility/2006">
              <mc:Choice xmlns:v="urn:schemas-microsoft-com:vml" Requires="v">
                <p:oleObj spid="_x0000_s1044" name="Worksheet" r:id="rId3" imgW="7594600" imgH="8051800" progId="Excel.Sheet.12">
                  <p:embed/>
                </p:oleObj>
              </mc:Choice>
              <mc:Fallback>
                <p:oleObj name="Worksheet" r:id="rId3" imgW="7594600" imgH="8051800" progId="Excel.Sheet.12">
                  <p:embed/>
                  <p:pic>
                    <p:nvPicPr>
                      <p:cNvPr id="0" name=""/>
                      <p:cNvPicPr/>
                      <p:nvPr/>
                    </p:nvPicPr>
                    <p:blipFill>
                      <a:blip r:embed="rId4"/>
                      <a:stretch>
                        <a:fillRect/>
                      </a:stretch>
                    </p:blipFill>
                    <p:spPr>
                      <a:xfrm>
                        <a:off x="88900" y="1204684"/>
                        <a:ext cx="7594600" cy="8051800"/>
                      </a:xfrm>
                      <a:prstGeom prst="rect">
                        <a:avLst/>
                      </a:prstGeom>
                    </p:spPr>
                  </p:pic>
                </p:oleObj>
              </mc:Fallback>
            </mc:AlternateContent>
          </a:graphicData>
        </a:graphic>
      </p:graphicFrame>
    </p:spTree>
    <p:extLst>
      <p:ext uri="{BB962C8B-B14F-4D97-AF65-F5344CB8AC3E}">
        <p14:creationId xmlns:p14="http://schemas.microsoft.com/office/powerpoint/2010/main" val="65667677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489258" y="9322649"/>
            <a:ext cx="1748790" cy="535517"/>
          </a:xfrm>
          <a:prstGeom prst="rect">
            <a:avLst/>
          </a:prstGeom>
        </p:spPr>
        <p:txBody>
          <a:bodyPr/>
          <a:lstStyle/>
          <a:p>
            <a:fld id="{6B9799D4-90DF-4278-9F9E-631E7C4E9000}" type="slidenum">
              <a:rPr lang="en-US" smtClean="0"/>
              <a:t>13</a:t>
            </a:fld>
            <a:endParaRPr lang="en-US" dirty="0"/>
          </a:p>
        </p:txBody>
      </p:sp>
      <p:sp>
        <p:nvSpPr>
          <p:cNvPr id="8" name="Title 1"/>
          <p:cNvSpPr txBox="1">
            <a:spLocks/>
          </p:cNvSpPr>
          <p:nvPr/>
        </p:nvSpPr>
        <p:spPr>
          <a:xfrm>
            <a:off x="411940" y="418938"/>
            <a:ext cx="6963729" cy="608481"/>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chemeClr val="accent1"/>
                </a:solidFill>
                <a:latin typeface="Helvetica" panose="020B0604020202020204" pitchFamily="34" charset="0"/>
                <a:cs typeface="Helvetica" panose="020B0604020202020204" pitchFamily="34" charset="0"/>
              </a:rPr>
              <a:t>Habit Starter</a:t>
            </a:r>
          </a:p>
        </p:txBody>
      </p:sp>
      <p:pic>
        <p:nvPicPr>
          <p:cNvPr id="6" name="Picture 5">
            <a:extLst>
              <a:ext uri="{FF2B5EF4-FFF2-40B4-BE49-F238E27FC236}">
                <a16:creationId xmlns:a16="http://schemas.microsoft.com/office/drawing/2014/main" id="{9495B8BD-9282-B246-B993-4A992262C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8" y="200234"/>
            <a:ext cx="7772400" cy="10058400"/>
          </a:xfrm>
          <a:prstGeom prst="rect">
            <a:avLst/>
          </a:prstGeom>
        </p:spPr>
      </p:pic>
    </p:spTree>
    <p:extLst>
      <p:ext uri="{BB962C8B-B14F-4D97-AF65-F5344CB8AC3E}">
        <p14:creationId xmlns:p14="http://schemas.microsoft.com/office/powerpoint/2010/main" val="139338978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5489258" y="9322649"/>
            <a:ext cx="1748790" cy="535517"/>
          </a:xfrm>
          <a:prstGeom prst="rect">
            <a:avLst/>
          </a:prstGeom>
        </p:spPr>
        <p:txBody>
          <a:bodyPr/>
          <a:lstStyle/>
          <a:p>
            <a:fld id="{6B9799D4-90DF-4278-9F9E-631E7C4E9000}" type="slidenum">
              <a:rPr lang="en-US" smtClean="0"/>
              <a:t>14</a:t>
            </a:fld>
            <a:endParaRPr lang="en-US" dirty="0"/>
          </a:p>
        </p:txBody>
      </p:sp>
      <p:sp>
        <p:nvSpPr>
          <p:cNvPr id="8" name="Title 1"/>
          <p:cNvSpPr txBox="1">
            <a:spLocks/>
          </p:cNvSpPr>
          <p:nvPr/>
        </p:nvSpPr>
        <p:spPr>
          <a:xfrm>
            <a:off x="411940" y="418938"/>
            <a:ext cx="6963729" cy="608481"/>
          </a:xfrm>
          <a:prstGeom prst="rect">
            <a:avLst/>
          </a:prstGeom>
        </p:spPr>
        <p:txBody>
          <a:bodyPr vert="horz" lIns="91440" tIns="45720" rIns="91440" bIns="45720" rtlCol="0" anchor="ctr">
            <a:noAutofit/>
          </a:bodyPr>
          <a:lstStyle>
            <a:lvl1pPr algn="l" defTabSz="77724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a:lstStyle>
          <a:p>
            <a:pPr algn="ctr"/>
            <a:r>
              <a:rPr lang="en-US" sz="3200" dirty="0">
                <a:solidFill>
                  <a:schemeClr val="accent1"/>
                </a:solidFill>
                <a:latin typeface="Helvetica" panose="020B0604020202020204" pitchFamily="34" charset="0"/>
                <a:cs typeface="Helvetica" panose="020B0604020202020204" pitchFamily="34" charset="0"/>
              </a:rPr>
              <a:t>Habit Starter</a:t>
            </a:r>
          </a:p>
        </p:txBody>
      </p:sp>
      <p:pic>
        <p:nvPicPr>
          <p:cNvPr id="2" name="Picture 1">
            <a:extLst>
              <a:ext uri="{FF2B5EF4-FFF2-40B4-BE49-F238E27FC236}">
                <a16:creationId xmlns:a16="http://schemas.microsoft.com/office/drawing/2014/main" id="{576912F1-A54C-F44F-A058-CA0FEEF20AF9}"/>
              </a:ext>
            </a:extLst>
          </p:cNvPr>
          <p:cNvPicPr>
            <a:picLocks noChangeAspect="1"/>
          </p:cNvPicPr>
          <p:nvPr/>
        </p:nvPicPr>
        <p:blipFill>
          <a:blip r:embed="rId2"/>
          <a:stretch>
            <a:fillRect/>
          </a:stretch>
        </p:blipFill>
        <p:spPr>
          <a:xfrm>
            <a:off x="7604" y="1283046"/>
            <a:ext cx="7772400" cy="10058400"/>
          </a:xfrm>
          <a:prstGeom prst="rect">
            <a:avLst/>
          </a:prstGeom>
        </p:spPr>
      </p:pic>
      <p:pic>
        <p:nvPicPr>
          <p:cNvPr id="6" name="Picture 5">
            <a:extLst>
              <a:ext uri="{FF2B5EF4-FFF2-40B4-BE49-F238E27FC236}">
                <a16:creationId xmlns:a16="http://schemas.microsoft.com/office/drawing/2014/main" id="{83826DA0-5C97-AA45-8CE6-1B69566D4DE2}"/>
              </a:ext>
            </a:extLst>
          </p:cNvPr>
          <p:cNvPicPr>
            <a:picLocks noChangeAspect="1"/>
          </p:cNvPicPr>
          <p:nvPr/>
        </p:nvPicPr>
        <p:blipFill rotWithShape="1">
          <a:blip r:embed="rId3">
            <a:extLst>
              <a:ext uri="{28A0092B-C50C-407E-A947-70E740481C1C}">
                <a14:useLocalDpi xmlns:a14="http://schemas.microsoft.com/office/drawing/2010/main" val="0"/>
              </a:ext>
            </a:extLst>
          </a:blip>
          <a:srcRect b="82801"/>
          <a:stretch/>
        </p:blipFill>
        <p:spPr>
          <a:xfrm>
            <a:off x="7605" y="418938"/>
            <a:ext cx="7764825" cy="1728216"/>
          </a:xfrm>
          <a:prstGeom prst="rect">
            <a:avLst/>
          </a:prstGeom>
        </p:spPr>
      </p:pic>
    </p:spTree>
    <p:extLst>
      <p:ext uri="{BB962C8B-B14F-4D97-AF65-F5344CB8AC3E}">
        <p14:creationId xmlns:p14="http://schemas.microsoft.com/office/powerpoint/2010/main" val="26483162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sp>
        <p:nvSpPr>
          <p:cNvPr id="276" name="Shape 276"/>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Dress – Etiquette</a:t>
            </a:r>
          </a:p>
        </p:txBody>
      </p:sp>
      <p:sp>
        <p:nvSpPr>
          <p:cNvPr id="6" name="TextBox 5"/>
          <p:cNvSpPr txBox="1"/>
          <p:nvPr/>
        </p:nvSpPr>
        <p:spPr>
          <a:xfrm>
            <a:off x="1019174" y="1900535"/>
            <a:ext cx="5722723" cy="461665"/>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2400" dirty="0">
                <a:solidFill>
                  <a:srgbClr val="F7A02D"/>
                </a:solidFill>
                <a:latin typeface="+mj-lt"/>
              </a:rPr>
              <a:t>CORE PHILOSOPHIES</a:t>
            </a:r>
          </a:p>
        </p:txBody>
      </p:sp>
      <p:sp>
        <p:nvSpPr>
          <p:cNvPr id="7" name="TextBox 30"/>
          <p:cNvSpPr txBox="1"/>
          <p:nvPr/>
        </p:nvSpPr>
        <p:spPr>
          <a:xfrm>
            <a:off x="859963" y="2785218"/>
            <a:ext cx="6018255" cy="5262979"/>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342900" indent="-342900">
              <a:lnSpc>
                <a:spcPct val="150000"/>
              </a:lnSpc>
              <a:buFont typeface="+mj-lt"/>
              <a:buAutoNum type="arabicPeriod"/>
            </a:pPr>
            <a:r>
              <a:rPr lang="en-US" sz="1600" dirty="0">
                <a:latin typeface="+mj-lt"/>
              </a:rPr>
              <a:t>30 Second Rule: “People will make a decision about your brand in the first 30 seconds. Make sure your dress tells them what to think.”</a:t>
            </a:r>
          </a:p>
          <a:p>
            <a:pPr marL="342900" indent="-342900">
              <a:lnSpc>
                <a:spcPct val="150000"/>
              </a:lnSpc>
              <a:buFont typeface="+mj-lt"/>
              <a:buAutoNum type="arabicPeriod"/>
            </a:pPr>
            <a:endParaRPr lang="en-US" sz="1600" dirty="0">
              <a:latin typeface="+mj-lt"/>
            </a:endParaRPr>
          </a:p>
          <a:p>
            <a:pPr marL="342900" indent="-342900">
              <a:lnSpc>
                <a:spcPct val="150000"/>
              </a:lnSpc>
              <a:buFont typeface="+mj-lt"/>
              <a:buAutoNum type="arabicPeriod"/>
            </a:pPr>
            <a:r>
              <a:rPr lang="en-US" sz="1600" dirty="0">
                <a:latin typeface="+mj-lt"/>
              </a:rPr>
              <a:t>Dress and appearance suggest credibility of position and status.</a:t>
            </a:r>
          </a:p>
          <a:p>
            <a:pPr marL="342900" indent="-342900">
              <a:lnSpc>
                <a:spcPct val="150000"/>
              </a:lnSpc>
              <a:buFont typeface="+mj-lt"/>
              <a:buAutoNum type="arabicPeriod"/>
            </a:pPr>
            <a:endParaRPr lang="en-US" sz="1600" dirty="0">
              <a:latin typeface="+mj-lt"/>
            </a:endParaRPr>
          </a:p>
          <a:p>
            <a:pPr marL="342900" indent="-342900">
              <a:lnSpc>
                <a:spcPct val="150000"/>
              </a:lnSpc>
              <a:buFont typeface="+mj-lt"/>
              <a:buAutoNum type="arabicPeriod"/>
            </a:pPr>
            <a:r>
              <a:rPr lang="en-US" sz="1600" dirty="0">
                <a:latin typeface="+mj-lt"/>
              </a:rPr>
              <a:t>It’s ok to call ahead and ask about appropriate attire to an event.</a:t>
            </a:r>
          </a:p>
          <a:p>
            <a:pPr marL="342900" indent="-342900">
              <a:lnSpc>
                <a:spcPct val="150000"/>
              </a:lnSpc>
              <a:buFont typeface="+mj-lt"/>
              <a:buAutoNum type="arabicPeriod"/>
            </a:pPr>
            <a:endParaRPr lang="en-US" sz="1600" dirty="0">
              <a:latin typeface="+mj-lt"/>
            </a:endParaRPr>
          </a:p>
          <a:p>
            <a:pPr marL="342900" indent="-342900">
              <a:lnSpc>
                <a:spcPct val="150000"/>
              </a:lnSpc>
              <a:buFont typeface="+mj-lt"/>
              <a:buAutoNum type="arabicPeriod"/>
            </a:pPr>
            <a:r>
              <a:rPr lang="en-US" sz="1600" dirty="0">
                <a:latin typeface="+mj-lt"/>
              </a:rPr>
              <a:t>It’s not all about you.  So, don’t dress to gain undue or unwanted attention.</a:t>
            </a:r>
          </a:p>
          <a:p>
            <a:pPr marL="342900" indent="-342900">
              <a:lnSpc>
                <a:spcPct val="150000"/>
              </a:lnSpc>
              <a:buFont typeface="+mj-lt"/>
              <a:buAutoNum type="arabicPeriod"/>
            </a:pPr>
            <a:endParaRPr lang="en-US" sz="1600" dirty="0">
              <a:latin typeface="+mj-lt"/>
            </a:endParaRPr>
          </a:p>
          <a:p>
            <a:pPr marL="342900" indent="-342900">
              <a:lnSpc>
                <a:spcPct val="150000"/>
              </a:lnSpc>
              <a:buFont typeface="+mj-lt"/>
              <a:buAutoNum type="arabicPeriod"/>
            </a:pPr>
            <a:r>
              <a:rPr lang="en-US" sz="1600" dirty="0">
                <a:latin typeface="+mj-lt"/>
              </a:rPr>
              <a:t>Dress ½ up to be considered an Advisor.</a:t>
            </a:r>
          </a:p>
        </p:txBody>
      </p:sp>
    </p:spTree>
    <p:extLst>
      <p:ext uri="{BB962C8B-B14F-4D97-AF65-F5344CB8AC3E}">
        <p14:creationId xmlns:p14="http://schemas.microsoft.com/office/powerpoint/2010/main" val="15698687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sp>
        <p:nvSpPr>
          <p:cNvPr id="276" name="Shape 276"/>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Dress – Etiquette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236" y="1526298"/>
            <a:ext cx="6196613" cy="389401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37" y="5454845"/>
            <a:ext cx="6125921" cy="4022070"/>
          </a:xfrm>
          <a:prstGeom prst="rect">
            <a:avLst/>
          </a:prstGeom>
        </p:spPr>
      </p:pic>
    </p:spTree>
    <p:extLst>
      <p:ext uri="{BB962C8B-B14F-4D97-AF65-F5344CB8AC3E}">
        <p14:creationId xmlns:p14="http://schemas.microsoft.com/office/powerpoint/2010/main" val="49341669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276" name="Shape 276"/>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Dress – Etiquette</a:t>
            </a:r>
          </a:p>
        </p:txBody>
      </p:sp>
      <p:sp>
        <p:nvSpPr>
          <p:cNvPr id="7" name="TextBox 7"/>
          <p:cNvSpPr txBox="1"/>
          <p:nvPr/>
        </p:nvSpPr>
        <p:spPr>
          <a:xfrm>
            <a:off x="288370" y="2035929"/>
            <a:ext cx="6076435" cy="3416320"/>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342900" indent="-342900">
              <a:lnSpc>
                <a:spcPct val="150000"/>
              </a:lnSpc>
              <a:buFont typeface="+mj-lt"/>
              <a:buAutoNum type="arabicPeriod"/>
            </a:pPr>
            <a:r>
              <a:rPr lang="en-US" sz="1200" dirty="0">
                <a:latin typeface="+mj-lt"/>
              </a:rPr>
              <a:t>Pushing your plate away or stacking dishes when you have completed your meal.</a:t>
            </a:r>
          </a:p>
          <a:p>
            <a:pPr marL="342900" indent="-342900">
              <a:lnSpc>
                <a:spcPct val="150000"/>
              </a:lnSpc>
              <a:buFont typeface="+mj-lt"/>
              <a:buAutoNum type="arabicPeriod"/>
            </a:pPr>
            <a:r>
              <a:rPr lang="en-US" sz="1200" dirty="0">
                <a:latin typeface="+mj-lt"/>
              </a:rPr>
              <a:t>Blowing your nose at the table.</a:t>
            </a:r>
          </a:p>
          <a:p>
            <a:pPr marL="342900" indent="-342900">
              <a:lnSpc>
                <a:spcPct val="150000"/>
              </a:lnSpc>
              <a:buFont typeface="+mj-lt"/>
              <a:buAutoNum type="arabicPeriod"/>
            </a:pPr>
            <a:r>
              <a:rPr lang="en-US" sz="1200" dirty="0">
                <a:latin typeface="+mj-lt"/>
              </a:rPr>
              <a:t>Eating a larger than bite-size piece of food.</a:t>
            </a:r>
          </a:p>
          <a:p>
            <a:pPr marL="342900" indent="-342900">
              <a:lnSpc>
                <a:spcPct val="150000"/>
              </a:lnSpc>
              <a:buFont typeface="+mj-lt"/>
              <a:buAutoNum type="arabicPeriod"/>
            </a:pPr>
            <a:r>
              <a:rPr lang="en-US" sz="1200" dirty="0">
                <a:latin typeface="+mj-lt"/>
              </a:rPr>
              <a:t>Chewing with your mouth open.</a:t>
            </a:r>
          </a:p>
          <a:p>
            <a:pPr marL="342900" indent="-342900">
              <a:lnSpc>
                <a:spcPct val="150000"/>
              </a:lnSpc>
              <a:buFont typeface="+mj-lt"/>
              <a:buAutoNum type="arabicPeriod"/>
            </a:pPr>
            <a:r>
              <a:rPr lang="en-US" sz="1200" dirty="0">
                <a:latin typeface="+mj-lt"/>
              </a:rPr>
              <a:t>Talking with food in your mouth.</a:t>
            </a:r>
          </a:p>
          <a:p>
            <a:pPr marL="342900" indent="-342900">
              <a:lnSpc>
                <a:spcPct val="150000"/>
              </a:lnSpc>
              <a:buFont typeface="+mj-lt"/>
              <a:buAutoNum type="arabicPeriod"/>
            </a:pPr>
            <a:r>
              <a:rPr lang="en-US" sz="1200" dirty="0">
                <a:latin typeface="+mj-lt"/>
              </a:rPr>
              <a:t>Eating a dinner roll by breaking it in half rather than tearing a bite-sized piece. No bread and butter sandwiches!</a:t>
            </a:r>
          </a:p>
          <a:p>
            <a:pPr marL="342900" indent="-342900">
              <a:lnSpc>
                <a:spcPct val="150000"/>
              </a:lnSpc>
              <a:buFont typeface="+mj-lt"/>
              <a:buAutoNum type="arabicPeriod"/>
            </a:pPr>
            <a:r>
              <a:rPr lang="en-US" sz="1200" dirty="0">
                <a:latin typeface="+mj-lt"/>
              </a:rPr>
              <a:t>Beginning to eat before everyone at the table has been served.</a:t>
            </a:r>
          </a:p>
          <a:p>
            <a:pPr marL="342900" indent="-342900">
              <a:lnSpc>
                <a:spcPct val="150000"/>
              </a:lnSpc>
              <a:buFont typeface="+mj-lt"/>
              <a:buAutoNum type="arabicPeriod"/>
            </a:pPr>
            <a:r>
              <a:rPr lang="en-US" sz="1200" dirty="0">
                <a:latin typeface="+mj-lt"/>
              </a:rPr>
              <a:t>Acting as though ice cubes are the edible part of a beverage.</a:t>
            </a:r>
          </a:p>
          <a:p>
            <a:pPr marL="342900" indent="-342900">
              <a:lnSpc>
                <a:spcPct val="150000"/>
              </a:lnSpc>
              <a:buFont typeface="+mj-lt"/>
              <a:buAutoNum type="arabicPeriod"/>
            </a:pPr>
            <a:r>
              <a:rPr lang="en-US" sz="1200" dirty="0">
                <a:latin typeface="+mj-lt"/>
              </a:rPr>
              <a:t>Bringing your face to your food, instead of the reverse.</a:t>
            </a:r>
          </a:p>
          <a:p>
            <a:pPr marL="342900" indent="-342900">
              <a:lnSpc>
                <a:spcPct val="150000"/>
              </a:lnSpc>
              <a:buFont typeface="+mj-lt"/>
              <a:buAutoNum type="arabicPeriod"/>
            </a:pPr>
            <a:r>
              <a:rPr lang="en-US" sz="1200" dirty="0">
                <a:latin typeface="+mj-lt"/>
              </a:rPr>
              <a:t>Putting your napkin on your lap when you sit down, rather than waiting until everyone at the table has been seated.</a:t>
            </a:r>
          </a:p>
        </p:txBody>
      </p:sp>
      <p:sp>
        <p:nvSpPr>
          <p:cNvPr id="8" name="TextBox 12"/>
          <p:cNvSpPr txBox="1"/>
          <p:nvPr/>
        </p:nvSpPr>
        <p:spPr>
          <a:xfrm>
            <a:off x="243015" y="1656991"/>
            <a:ext cx="4904603" cy="400110"/>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solidFill>
                  <a:srgbClr val="F7A02D"/>
                </a:solidFill>
                <a:latin typeface="+mj-lt"/>
              </a:rPr>
              <a:t>Table Manners: Top 10 Mistakes</a:t>
            </a:r>
          </a:p>
        </p:txBody>
      </p:sp>
      <p:sp>
        <p:nvSpPr>
          <p:cNvPr id="9" name="TextBox 7"/>
          <p:cNvSpPr txBox="1"/>
          <p:nvPr/>
        </p:nvSpPr>
        <p:spPr>
          <a:xfrm>
            <a:off x="387226" y="5942152"/>
            <a:ext cx="6137704" cy="3785652"/>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latin typeface="+mj-lt"/>
              </a:rPr>
              <a:t>In the purest sense of the word, etiquette means to make others comfortable by being graceful and fitting in appropriately. So, look around you and do things that are more others focused than selfish.</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Be on time. Texting that you are running late is not acceptable for being late.  </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Always RSVP, whether you are going or not. An RSVP is a request for you to respond.  </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Turn off technology around others. Be in the moment. You will see that those who are off of technology will be the most attractive at an event.</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You don’t have to take a picture of everything you do. Allow your memory to capture some of the events in your life.</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Do not show up to a party empty handed. Bring wine, a small gift, or a dessert.</a:t>
            </a:r>
          </a:p>
          <a:p>
            <a:endParaRPr lang="en-US" sz="1200" dirty="0">
              <a:latin typeface="+mj-lt"/>
            </a:endParaRPr>
          </a:p>
          <a:p>
            <a:pPr marL="285750" indent="-285750">
              <a:buFont typeface="Arial" panose="020B0604020202020204" pitchFamily="34" charset="0"/>
              <a:buChar char="•"/>
            </a:pPr>
            <a:r>
              <a:rPr lang="en-US" sz="1200" dirty="0">
                <a:latin typeface="+mj-lt"/>
              </a:rPr>
              <a:t>Do what you say you will do.</a:t>
            </a:r>
          </a:p>
          <a:p>
            <a:pPr marL="285750" indent="-285750">
              <a:buFont typeface="Arial" panose="020B0604020202020204" pitchFamily="34" charset="0"/>
              <a:buChar char="•"/>
            </a:pPr>
            <a:endParaRPr lang="en-US" sz="1200" dirty="0">
              <a:latin typeface="+mj-lt"/>
            </a:endParaRPr>
          </a:p>
          <a:p>
            <a:pPr marL="285750" indent="-285750">
              <a:buFont typeface="Arial" panose="020B0604020202020204" pitchFamily="34" charset="0"/>
              <a:buChar char="•"/>
            </a:pPr>
            <a:r>
              <a:rPr lang="en-US" sz="1200" dirty="0">
                <a:latin typeface="+mj-lt"/>
              </a:rPr>
              <a:t>Say please and thank you.</a:t>
            </a:r>
          </a:p>
        </p:txBody>
      </p:sp>
      <p:sp>
        <p:nvSpPr>
          <p:cNvPr id="10" name="TextBox 12"/>
          <p:cNvSpPr txBox="1"/>
          <p:nvPr/>
        </p:nvSpPr>
        <p:spPr>
          <a:xfrm>
            <a:off x="387226" y="5535815"/>
            <a:ext cx="7212169" cy="400110"/>
          </a:xfrm>
          <a:prstGeom prst="rect">
            <a:avLst/>
          </a:prstGeom>
          <a:noFill/>
        </p:spPr>
        <p:txBody>
          <a:bodyPr wrap="square"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US" dirty="0">
                <a:solidFill>
                  <a:srgbClr val="F7A02D"/>
                </a:solidFill>
                <a:latin typeface="+mj-lt"/>
              </a:rPr>
              <a:t>Additional Etiquette Advice</a:t>
            </a:r>
          </a:p>
        </p:txBody>
      </p:sp>
    </p:spTree>
    <p:extLst>
      <p:ext uri="{BB962C8B-B14F-4D97-AF65-F5344CB8AC3E}">
        <p14:creationId xmlns:p14="http://schemas.microsoft.com/office/powerpoint/2010/main" val="7323361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18</a:t>
            </a:fld>
            <a:endParaRPr/>
          </a:p>
        </p:txBody>
      </p:sp>
      <p:sp>
        <p:nvSpPr>
          <p:cNvPr id="288" name="Shape 288"/>
          <p:cNvSpPr/>
          <p:nvPr/>
        </p:nvSpPr>
        <p:spPr>
          <a:xfrm>
            <a:off x="256120" y="1408547"/>
            <a:ext cx="7275370" cy="7355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chemeClr val="accent5"/>
                </a:solidFill>
                <a:latin typeface="+mj-lt"/>
                <a:ea typeface="+mj-ea"/>
                <a:cs typeface="+mj-cs"/>
                <a:sym typeface="Helvetica"/>
              </a:defRPr>
            </a:pPr>
            <a:endParaRPr/>
          </a:p>
          <a:p>
            <a:pPr marL="342900" indent="-342900">
              <a:buSzPct val="100000"/>
              <a:buAutoNum type="arabicPeriod"/>
              <a:defRPr>
                <a:solidFill>
                  <a:schemeClr val="accent5"/>
                </a:solidFill>
                <a:latin typeface="+mj-lt"/>
                <a:ea typeface="+mj-ea"/>
                <a:cs typeface="+mj-cs"/>
                <a:sym typeface="Helvetica"/>
              </a:defRPr>
            </a:pPr>
            <a:r>
              <a:t>List what people would say about you in single words or short phrases below:</a:t>
            </a:r>
          </a:p>
          <a:p>
            <a:pPr marL="342900" indent="-342900">
              <a:buSzPct val="100000"/>
              <a:buAutoNum type="arabicPeriod"/>
              <a:defRPr>
                <a:solidFill>
                  <a:schemeClr val="accent5"/>
                </a:solidFill>
                <a:latin typeface="+mj-lt"/>
                <a:ea typeface="+mj-ea"/>
                <a:cs typeface="+mj-cs"/>
                <a:sym typeface="Helvetica"/>
              </a:defRPr>
            </a:pPr>
            <a:endParaRPr/>
          </a:p>
          <a:p>
            <a:pPr marL="342900" indent="-342900">
              <a:buSzPct val="100000"/>
              <a:buAutoNum type="arabicPeriod" startAt="3"/>
              <a:defRPr>
                <a:solidFill>
                  <a:schemeClr val="accent5"/>
                </a:solidFill>
                <a:latin typeface="+mj-lt"/>
                <a:ea typeface="+mj-ea"/>
                <a:cs typeface="+mj-cs"/>
                <a:sym typeface="Helvetica"/>
              </a:defRPr>
            </a:pPr>
            <a:endParaRPr/>
          </a:p>
          <a:p>
            <a:pPr marL="342900" indent="-342900">
              <a:buSzPct val="100000"/>
              <a:buAutoNum type="arabicPeriod" startAt="4"/>
              <a:defRPr>
                <a:solidFill>
                  <a:schemeClr val="accent5"/>
                </a:solidFill>
                <a:latin typeface="+mj-lt"/>
                <a:ea typeface="+mj-ea"/>
                <a:cs typeface="+mj-cs"/>
                <a:sym typeface="Helvetica"/>
              </a:defRPr>
            </a:pPr>
            <a:endParaRPr/>
          </a:p>
          <a:p>
            <a:pPr marL="342900" indent="-342900">
              <a:buSzPct val="100000"/>
              <a:buAutoNum type="arabicPeriod" startAt="5"/>
              <a:defRPr>
                <a:solidFill>
                  <a:schemeClr val="accent5"/>
                </a:solidFill>
                <a:latin typeface="+mj-lt"/>
                <a:ea typeface="+mj-ea"/>
                <a:cs typeface="+mj-cs"/>
                <a:sym typeface="Helvetica"/>
              </a:defRPr>
            </a:pPr>
            <a:endParaRPr/>
          </a:p>
          <a:p>
            <a:pPr marL="342900" indent="-342900">
              <a:buSzPct val="100000"/>
              <a:buAutoNum type="arabicPeriod" startAt="6"/>
              <a:defRPr>
                <a:solidFill>
                  <a:schemeClr val="accent5"/>
                </a:solidFill>
                <a:latin typeface="+mj-lt"/>
                <a:ea typeface="+mj-ea"/>
                <a:cs typeface="+mj-cs"/>
                <a:sym typeface="Helvetica"/>
              </a:defRPr>
            </a:pPr>
            <a:endParaRPr/>
          </a:p>
          <a:p>
            <a:pPr marL="342900" indent="-342900">
              <a:buSzPct val="100000"/>
              <a:buAutoNum type="arabicPeriod" startAt="7"/>
              <a:defRPr>
                <a:solidFill>
                  <a:schemeClr val="accent5"/>
                </a:solidFill>
                <a:latin typeface="+mj-lt"/>
                <a:ea typeface="+mj-ea"/>
                <a:cs typeface="+mj-cs"/>
                <a:sym typeface="Helvetica"/>
              </a:defRPr>
            </a:pPr>
            <a:endParaRPr/>
          </a:p>
          <a:p>
            <a:pPr marL="342900" indent="-342900">
              <a:buSzPct val="100000"/>
              <a:buAutoNum type="arabicPeriod" startAt="8"/>
              <a:defRPr>
                <a:solidFill>
                  <a:schemeClr val="accent5"/>
                </a:solidFill>
                <a:latin typeface="+mj-lt"/>
                <a:ea typeface="+mj-ea"/>
                <a:cs typeface="+mj-cs"/>
                <a:sym typeface="Helvetica"/>
              </a:defRPr>
            </a:pPr>
            <a:endParaRPr/>
          </a:p>
          <a:p>
            <a:pPr marL="342900" indent="-342900">
              <a:buSzPct val="100000"/>
              <a:buAutoNum type="arabicPeriod" startAt="9"/>
              <a:defRPr>
                <a:solidFill>
                  <a:schemeClr val="accent5"/>
                </a:solidFill>
                <a:latin typeface="+mj-lt"/>
                <a:ea typeface="+mj-ea"/>
                <a:cs typeface="+mj-cs"/>
                <a:sym typeface="Helvetica"/>
              </a:defRPr>
            </a:pPr>
            <a:endParaRPr/>
          </a:p>
          <a:p>
            <a:pPr marL="342900" indent="-342900">
              <a:buSzPct val="100000"/>
              <a:buAutoNum type="arabicPeriod" startAt="10"/>
              <a:defRPr>
                <a:solidFill>
                  <a:schemeClr val="accent5"/>
                </a:solidFill>
                <a:latin typeface="+mj-lt"/>
                <a:ea typeface="+mj-ea"/>
                <a:cs typeface="+mj-cs"/>
                <a:sym typeface="Helvetica"/>
              </a:defRPr>
            </a:pPr>
            <a:endParaRPr/>
          </a:p>
          <a:p>
            <a:pPr marL="342900" indent="-342900">
              <a:buSzPct val="100000"/>
              <a:buAutoNum type="arabicPeriod" startAt="11"/>
              <a:defRPr>
                <a:solidFill>
                  <a:schemeClr val="accent5"/>
                </a:solidFill>
                <a:latin typeface="+mj-lt"/>
                <a:ea typeface="+mj-ea"/>
                <a:cs typeface="+mj-cs"/>
                <a:sym typeface="Helvetica"/>
              </a:defRPr>
            </a:pPr>
            <a:endParaRPr/>
          </a:p>
          <a:p>
            <a:pPr marL="342900" indent="-342900">
              <a:buSzPct val="100000"/>
              <a:buAutoNum type="arabicPeriod" startAt="12"/>
              <a:defRPr>
                <a:solidFill>
                  <a:schemeClr val="accent5"/>
                </a:solidFill>
                <a:latin typeface="+mj-lt"/>
                <a:ea typeface="+mj-ea"/>
                <a:cs typeface="+mj-cs"/>
                <a:sym typeface="Helvetica"/>
              </a:defRPr>
            </a:pPr>
            <a:endParaRPr/>
          </a:p>
          <a:p>
            <a:pPr marL="342900" indent="-342900">
              <a:buSzPct val="100000"/>
              <a:buAutoNum type="arabicPeriod" startAt="13"/>
              <a:defRPr>
                <a:solidFill>
                  <a:schemeClr val="accent5"/>
                </a:solidFill>
                <a:latin typeface="+mj-lt"/>
                <a:ea typeface="+mj-ea"/>
                <a:cs typeface="+mj-cs"/>
                <a:sym typeface="Helvetica"/>
              </a:defRPr>
            </a:pPr>
            <a:endParaRPr/>
          </a:p>
          <a:p>
            <a:pPr marL="342900" indent="-342900">
              <a:buSzPct val="100000"/>
              <a:buAutoNum type="arabicPeriod" startAt="2"/>
              <a:defRPr>
                <a:solidFill>
                  <a:schemeClr val="accent5"/>
                </a:solidFill>
                <a:latin typeface="+mj-lt"/>
                <a:ea typeface="+mj-ea"/>
                <a:cs typeface="+mj-cs"/>
                <a:sym typeface="Helvetica"/>
              </a:defRPr>
            </a:pPr>
            <a:r>
              <a:t>List what you would want people to say about you in single words or short phrases below:</a:t>
            </a:r>
          </a:p>
          <a:p>
            <a:pPr marL="342900" indent="-342900">
              <a:buSzPct val="100000"/>
              <a:buAutoNum type="arabicPeriod" startAt="2"/>
              <a:defRPr>
                <a:solidFill>
                  <a:schemeClr val="accent5"/>
                </a:solidFill>
                <a:latin typeface="+mj-lt"/>
                <a:ea typeface="+mj-ea"/>
                <a:cs typeface="+mj-cs"/>
                <a:sym typeface="Helvetica"/>
              </a:defRPr>
            </a:pPr>
            <a:endParaRPr/>
          </a:p>
          <a:p>
            <a:pPr marL="342900" indent="-342900">
              <a:buSzPct val="100000"/>
              <a:buAutoNum type="arabicPeriod" startAt="4"/>
              <a:defRPr>
                <a:solidFill>
                  <a:schemeClr val="accent5"/>
                </a:solidFill>
                <a:latin typeface="+mj-lt"/>
                <a:ea typeface="+mj-ea"/>
                <a:cs typeface="+mj-cs"/>
                <a:sym typeface="Helvetica"/>
              </a:defRPr>
            </a:pPr>
            <a:endParaRPr/>
          </a:p>
          <a:p>
            <a:pPr marL="342900" indent="-342900">
              <a:buSzPct val="100000"/>
              <a:buAutoNum type="arabicPeriod" startAt="5"/>
              <a:defRPr>
                <a:solidFill>
                  <a:schemeClr val="accent5"/>
                </a:solidFill>
                <a:latin typeface="+mj-lt"/>
                <a:ea typeface="+mj-ea"/>
                <a:cs typeface="+mj-cs"/>
                <a:sym typeface="Helvetica"/>
              </a:defRPr>
            </a:pPr>
            <a:endParaRPr/>
          </a:p>
          <a:p>
            <a:pPr marL="342900" indent="-342900">
              <a:buSzPct val="100000"/>
              <a:buAutoNum type="arabicPeriod" startAt="6"/>
              <a:defRPr>
                <a:solidFill>
                  <a:schemeClr val="accent5"/>
                </a:solidFill>
                <a:latin typeface="+mj-lt"/>
                <a:ea typeface="+mj-ea"/>
                <a:cs typeface="+mj-cs"/>
                <a:sym typeface="Helvetica"/>
              </a:defRPr>
            </a:pPr>
            <a:endParaRPr/>
          </a:p>
          <a:p>
            <a:pPr marL="342900" indent="-342900">
              <a:buSzPct val="100000"/>
              <a:buAutoNum type="arabicPeriod" startAt="7"/>
              <a:defRPr>
                <a:solidFill>
                  <a:schemeClr val="accent5"/>
                </a:solidFill>
                <a:latin typeface="+mj-lt"/>
                <a:ea typeface="+mj-ea"/>
                <a:cs typeface="+mj-cs"/>
                <a:sym typeface="Helvetica"/>
              </a:defRPr>
            </a:pPr>
            <a:endParaRPr/>
          </a:p>
          <a:p>
            <a:pPr marL="342900" indent="-342900">
              <a:buSzPct val="100000"/>
              <a:buAutoNum type="arabicPeriod" startAt="8"/>
              <a:defRPr>
                <a:solidFill>
                  <a:schemeClr val="accent5"/>
                </a:solidFill>
                <a:latin typeface="+mj-lt"/>
                <a:ea typeface="+mj-ea"/>
                <a:cs typeface="+mj-cs"/>
                <a:sym typeface="Helvetica"/>
              </a:defRPr>
            </a:pPr>
            <a:endParaRPr/>
          </a:p>
          <a:p>
            <a:pPr marL="342900" indent="-342900">
              <a:buSzPct val="100000"/>
              <a:buAutoNum type="arabicPeriod" startAt="9"/>
              <a:defRPr>
                <a:solidFill>
                  <a:schemeClr val="accent5"/>
                </a:solidFill>
                <a:latin typeface="+mj-lt"/>
                <a:ea typeface="+mj-ea"/>
                <a:cs typeface="+mj-cs"/>
                <a:sym typeface="Helvetica"/>
              </a:defRPr>
            </a:pPr>
            <a:endParaRPr/>
          </a:p>
          <a:p>
            <a:pPr marL="342900" indent="-342900">
              <a:buSzPct val="100000"/>
              <a:buAutoNum type="arabicPeriod" startAt="10"/>
              <a:defRPr>
                <a:solidFill>
                  <a:schemeClr val="accent5"/>
                </a:solidFill>
                <a:latin typeface="+mj-lt"/>
                <a:ea typeface="+mj-ea"/>
                <a:cs typeface="+mj-cs"/>
                <a:sym typeface="Helvetica"/>
              </a:defRPr>
            </a:pPr>
            <a:endParaRPr/>
          </a:p>
        </p:txBody>
      </p:sp>
      <p:sp>
        <p:nvSpPr>
          <p:cNvPr id="290" name="Shape 290"/>
          <p:cNvSpPr/>
          <p:nvPr/>
        </p:nvSpPr>
        <p:spPr>
          <a:xfrm>
            <a:off x="411939"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Personal Brand Management</a:t>
            </a:r>
          </a:p>
        </p:txBody>
      </p:sp>
      <p:graphicFrame>
        <p:nvGraphicFramePr>
          <p:cNvPr id="291" name="Table 291"/>
          <p:cNvGraphicFramePr/>
          <p:nvPr>
            <p:extLst>
              <p:ext uri="{D42A27DB-BD31-4B8C-83A1-F6EECF244321}">
                <p14:modId xmlns:p14="http://schemas.microsoft.com/office/powerpoint/2010/main" val="1976295598"/>
              </p:ext>
            </p:extLst>
          </p:nvPr>
        </p:nvGraphicFramePr>
        <p:xfrm>
          <a:off x="480750" y="2680799"/>
          <a:ext cx="6826108" cy="2374900"/>
        </p:xfrm>
        <a:graphic>
          <a:graphicData uri="http://schemas.openxmlformats.org/drawingml/2006/table">
            <a:tbl>
              <a:tblPr firstRow="1">
                <a:tableStyleId>{4C3C2611-4C71-4FC5-86AE-919BDF0F9419}</a:tableStyleId>
              </a:tblPr>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59372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92" name="Table 292"/>
          <p:cNvGraphicFramePr/>
          <p:nvPr>
            <p:extLst>
              <p:ext uri="{D42A27DB-BD31-4B8C-83A1-F6EECF244321}">
                <p14:modId xmlns:p14="http://schemas.microsoft.com/office/powerpoint/2010/main" val="688473718"/>
              </p:ext>
            </p:extLst>
          </p:nvPr>
        </p:nvGraphicFramePr>
        <p:xfrm>
          <a:off x="473143" y="6548755"/>
          <a:ext cx="6826108" cy="2463996"/>
        </p:xfrm>
        <a:graphic>
          <a:graphicData uri="http://schemas.openxmlformats.org/drawingml/2006/table">
            <a:tbl>
              <a:tblPr firstRow="1">
                <a:tableStyleId>{4C3C2611-4C71-4FC5-86AE-919BDF0F9419}</a:tableStyleId>
              </a:tblPr>
              <a:tblGrid>
                <a:gridCol w="1706527">
                  <a:extLst>
                    <a:ext uri="{9D8B030D-6E8A-4147-A177-3AD203B41FA5}">
                      <a16:colId xmlns:a16="http://schemas.microsoft.com/office/drawing/2014/main" val="20000"/>
                    </a:ext>
                  </a:extLst>
                </a:gridCol>
                <a:gridCol w="1706527">
                  <a:extLst>
                    <a:ext uri="{9D8B030D-6E8A-4147-A177-3AD203B41FA5}">
                      <a16:colId xmlns:a16="http://schemas.microsoft.com/office/drawing/2014/main" val="20001"/>
                    </a:ext>
                  </a:extLst>
                </a:gridCol>
                <a:gridCol w="1706527">
                  <a:extLst>
                    <a:ext uri="{9D8B030D-6E8A-4147-A177-3AD203B41FA5}">
                      <a16:colId xmlns:a16="http://schemas.microsoft.com/office/drawing/2014/main" val="20002"/>
                    </a:ext>
                  </a:extLst>
                </a:gridCol>
                <a:gridCol w="1706527">
                  <a:extLst>
                    <a:ext uri="{9D8B030D-6E8A-4147-A177-3AD203B41FA5}">
                      <a16:colId xmlns:a16="http://schemas.microsoft.com/office/drawing/2014/main" val="20003"/>
                    </a:ext>
                  </a:extLst>
                </a:gridCol>
              </a:tblGrid>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15999">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03807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Table 119"/>
          <p:cNvGraphicFramePr/>
          <p:nvPr>
            <p:extLst>
              <p:ext uri="{D42A27DB-BD31-4B8C-83A1-F6EECF244321}">
                <p14:modId xmlns:p14="http://schemas.microsoft.com/office/powerpoint/2010/main" val="3040180733"/>
              </p:ext>
            </p:extLst>
          </p:nvPr>
        </p:nvGraphicFramePr>
        <p:xfrm>
          <a:off x="1209241" y="1705568"/>
          <a:ext cx="5353917" cy="4597810"/>
        </p:xfrm>
        <a:graphic>
          <a:graphicData uri="http://schemas.openxmlformats.org/drawingml/2006/table">
            <a:tbl>
              <a:tblPr firstRow="1" bandRow="1">
                <a:tableStyleId>{4C3C2611-4C71-4FC5-86AE-919BDF0F9419}</a:tableStyleId>
              </a:tblPr>
              <a:tblGrid>
                <a:gridCol w="5353917">
                  <a:extLst>
                    <a:ext uri="{9D8B030D-6E8A-4147-A177-3AD203B41FA5}">
                      <a16:colId xmlns:a16="http://schemas.microsoft.com/office/drawing/2014/main" val="20000"/>
                    </a:ext>
                  </a:extLst>
                </a:gridCol>
              </a:tblGrid>
              <a:tr h="656830">
                <a:tc>
                  <a:txBody>
                    <a:bodyPr/>
                    <a:lstStyle/>
                    <a:p>
                      <a:pPr algn="l" defTabSz="777240">
                        <a:defRPr sz="1800" b="0"/>
                      </a:pPr>
                      <a:r>
                        <a:rPr sz="1400" dirty="0">
                          <a:solidFill>
                            <a:schemeClr val="accent5"/>
                          </a:solidFill>
                          <a:latin typeface="+mj-lt"/>
                          <a:ea typeface="+mj-ea"/>
                          <a:cs typeface="+mj-cs"/>
                          <a:sym typeface="Helvetica"/>
                        </a:rPr>
                        <a:t>Snap Shot</a:t>
                      </a:r>
                    </a:p>
                  </a:txBody>
                  <a:tcPr marL="45720" marR="45720" anchor="ctr" horzOverflow="overflow">
                    <a:lnL>
                      <a:solidFill>
                        <a:srgbClr val="808080"/>
                      </a:solidFill>
                    </a:lnL>
                    <a:lnR>
                      <a:solidFill>
                        <a:srgbClr val="808080"/>
                      </a:solidFill>
                    </a:lnR>
                    <a:lnT>
                      <a:solidFill>
                        <a:srgbClr val="808080"/>
                      </a:solidFill>
                    </a:lnT>
                    <a:lnB>
                      <a:solidFill>
                        <a:srgbClr val="808080"/>
                      </a:solidFill>
                    </a:lnB>
                  </a:tcPr>
                </a:tc>
                <a:extLst>
                  <a:ext uri="{0D108BD9-81ED-4DB2-BD59-A6C34878D82A}">
                    <a16:rowId xmlns:a16="http://schemas.microsoft.com/office/drawing/2014/main" val="10000"/>
                  </a:ext>
                </a:extLst>
              </a:tr>
              <a:tr h="656830">
                <a:tc>
                  <a:txBody>
                    <a:bodyPr/>
                    <a:lstStyle/>
                    <a:p>
                      <a:pPr algn="l" defTabSz="777240">
                        <a:defRPr sz="1800"/>
                      </a:pPr>
                      <a:r>
                        <a:rPr sz="1400">
                          <a:solidFill>
                            <a:schemeClr val="accent5"/>
                          </a:solidFill>
                          <a:latin typeface="+mj-lt"/>
                          <a:ea typeface="+mj-ea"/>
                          <a:cs typeface="+mj-cs"/>
                          <a:sym typeface="Helvetica"/>
                        </a:rPr>
                        <a:t>Vision Starter</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1"/>
                  </a:ext>
                </a:extLst>
              </a:tr>
              <a:tr h="656830">
                <a:tc>
                  <a:txBody>
                    <a:bodyPr/>
                    <a:lstStyle/>
                    <a:p>
                      <a:pPr algn="l" defTabSz="777240">
                        <a:defRPr sz="1800"/>
                      </a:pPr>
                      <a:r>
                        <a:rPr lang="en-US" sz="1400" b="0" i="0" u="none" strike="noStrike" cap="none" spc="0" baseline="0" dirty="0">
                          <a:ln>
                            <a:noFill/>
                          </a:ln>
                          <a:solidFill>
                            <a:schemeClr val="accent5"/>
                          </a:solidFill>
                          <a:uFillTx/>
                          <a:latin typeface="Helvetica" panose="020B0604020202020204" pitchFamily="34" charset="0"/>
                          <a:ea typeface="+mn-ea"/>
                          <a:cs typeface="Helvetica" panose="020B0604020202020204" pitchFamily="34" charset="0"/>
                          <a:sym typeface="Helvetica"/>
                        </a:rPr>
                        <a:t>Habit Starter</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2"/>
                  </a:ext>
                </a:extLst>
              </a:tr>
              <a:tr h="656830">
                <a:tc>
                  <a:txBody>
                    <a:bodyPr/>
                    <a:lstStyle/>
                    <a:p>
                      <a:pPr marL="0" marR="0" indent="0" algn="l" defTabSz="777240" rtl="0" eaLnBrk="1" fontAlgn="auto" latinLnBrk="0" hangingPunct="1">
                        <a:lnSpc>
                          <a:spcPct val="100000"/>
                        </a:lnSpc>
                        <a:spcBef>
                          <a:spcPts val="0"/>
                        </a:spcBef>
                        <a:spcAft>
                          <a:spcPts val="0"/>
                        </a:spcAft>
                        <a:buClrTx/>
                        <a:buSzTx/>
                        <a:buFontTx/>
                        <a:buNone/>
                        <a:tabLst/>
                        <a:defRPr sz="1800"/>
                      </a:pPr>
                      <a:r>
                        <a:rPr lang="en-US" sz="1400" b="0" i="0" u="none" strike="noStrike" cap="none" spc="0" baseline="0" dirty="0">
                          <a:ln>
                            <a:noFill/>
                          </a:ln>
                          <a:solidFill>
                            <a:schemeClr val="accent5"/>
                          </a:solidFill>
                          <a:uFillTx/>
                          <a:latin typeface="Helvetica" panose="020B0604020202020204" pitchFamily="34" charset="0"/>
                          <a:ea typeface="+mn-ea"/>
                          <a:cs typeface="Helvetica" panose="020B0604020202020204" pitchFamily="34" charset="0"/>
                          <a:sym typeface="Helvetica"/>
                        </a:rPr>
                        <a:t>Skills Starter</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3"/>
                  </a:ext>
                </a:extLst>
              </a:tr>
              <a:tr h="656830">
                <a:tc>
                  <a:txBody>
                    <a:bodyPr/>
                    <a:lstStyle/>
                    <a:p>
                      <a:pPr algn="l" defTabSz="777240">
                        <a:defRPr sz="1800"/>
                      </a:pPr>
                      <a:r>
                        <a:rPr lang="en-US" sz="1400" dirty="0">
                          <a:solidFill>
                            <a:schemeClr val="accent5"/>
                          </a:solidFill>
                          <a:latin typeface="+mj-lt"/>
                          <a:ea typeface="+mj-ea"/>
                          <a:cs typeface="+mj-cs"/>
                          <a:sym typeface="Helvetica"/>
                        </a:rPr>
                        <a:t>Your Story</a:t>
                      </a:r>
                      <a:endParaRPr sz="1400" dirty="0">
                        <a:solidFill>
                          <a:schemeClr val="accent5"/>
                        </a:solidFill>
                        <a:latin typeface="+mj-lt"/>
                        <a:ea typeface="+mj-ea"/>
                        <a:cs typeface="+mj-cs"/>
                        <a:sym typeface="Helvetica"/>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4"/>
                  </a:ext>
                </a:extLst>
              </a:tr>
              <a:tr h="656830">
                <a:tc>
                  <a:txBody>
                    <a:bodyPr/>
                    <a:lstStyle/>
                    <a:p>
                      <a:pPr algn="l" defTabSz="777240">
                        <a:defRPr sz="1400">
                          <a:solidFill>
                            <a:schemeClr val="accent5"/>
                          </a:solidFill>
                          <a:latin typeface="+mj-lt"/>
                          <a:ea typeface="+mj-ea"/>
                          <a:cs typeface="+mj-cs"/>
                          <a:sym typeface="Helvetica"/>
                        </a:defRPr>
                      </a:pPr>
                      <a:r>
                        <a:rPr lang="en-US" dirty="0"/>
                        <a:t>Your Value Proposition</a:t>
                      </a:r>
                      <a:endParaRPr dirty="0"/>
                    </a:p>
                  </a:txBody>
                  <a:tcPr marL="45720" marR="45720" anchor="ctr" horzOverflow="overflow">
                    <a:lnL>
                      <a:solidFill>
                        <a:srgbClr val="808080"/>
                      </a:solidFill>
                    </a:lnL>
                    <a:lnR>
                      <a:solidFill>
                        <a:srgbClr val="808080"/>
                      </a:solidFill>
                    </a:lnR>
                    <a:lnT>
                      <a:solidFill>
                        <a:srgbClr val="808080"/>
                      </a:solidFill>
                    </a:lnT>
                    <a:lnB w="9525"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0005"/>
                  </a:ext>
                </a:extLst>
              </a:tr>
              <a:tr h="656830">
                <a:tc>
                  <a:txBody>
                    <a:bodyPr/>
                    <a:lstStyle/>
                    <a:p>
                      <a:pPr algn="l" defTabSz="777240">
                        <a:defRPr sz="1400">
                          <a:solidFill>
                            <a:schemeClr val="accent5"/>
                          </a:solidFill>
                          <a:latin typeface="+mj-lt"/>
                          <a:ea typeface="+mj-ea"/>
                          <a:cs typeface="+mj-cs"/>
                          <a:sym typeface="Helvetica"/>
                        </a:defRPr>
                      </a:pPr>
                      <a:r>
                        <a:rPr lang="en-US" dirty="0"/>
                        <a:t>Your Business Plan</a:t>
                      </a:r>
                      <a:endParaRPr dirty="0"/>
                    </a:p>
                  </a:txBody>
                  <a:tcPr marL="45720" marR="45720" anchor="ctr" horzOverflow="overflow">
                    <a:lnL>
                      <a:solidFill>
                        <a:srgbClr val="808080"/>
                      </a:solidFill>
                    </a:lnL>
                    <a:lnR w="9525" cap="flat" cmpd="sng" algn="ctr">
                      <a:solidFill>
                        <a:srgbClr val="808080"/>
                      </a:solidFill>
                      <a:prstDash val="solid"/>
                      <a:round/>
                      <a:headEnd type="none" w="med" len="med"/>
                      <a:tailEnd type="none" w="med" len="med"/>
                    </a:lnR>
                    <a:lnT>
                      <a:solidFill>
                        <a:srgbClr val="808080"/>
                      </a:solidFill>
                    </a:lnT>
                    <a:lnB>
                      <a:solidFill>
                        <a:srgbClr val="808080"/>
                      </a:solidFill>
                    </a:lnB>
                    <a:noFill/>
                  </a:tcPr>
                </a:tc>
                <a:extLst>
                  <a:ext uri="{0D108BD9-81ED-4DB2-BD59-A6C34878D82A}">
                    <a16:rowId xmlns:a16="http://schemas.microsoft.com/office/drawing/2014/main" val="10006"/>
                  </a:ext>
                </a:extLst>
              </a:tr>
            </a:tbl>
          </a:graphicData>
        </a:graphic>
      </p:graphicFrame>
      <p:sp>
        <p:nvSpPr>
          <p:cNvPr id="120" name="Shape 120"/>
          <p:cNvSpPr>
            <a:spLocks noGrp="1"/>
          </p:cNvSpPr>
          <p:nvPr>
            <p:ph type="sldNum" sz="quarter" idx="2"/>
          </p:nvPr>
        </p:nvSpPr>
        <p:spPr>
          <a:xfrm>
            <a:off x="7063276" y="9476915"/>
            <a:ext cx="174773"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a:t>
            </a:fld>
            <a:endParaRPr/>
          </a:p>
        </p:txBody>
      </p:sp>
      <p:sp>
        <p:nvSpPr>
          <p:cNvPr id="122" name="Shape 122"/>
          <p:cNvSpPr>
            <a:spLocks noGrp="1"/>
          </p:cNvSpPr>
          <p:nvPr>
            <p:ph type="title"/>
          </p:nvPr>
        </p:nvSpPr>
        <p:spPr>
          <a:xfrm>
            <a:off x="396751" y="392993"/>
            <a:ext cx="6963731" cy="608481"/>
          </a:xfrm>
          <a:prstGeom prst="rect">
            <a:avLst/>
          </a:prstGeom>
        </p:spPr>
        <p:txBody>
          <a:bodyPr/>
          <a:lstStyle>
            <a:lvl1pPr algn="ctr">
              <a:defRPr sz="3200">
                <a:solidFill>
                  <a:schemeClr val="accent1"/>
                </a:solidFill>
                <a:latin typeface="+mj-lt"/>
                <a:ea typeface="+mj-ea"/>
                <a:cs typeface="+mj-cs"/>
                <a:sym typeface="Helvetica"/>
              </a:defRPr>
            </a:lvl1pPr>
          </a:lstStyle>
          <a:p>
            <a:r>
              <a:t>Table of Contents</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sp>
        <p:nvSpPr>
          <p:cNvPr id="295" name="Shape 295"/>
          <p:cNvSpPr/>
          <p:nvPr/>
        </p:nvSpPr>
        <p:spPr>
          <a:xfrm>
            <a:off x="256120" y="1408547"/>
            <a:ext cx="7275370" cy="6517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r>
              <a:t>What items on the previous page were the same?</a:t>
            </a: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r>
              <a:t>What items would fail the test of “have to have” to be in the game?</a:t>
            </a: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r>
              <a:t>What items would pass the test of differentiation?</a:t>
            </a: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endParaRPr/>
          </a:p>
          <a:p>
            <a:pPr>
              <a:defRPr>
                <a:solidFill>
                  <a:schemeClr val="accent5"/>
                </a:solidFill>
                <a:latin typeface="+mj-lt"/>
                <a:ea typeface="+mj-ea"/>
                <a:cs typeface="+mj-cs"/>
                <a:sym typeface="Helvetica"/>
              </a:defRPr>
            </a:pPr>
            <a:r>
              <a:t>Add additional differentiation Branding items:</a:t>
            </a:r>
          </a:p>
        </p:txBody>
      </p:sp>
      <p:sp>
        <p:nvSpPr>
          <p:cNvPr id="297" name="Shape 297"/>
          <p:cNvSpPr/>
          <p:nvPr/>
        </p:nvSpPr>
        <p:spPr>
          <a:xfrm>
            <a:off x="411939"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Personal Brand Management</a:t>
            </a:r>
          </a:p>
        </p:txBody>
      </p:sp>
      <p:graphicFrame>
        <p:nvGraphicFramePr>
          <p:cNvPr id="298" name="Table 298"/>
          <p:cNvGraphicFramePr/>
          <p:nvPr>
            <p:extLst>
              <p:ext uri="{D42A27DB-BD31-4B8C-83A1-F6EECF244321}">
                <p14:modId xmlns:p14="http://schemas.microsoft.com/office/powerpoint/2010/main" val="3274929551"/>
              </p:ext>
            </p:extLst>
          </p:nvPr>
        </p:nvGraphicFramePr>
        <p:xfrm>
          <a:off x="307652" y="2173073"/>
          <a:ext cx="7068012" cy="1041400"/>
        </p:xfrm>
        <a:graphic>
          <a:graphicData uri="http://schemas.openxmlformats.org/drawingml/2006/table">
            <a:tbl>
              <a:tblPr firstRow="1">
                <a:tableStyleId>{4C3C2611-4C71-4FC5-86AE-919BDF0F9419}</a:tableStyleId>
              </a:tblPr>
              <a:tblGrid>
                <a:gridCol w="2356004">
                  <a:extLst>
                    <a:ext uri="{9D8B030D-6E8A-4147-A177-3AD203B41FA5}">
                      <a16:colId xmlns:a16="http://schemas.microsoft.com/office/drawing/2014/main" val="20000"/>
                    </a:ext>
                  </a:extLst>
                </a:gridCol>
                <a:gridCol w="2356004">
                  <a:extLst>
                    <a:ext uri="{9D8B030D-6E8A-4147-A177-3AD203B41FA5}">
                      <a16:colId xmlns:a16="http://schemas.microsoft.com/office/drawing/2014/main" val="20001"/>
                    </a:ext>
                  </a:extLst>
                </a:gridCol>
                <a:gridCol w="2356004">
                  <a:extLst>
                    <a:ext uri="{9D8B030D-6E8A-4147-A177-3AD203B41FA5}">
                      <a16:colId xmlns:a16="http://schemas.microsoft.com/office/drawing/2014/main" val="20002"/>
                    </a:ext>
                  </a:extLst>
                </a:gridCol>
              </a:tblGrid>
              <a:tr h="5207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5207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99" name="Table 299"/>
          <p:cNvGraphicFramePr/>
          <p:nvPr>
            <p:extLst>
              <p:ext uri="{D42A27DB-BD31-4B8C-83A1-F6EECF244321}">
                <p14:modId xmlns:p14="http://schemas.microsoft.com/office/powerpoint/2010/main" val="963712757"/>
              </p:ext>
            </p:extLst>
          </p:nvPr>
        </p:nvGraphicFramePr>
        <p:xfrm>
          <a:off x="307652" y="3812837"/>
          <a:ext cx="7068009" cy="1409700"/>
        </p:xfrm>
        <a:graphic>
          <a:graphicData uri="http://schemas.openxmlformats.org/drawingml/2006/table">
            <a:tbl>
              <a:tblPr firstRow="1">
                <a:tableStyleId>{4C3C2611-4C71-4FC5-86AE-919BDF0F9419}</a:tableStyleId>
              </a:tblPr>
              <a:tblGrid>
                <a:gridCol w="2356003">
                  <a:extLst>
                    <a:ext uri="{9D8B030D-6E8A-4147-A177-3AD203B41FA5}">
                      <a16:colId xmlns:a16="http://schemas.microsoft.com/office/drawing/2014/main" val="20000"/>
                    </a:ext>
                  </a:extLst>
                </a:gridCol>
                <a:gridCol w="2356003">
                  <a:extLst>
                    <a:ext uri="{9D8B030D-6E8A-4147-A177-3AD203B41FA5}">
                      <a16:colId xmlns:a16="http://schemas.microsoft.com/office/drawing/2014/main" val="20001"/>
                    </a:ext>
                  </a:extLst>
                </a:gridCol>
                <a:gridCol w="2356003">
                  <a:extLst>
                    <a:ext uri="{9D8B030D-6E8A-4147-A177-3AD203B41FA5}">
                      <a16:colId xmlns:a16="http://schemas.microsoft.com/office/drawing/2014/main" val="20002"/>
                    </a:ext>
                  </a:extLst>
                </a:gridCol>
              </a:tblGrid>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69900">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00" name="Table 300"/>
          <p:cNvGraphicFramePr/>
          <p:nvPr>
            <p:extLst>
              <p:ext uri="{D42A27DB-BD31-4B8C-83A1-F6EECF244321}">
                <p14:modId xmlns:p14="http://schemas.microsoft.com/office/powerpoint/2010/main" val="3116490149"/>
              </p:ext>
            </p:extLst>
          </p:nvPr>
        </p:nvGraphicFramePr>
        <p:xfrm>
          <a:off x="307652" y="5632210"/>
          <a:ext cx="7068009" cy="1434345"/>
        </p:xfrm>
        <a:graphic>
          <a:graphicData uri="http://schemas.openxmlformats.org/drawingml/2006/table">
            <a:tbl>
              <a:tblPr firstRow="1">
                <a:tableStyleId>{4C3C2611-4C71-4FC5-86AE-919BDF0F9419}</a:tableStyleId>
              </a:tblPr>
              <a:tblGrid>
                <a:gridCol w="2356003">
                  <a:extLst>
                    <a:ext uri="{9D8B030D-6E8A-4147-A177-3AD203B41FA5}">
                      <a16:colId xmlns:a16="http://schemas.microsoft.com/office/drawing/2014/main" val="20000"/>
                    </a:ext>
                  </a:extLst>
                </a:gridCol>
                <a:gridCol w="2356003">
                  <a:extLst>
                    <a:ext uri="{9D8B030D-6E8A-4147-A177-3AD203B41FA5}">
                      <a16:colId xmlns:a16="http://schemas.microsoft.com/office/drawing/2014/main" val="20001"/>
                    </a:ext>
                  </a:extLst>
                </a:gridCol>
                <a:gridCol w="2356003">
                  <a:extLst>
                    <a:ext uri="{9D8B030D-6E8A-4147-A177-3AD203B41FA5}">
                      <a16:colId xmlns:a16="http://schemas.microsoft.com/office/drawing/2014/main" val="20002"/>
                    </a:ext>
                  </a:extLst>
                </a:gridCol>
              </a:tblGrid>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301" name="Table 301"/>
          <p:cNvGraphicFramePr/>
          <p:nvPr>
            <p:extLst>
              <p:ext uri="{D42A27DB-BD31-4B8C-83A1-F6EECF244321}">
                <p14:modId xmlns:p14="http://schemas.microsoft.com/office/powerpoint/2010/main" val="828654175"/>
              </p:ext>
            </p:extLst>
          </p:nvPr>
        </p:nvGraphicFramePr>
        <p:xfrm>
          <a:off x="307652" y="7781965"/>
          <a:ext cx="7068009" cy="1434345"/>
        </p:xfrm>
        <a:graphic>
          <a:graphicData uri="http://schemas.openxmlformats.org/drawingml/2006/table">
            <a:tbl>
              <a:tblPr firstRow="1">
                <a:tableStyleId>{4C3C2611-4C71-4FC5-86AE-919BDF0F9419}</a:tableStyleId>
              </a:tblPr>
              <a:tblGrid>
                <a:gridCol w="2356003">
                  <a:extLst>
                    <a:ext uri="{9D8B030D-6E8A-4147-A177-3AD203B41FA5}">
                      <a16:colId xmlns:a16="http://schemas.microsoft.com/office/drawing/2014/main" val="20000"/>
                    </a:ext>
                  </a:extLst>
                </a:gridCol>
                <a:gridCol w="2356003">
                  <a:extLst>
                    <a:ext uri="{9D8B030D-6E8A-4147-A177-3AD203B41FA5}">
                      <a16:colId xmlns:a16="http://schemas.microsoft.com/office/drawing/2014/main" val="20001"/>
                    </a:ext>
                  </a:extLst>
                </a:gridCol>
                <a:gridCol w="2356003">
                  <a:extLst>
                    <a:ext uri="{9D8B030D-6E8A-4147-A177-3AD203B41FA5}">
                      <a16:colId xmlns:a16="http://schemas.microsoft.com/office/drawing/2014/main" val="20002"/>
                    </a:ext>
                  </a:extLst>
                </a:gridCol>
              </a:tblGrid>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0"/>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478115">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defTabSz="777240">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0197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253" name="Shape 253"/>
          <p:cNvSpPr/>
          <p:nvPr/>
        </p:nvSpPr>
        <p:spPr>
          <a:xfrm>
            <a:off x="387226" y="429468"/>
            <a:ext cx="6963731" cy="5355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Network Expansion</a:t>
            </a:r>
            <a:endParaRPr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88" y="2171699"/>
            <a:ext cx="7491419" cy="6687546"/>
          </a:xfrm>
          <a:prstGeom prst="rect">
            <a:avLst/>
          </a:prstGeom>
        </p:spPr>
      </p:pic>
    </p:spTree>
    <p:extLst>
      <p:ext uri="{BB962C8B-B14F-4D97-AF65-F5344CB8AC3E}">
        <p14:creationId xmlns:p14="http://schemas.microsoft.com/office/powerpoint/2010/main" val="184633308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21</a:t>
            </a:fld>
            <a:endParaRPr/>
          </a:p>
        </p:txBody>
      </p:sp>
      <p:sp>
        <p:nvSpPr>
          <p:cNvPr id="259" name="Shape 259"/>
          <p:cNvSpPr>
            <a:spLocks noGrp="1"/>
          </p:cNvSpPr>
          <p:nvPr>
            <p:ph type="title"/>
          </p:nvPr>
        </p:nvSpPr>
        <p:spPr>
          <a:xfrm>
            <a:off x="519984" y="4621370"/>
            <a:ext cx="6703694" cy="815658"/>
          </a:xfrm>
          <a:prstGeom prst="rect">
            <a:avLst/>
          </a:prstGeom>
        </p:spPr>
        <p:txBody>
          <a:bodyPr anchor="ctr">
            <a:noAutofit/>
          </a:bodyPr>
          <a:lstStyle/>
          <a:p>
            <a:pPr algn="ctr" defTabSz="443026">
              <a:defRPr sz="2508">
                <a:solidFill>
                  <a:schemeClr val="accent1"/>
                </a:solidFill>
                <a:latin typeface="+mj-lt"/>
                <a:ea typeface="+mj-ea"/>
                <a:cs typeface="+mj-cs"/>
                <a:sym typeface="Helvetica"/>
              </a:defRPr>
            </a:pPr>
            <a:r>
              <a:rPr sz="4400" dirty="0"/>
              <a:t>Skills Starte</a:t>
            </a:r>
            <a:r>
              <a:rPr lang="en-US" sz="4400" dirty="0"/>
              <a:t>r</a:t>
            </a:r>
            <a:endParaRPr sz="4400" dirty="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Shape 278"/>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
        <p:nvSpPr>
          <p:cNvPr id="279" name="Shape 279"/>
          <p:cNvSpPr/>
          <p:nvPr/>
        </p:nvSpPr>
        <p:spPr>
          <a:xfrm>
            <a:off x="256120" y="1408548"/>
            <a:ext cx="7275370" cy="840230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chemeClr val="accent5"/>
                </a:solidFill>
                <a:latin typeface="+mj-lt"/>
                <a:ea typeface="+mj-ea"/>
                <a:cs typeface="+mj-cs"/>
                <a:sym typeface="Helvetica"/>
              </a:defRPr>
            </a:pPr>
            <a:r>
              <a:rPr dirty="0"/>
              <a:t>PRESENTATION SKILLS</a:t>
            </a:r>
          </a:p>
          <a:p>
            <a:pPr>
              <a:defRPr>
                <a:solidFill>
                  <a:schemeClr val="accent5"/>
                </a:solidFill>
                <a:latin typeface="+mj-lt"/>
                <a:ea typeface="+mj-ea"/>
                <a:cs typeface="+mj-cs"/>
                <a:sym typeface="Helvetica"/>
              </a:defRPr>
            </a:pPr>
            <a:endParaRPr dirty="0"/>
          </a:p>
          <a:p>
            <a:pPr>
              <a:defRPr sz="2400">
                <a:solidFill>
                  <a:schemeClr val="accent5"/>
                </a:solidFill>
                <a:latin typeface="+mj-lt"/>
                <a:ea typeface="+mj-ea"/>
                <a:cs typeface="+mj-cs"/>
                <a:sym typeface="Helvetica"/>
              </a:defRPr>
            </a:pPr>
            <a:r>
              <a:rPr dirty="0"/>
              <a:t>P</a:t>
            </a:r>
            <a:br>
              <a:rPr dirty="0"/>
            </a:br>
            <a:br>
              <a:rPr dirty="0"/>
            </a:br>
            <a:br>
              <a:rPr dirty="0"/>
            </a:br>
            <a:br>
              <a:rPr dirty="0"/>
            </a:br>
            <a:br>
              <a:rPr dirty="0"/>
            </a:br>
            <a:r>
              <a:rPr dirty="0"/>
              <a:t>R</a:t>
            </a:r>
            <a:br>
              <a:rPr dirty="0"/>
            </a:br>
            <a:br>
              <a:rPr dirty="0"/>
            </a:br>
            <a:br>
              <a:rPr dirty="0"/>
            </a:br>
            <a:br>
              <a:rPr dirty="0"/>
            </a:br>
            <a:br>
              <a:rPr dirty="0"/>
            </a:br>
            <a:r>
              <a:rPr dirty="0"/>
              <a:t>E</a:t>
            </a:r>
            <a:br>
              <a:rPr dirty="0"/>
            </a:br>
            <a:br>
              <a:rPr dirty="0"/>
            </a:br>
            <a:endParaRPr lang="en-US" dirty="0"/>
          </a:p>
          <a:p>
            <a:pPr>
              <a:defRPr sz="2400">
                <a:solidFill>
                  <a:schemeClr val="accent5"/>
                </a:solidFill>
                <a:latin typeface="+mj-lt"/>
                <a:ea typeface="+mj-ea"/>
                <a:cs typeface="+mj-cs"/>
                <a:sym typeface="Helvetica"/>
              </a:defRPr>
            </a:pPr>
            <a:br>
              <a:rPr dirty="0"/>
            </a:br>
            <a:br>
              <a:rPr dirty="0"/>
            </a:br>
            <a:r>
              <a:rPr dirty="0"/>
              <a:t>S</a:t>
            </a:r>
            <a:br>
              <a:rPr dirty="0"/>
            </a:br>
            <a:br>
              <a:rPr dirty="0"/>
            </a:br>
            <a:br>
              <a:rPr dirty="0"/>
            </a:br>
            <a:br>
              <a:rPr dirty="0"/>
            </a:br>
            <a:br>
              <a:rPr dirty="0"/>
            </a:br>
            <a:endParaRPr dirty="0"/>
          </a:p>
        </p:txBody>
      </p:sp>
      <p:sp>
        <p:nvSpPr>
          <p:cNvPr id="282" name="Shape 282"/>
          <p:cNvSpPr/>
          <p:nvPr/>
        </p:nvSpPr>
        <p:spPr>
          <a:xfrm>
            <a:off x="387226" y="2425700"/>
            <a:ext cx="6963731" cy="1143000"/>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283" name="Shape 283"/>
          <p:cNvSpPr/>
          <p:nvPr/>
        </p:nvSpPr>
        <p:spPr>
          <a:xfrm>
            <a:off x="387223" y="4219487"/>
            <a:ext cx="6963731" cy="114300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284" name="Shape 284"/>
          <p:cNvSpPr/>
          <p:nvPr/>
        </p:nvSpPr>
        <p:spPr>
          <a:xfrm>
            <a:off x="387222" y="6065774"/>
            <a:ext cx="6963731" cy="114300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285" name="Shape 285"/>
          <p:cNvSpPr/>
          <p:nvPr/>
        </p:nvSpPr>
        <p:spPr>
          <a:xfrm>
            <a:off x="387223" y="7912061"/>
            <a:ext cx="6963731" cy="114300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0" name="Shape 271"/>
          <p:cNvSpPr/>
          <p:nvPr/>
        </p:nvSpPr>
        <p:spPr>
          <a:xfrm>
            <a:off x="383458" y="483113"/>
            <a:ext cx="6963731" cy="4801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2800">
                <a:solidFill>
                  <a:schemeClr val="accent1"/>
                </a:solidFill>
                <a:latin typeface="+mj-lt"/>
                <a:ea typeface="+mj-ea"/>
                <a:cs typeface="+mj-cs"/>
                <a:sym typeface="Helvetica"/>
              </a:defRPr>
            </a:lvl1pPr>
          </a:lstStyle>
          <a:p>
            <a:r>
              <a:rPr dirty="0"/>
              <a:t>Presentation</a:t>
            </a:r>
            <a:r>
              <a:rPr lang="en-US" dirty="0"/>
              <a:t> </a:t>
            </a:r>
            <a:r>
              <a:rPr dirty="0"/>
              <a:t>Skills</a:t>
            </a:r>
          </a:p>
        </p:txBody>
      </p:sp>
    </p:spTree>
    <p:extLst>
      <p:ext uri="{BB962C8B-B14F-4D97-AF65-F5344CB8AC3E}">
        <p14:creationId xmlns:p14="http://schemas.microsoft.com/office/powerpoint/2010/main" val="100027929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23</a:t>
            </a:fld>
            <a:endParaRPr/>
          </a:p>
        </p:txBody>
      </p:sp>
      <p:sp>
        <p:nvSpPr>
          <p:cNvPr id="262" name="Shape 262"/>
          <p:cNvSpPr/>
          <p:nvPr/>
        </p:nvSpPr>
        <p:spPr>
          <a:xfrm>
            <a:off x="231405" y="1435908"/>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PERSUASION SKILLS</a:t>
            </a:r>
            <a:endParaRPr dirty="0"/>
          </a:p>
        </p:txBody>
      </p:sp>
      <p:sp>
        <p:nvSpPr>
          <p:cNvPr id="4" name="TextBox 3"/>
          <p:cNvSpPr txBox="1"/>
          <p:nvPr/>
        </p:nvSpPr>
        <p:spPr>
          <a:xfrm>
            <a:off x="383458" y="489646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sp>
        <p:nvSpPr>
          <p:cNvPr id="14" name="Shape 262"/>
          <p:cNvSpPr/>
          <p:nvPr/>
        </p:nvSpPr>
        <p:spPr>
          <a:xfrm>
            <a:off x="200718" y="4385189"/>
            <a:ext cx="727537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sz="1600" dirty="0"/>
              <a:t>What visuals can I use to connect with the visual senses of my audience?</a:t>
            </a:r>
            <a:endParaRPr sz="1600" dirty="0"/>
          </a:p>
        </p:txBody>
      </p:sp>
      <p:sp>
        <p:nvSpPr>
          <p:cNvPr id="15" name="Shape 262"/>
          <p:cNvSpPr/>
          <p:nvPr/>
        </p:nvSpPr>
        <p:spPr>
          <a:xfrm>
            <a:off x="231405" y="6781994"/>
            <a:ext cx="727537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pPr>
              <a:defRPr>
                <a:solidFill>
                  <a:schemeClr val="accent5"/>
                </a:solidFill>
                <a:latin typeface="+mj-lt"/>
                <a:ea typeface="+mj-ea"/>
                <a:cs typeface="+mj-cs"/>
                <a:sym typeface="Helvetica"/>
              </a:defRPr>
            </a:pPr>
            <a:r>
              <a:rPr lang="en-US" sz="1600" dirty="0"/>
              <a:t>What are the most compelling reasons why someone should do business with our company?</a:t>
            </a:r>
          </a:p>
        </p:txBody>
      </p:sp>
      <p:sp>
        <p:nvSpPr>
          <p:cNvPr id="13" name="Shape 271"/>
          <p:cNvSpPr/>
          <p:nvPr/>
        </p:nvSpPr>
        <p:spPr>
          <a:xfrm>
            <a:off x="383458" y="483113"/>
            <a:ext cx="6963731" cy="4801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2800">
                <a:solidFill>
                  <a:schemeClr val="accent1"/>
                </a:solidFill>
                <a:latin typeface="+mj-lt"/>
                <a:ea typeface="+mj-ea"/>
                <a:cs typeface="+mj-cs"/>
                <a:sym typeface="Helvetica"/>
              </a:defRPr>
            </a:lvl1pPr>
          </a:lstStyle>
          <a:p>
            <a:r>
              <a:rPr dirty="0"/>
              <a:t>Persuasio</a:t>
            </a:r>
            <a:r>
              <a:rPr lang="en-US" dirty="0"/>
              <a:t>n Skills</a:t>
            </a:r>
            <a:endParaRPr dirty="0"/>
          </a:p>
        </p:txBody>
      </p:sp>
      <p:sp>
        <p:nvSpPr>
          <p:cNvPr id="16" name="Shape 262"/>
          <p:cNvSpPr/>
          <p:nvPr/>
        </p:nvSpPr>
        <p:spPr>
          <a:xfrm>
            <a:off x="200718" y="2036387"/>
            <a:ext cx="727537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pPr>
              <a:defRPr>
                <a:solidFill>
                  <a:schemeClr val="accent5"/>
                </a:solidFill>
                <a:latin typeface="+mj-lt"/>
                <a:ea typeface="+mj-ea"/>
                <a:cs typeface="+mj-cs"/>
                <a:sym typeface="Helvetica"/>
              </a:defRPr>
            </a:pPr>
            <a:r>
              <a:rPr lang="en-US" sz="1600" dirty="0"/>
              <a:t>How can I "know" my client’s business better?</a:t>
            </a:r>
          </a:p>
        </p:txBody>
      </p:sp>
      <p:sp>
        <p:nvSpPr>
          <p:cNvPr id="17" name="Shape 282"/>
          <p:cNvSpPr/>
          <p:nvPr/>
        </p:nvSpPr>
        <p:spPr>
          <a:xfrm>
            <a:off x="387226" y="2374941"/>
            <a:ext cx="6963731" cy="2010249"/>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8" name="Shape 282"/>
          <p:cNvSpPr/>
          <p:nvPr/>
        </p:nvSpPr>
        <p:spPr>
          <a:xfrm>
            <a:off x="387226" y="4723743"/>
            <a:ext cx="6963731" cy="205825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9" name="Shape 282"/>
          <p:cNvSpPr/>
          <p:nvPr/>
        </p:nvSpPr>
        <p:spPr>
          <a:xfrm>
            <a:off x="383458" y="7366769"/>
            <a:ext cx="6963731" cy="19255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6871831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24</a:t>
            </a:fld>
            <a:endParaRPr/>
          </a:p>
        </p:txBody>
      </p:sp>
      <p:sp>
        <p:nvSpPr>
          <p:cNvPr id="262" name="Shape 262"/>
          <p:cNvSpPr/>
          <p:nvPr/>
        </p:nvSpPr>
        <p:spPr>
          <a:xfrm>
            <a:off x="231405" y="1435908"/>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PERSUASION SKILLS</a:t>
            </a:r>
            <a:endParaRPr dirty="0"/>
          </a:p>
        </p:txBody>
      </p:sp>
      <p:sp>
        <p:nvSpPr>
          <p:cNvPr id="4" name="TextBox 3"/>
          <p:cNvSpPr txBox="1"/>
          <p:nvPr/>
        </p:nvSpPr>
        <p:spPr>
          <a:xfrm>
            <a:off x="383458" y="489646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sp>
        <p:nvSpPr>
          <p:cNvPr id="14" name="Shape 262"/>
          <p:cNvSpPr/>
          <p:nvPr/>
        </p:nvSpPr>
        <p:spPr>
          <a:xfrm>
            <a:off x="231405" y="4267366"/>
            <a:ext cx="727537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pPr>
              <a:defRPr>
                <a:solidFill>
                  <a:schemeClr val="accent5"/>
                </a:solidFill>
                <a:latin typeface="+mj-lt"/>
                <a:ea typeface="+mj-ea"/>
                <a:cs typeface="+mj-cs"/>
                <a:sym typeface="Helvetica"/>
              </a:defRPr>
            </a:pPr>
            <a:r>
              <a:rPr lang="en-US" sz="1600"/>
              <a:t>Describe the best strategies to engage with people properly at a networking event.</a:t>
            </a:r>
            <a:endParaRPr lang="en-US" sz="1600" dirty="0"/>
          </a:p>
        </p:txBody>
      </p:sp>
      <p:sp>
        <p:nvSpPr>
          <p:cNvPr id="15" name="Shape 262"/>
          <p:cNvSpPr/>
          <p:nvPr/>
        </p:nvSpPr>
        <p:spPr>
          <a:xfrm>
            <a:off x="231405" y="6781994"/>
            <a:ext cx="7275370" cy="58477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pPr>
              <a:defRPr>
                <a:solidFill>
                  <a:schemeClr val="accent5"/>
                </a:solidFill>
                <a:latin typeface="+mj-lt"/>
                <a:ea typeface="+mj-ea"/>
                <a:cs typeface="+mj-cs"/>
                <a:sym typeface="Helvetica"/>
              </a:defRPr>
            </a:pPr>
            <a:r>
              <a:rPr lang="en-US" sz="1600" dirty="0"/>
              <a:t>What are some strategies you will use to engage with people at a level where they will want to spend time with you?</a:t>
            </a:r>
          </a:p>
        </p:txBody>
      </p:sp>
      <p:sp>
        <p:nvSpPr>
          <p:cNvPr id="13" name="Shape 271"/>
          <p:cNvSpPr/>
          <p:nvPr/>
        </p:nvSpPr>
        <p:spPr>
          <a:xfrm>
            <a:off x="383458" y="483113"/>
            <a:ext cx="6963731" cy="4801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2800">
                <a:solidFill>
                  <a:schemeClr val="accent1"/>
                </a:solidFill>
                <a:latin typeface="+mj-lt"/>
                <a:ea typeface="+mj-ea"/>
                <a:cs typeface="+mj-cs"/>
                <a:sym typeface="Helvetica"/>
              </a:defRPr>
            </a:lvl1pPr>
          </a:lstStyle>
          <a:p>
            <a:r>
              <a:rPr lang="en-US" dirty="0"/>
              <a:t>Persuasion Skills</a:t>
            </a:r>
          </a:p>
        </p:txBody>
      </p:sp>
      <p:sp>
        <p:nvSpPr>
          <p:cNvPr id="16" name="Shape 262"/>
          <p:cNvSpPr/>
          <p:nvPr/>
        </p:nvSpPr>
        <p:spPr>
          <a:xfrm>
            <a:off x="231405" y="1970704"/>
            <a:ext cx="727537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pPr>
              <a:defRPr>
                <a:solidFill>
                  <a:schemeClr val="accent5"/>
                </a:solidFill>
                <a:latin typeface="+mj-lt"/>
                <a:ea typeface="+mj-ea"/>
                <a:cs typeface="+mj-cs"/>
                <a:sym typeface="Helvetica"/>
              </a:defRPr>
            </a:pPr>
            <a:r>
              <a:rPr lang="en-US" sz="1600" dirty="0"/>
              <a:t>Describe how to show someone you CARE about them and their business.</a:t>
            </a:r>
          </a:p>
        </p:txBody>
      </p:sp>
      <p:sp>
        <p:nvSpPr>
          <p:cNvPr id="17" name="Shape 282"/>
          <p:cNvSpPr/>
          <p:nvPr/>
        </p:nvSpPr>
        <p:spPr>
          <a:xfrm>
            <a:off x="387226" y="2325513"/>
            <a:ext cx="6963731" cy="1941853"/>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8" name="Shape 282"/>
          <p:cNvSpPr/>
          <p:nvPr/>
        </p:nvSpPr>
        <p:spPr>
          <a:xfrm>
            <a:off x="387226" y="4852141"/>
            <a:ext cx="6963731" cy="1880425"/>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9" name="Shape 282"/>
          <p:cNvSpPr/>
          <p:nvPr/>
        </p:nvSpPr>
        <p:spPr>
          <a:xfrm>
            <a:off x="383458" y="7366769"/>
            <a:ext cx="6963731" cy="187608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58667583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
        <p:nvSpPr>
          <p:cNvPr id="306" name="Shape 306"/>
          <p:cNvSpPr/>
          <p:nvPr/>
        </p:nvSpPr>
        <p:spPr>
          <a:xfrm>
            <a:off x="387226" y="428249"/>
            <a:ext cx="6963731" cy="53796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defTabSz="777240">
              <a:lnSpc>
                <a:spcPct val="90000"/>
              </a:lnSpc>
              <a:defRPr sz="3200">
                <a:solidFill>
                  <a:schemeClr val="accent1"/>
                </a:solidFill>
                <a:latin typeface="+mj-lt"/>
                <a:ea typeface="+mj-ea"/>
                <a:cs typeface="+mj-cs"/>
                <a:sym typeface="Helvetica"/>
              </a:defRPr>
            </a:pPr>
            <a:r>
              <a:rPr dirty="0"/>
              <a:t>Understanding WHY People Buy</a:t>
            </a:r>
          </a:p>
        </p:txBody>
      </p:sp>
      <p:sp>
        <p:nvSpPr>
          <p:cNvPr id="4" name="TextBox 3"/>
          <p:cNvSpPr txBox="1"/>
          <p:nvPr/>
        </p:nvSpPr>
        <p:spPr>
          <a:xfrm>
            <a:off x="229388" y="1604974"/>
            <a:ext cx="79765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Clients</a:t>
            </a:r>
          </a:p>
        </p:txBody>
      </p:sp>
      <p:sp>
        <p:nvSpPr>
          <p:cNvPr id="5" name="TextBox 4"/>
          <p:cNvSpPr txBox="1"/>
          <p:nvPr/>
        </p:nvSpPr>
        <p:spPr>
          <a:xfrm>
            <a:off x="229388" y="5534199"/>
            <a:ext cx="40922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solidFill>
                  <a:schemeClr val="accent5"/>
                </a:solidFill>
                <a:latin typeface="+mj-lt"/>
                <a:ea typeface="+mj-ea"/>
                <a:cs typeface="+mj-cs"/>
                <a:sym typeface="Helvetica"/>
              </a:defRPr>
            </a:pPr>
            <a:r>
              <a:rPr lang="en-US" dirty="0">
                <a:solidFill>
                  <a:schemeClr val="accent5"/>
                </a:solidFill>
                <a:latin typeface="Helvetica" panose="020B0604020202020204" pitchFamily="34" charset="0"/>
                <a:sym typeface="Helvetica"/>
              </a:rPr>
              <a:t>Employees</a:t>
            </a:r>
          </a:p>
        </p:txBody>
      </p:sp>
      <p:sp>
        <p:nvSpPr>
          <p:cNvPr id="9" name="Shape 282"/>
          <p:cNvSpPr/>
          <p:nvPr/>
        </p:nvSpPr>
        <p:spPr>
          <a:xfrm>
            <a:off x="387226" y="1974305"/>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0" name="Shape 282"/>
          <p:cNvSpPr/>
          <p:nvPr/>
        </p:nvSpPr>
        <p:spPr>
          <a:xfrm>
            <a:off x="387225" y="5903529"/>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
        <p:nvSpPr>
          <p:cNvPr id="306" name="Shape 306"/>
          <p:cNvSpPr/>
          <p:nvPr/>
        </p:nvSpPr>
        <p:spPr>
          <a:xfrm>
            <a:off x="387226" y="428249"/>
            <a:ext cx="6963731" cy="53796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p>
            <a:pPr algn="ctr" defTabSz="777240">
              <a:lnSpc>
                <a:spcPct val="90000"/>
              </a:lnSpc>
              <a:defRPr sz="3200">
                <a:solidFill>
                  <a:schemeClr val="accent1"/>
                </a:solidFill>
                <a:latin typeface="+mj-lt"/>
                <a:ea typeface="+mj-ea"/>
                <a:cs typeface="+mj-cs"/>
                <a:sym typeface="Helvetica"/>
              </a:defRPr>
            </a:pPr>
            <a:r>
              <a:rPr dirty="0"/>
              <a:t>Understanding WHY People Buy</a:t>
            </a:r>
          </a:p>
        </p:txBody>
      </p:sp>
      <p:sp>
        <p:nvSpPr>
          <p:cNvPr id="4" name="TextBox 3"/>
          <p:cNvSpPr txBox="1"/>
          <p:nvPr/>
        </p:nvSpPr>
        <p:spPr>
          <a:xfrm>
            <a:off x="229388" y="1604974"/>
            <a:ext cx="6309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Profit</a:t>
            </a:r>
          </a:p>
        </p:txBody>
      </p:sp>
      <p:sp>
        <p:nvSpPr>
          <p:cNvPr id="5" name="TextBox 4"/>
          <p:cNvSpPr txBox="1"/>
          <p:nvPr/>
        </p:nvSpPr>
        <p:spPr>
          <a:xfrm>
            <a:off x="212281" y="5542264"/>
            <a:ext cx="40922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defRPr>
                <a:solidFill>
                  <a:schemeClr val="accent5"/>
                </a:solidFill>
                <a:latin typeface="+mj-lt"/>
                <a:ea typeface="+mj-ea"/>
                <a:cs typeface="+mj-cs"/>
                <a:sym typeface="Helvetica"/>
              </a:defRPr>
            </a:pPr>
            <a:r>
              <a:rPr lang="en-US" dirty="0">
                <a:solidFill>
                  <a:schemeClr val="accent5"/>
                </a:solidFill>
                <a:latin typeface="Helvetica" panose="020B0604020202020204" pitchFamily="34" charset="0"/>
                <a:sym typeface="Helvetica"/>
              </a:rPr>
              <a:t>Executive Satisfaction</a:t>
            </a:r>
          </a:p>
        </p:txBody>
      </p:sp>
      <p:sp>
        <p:nvSpPr>
          <p:cNvPr id="9" name="Shape 282"/>
          <p:cNvSpPr/>
          <p:nvPr/>
        </p:nvSpPr>
        <p:spPr>
          <a:xfrm>
            <a:off x="387226" y="1974305"/>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0" name="Shape 282"/>
          <p:cNvSpPr/>
          <p:nvPr/>
        </p:nvSpPr>
        <p:spPr>
          <a:xfrm>
            <a:off x="387225" y="5903529"/>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243485667"/>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sp>
        <p:nvSpPr>
          <p:cNvPr id="310" name="Shape 310"/>
          <p:cNvSpPr/>
          <p:nvPr/>
        </p:nvSpPr>
        <p:spPr>
          <a:xfrm>
            <a:off x="387226" y="467363"/>
            <a:ext cx="6963731" cy="4597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2400">
                <a:solidFill>
                  <a:schemeClr val="accent1"/>
                </a:solidFill>
                <a:latin typeface="+mj-lt"/>
                <a:ea typeface="+mj-ea"/>
                <a:cs typeface="+mj-cs"/>
                <a:sym typeface="Helvetica"/>
              </a:defRPr>
            </a:lvl1pPr>
          </a:lstStyle>
          <a:p>
            <a:r>
              <a:t>Understanding HOW to Sell Intellectual Property</a:t>
            </a:r>
          </a:p>
        </p:txBody>
      </p:sp>
      <p:graphicFrame>
        <p:nvGraphicFramePr>
          <p:cNvPr id="311" name="Table 311"/>
          <p:cNvGraphicFramePr/>
          <p:nvPr>
            <p:extLst>
              <p:ext uri="{D42A27DB-BD31-4B8C-83A1-F6EECF244321}">
                <p14:modId xmlns:p14="http://schemas.microsoft.com/office/powerpoint/2010/main" val="2800009151"/>
              </p:ext>
            </p:extLst>
          </p:nvPr>
        </p:nvGraphicFramePr>
        <p:xfrm>
          <a:off x="341604" y="1770123"/>
          <a:ext cx="7054971" cy="6836585"/>
        </p:xfrm>
        <a:graphic>
          <a:graphicData uri="http://schemas.openxmlformats.org/drawingml/2006/table">
            <a:tbl>
              <a:tblPr firstRow="1" bandRow="1">
                <a:tableStyleId>{4C3C2611-4C71-4FC5-86AE-919BDF0F9419}</a:tableStyleId>
              </a:tblPr>
              <a:tblGrid>
                <a:gridCol w="2351657">
                  <a:extLst>
                    <a:ext uri="{9D8B030D-6E8A-4147-A177-3AD203B41FA5}">
                      <a16:colId xmlns:a16="http://schemas.microsoft.com/office/drawing/2014/main" val="20000"/>
                    </a:ext>
                  </a:extLst>
                </a:gridCol>
                <a:gridCol w="2351657">
                  <a:extLst>
                    <a:ext uri="{9D8B030D-6E8A-4147-A177-3AD203B41FA5}">
                      <a16:colId xmlns:a16="http://schemas.microsoft.com/office/drawing/2014/main" val="20001"/>
                    </a:ext>
                  </a:extLst>
                </a:gridCol>
                <a:gridCol w="2351657">
                  <a:extLst>
                    <a:ext uri="{9D8B030D-6E8A-4147-A177-3AD203B41FA5}">
                      <a16:colId xmlns:a16="http://schemas.microsoft.com/office/drawing/2014/main" val="20002"/>
                    </a:ext>
                  </a:extLst>
                </a:gridCol>
              </a:tblGrid>
              <a:tr h="660403">
                <a:tc>
                  <a:txBody>
                    <a:bodyPr/>
                    <a:lstStyle/>
                    <a:p>
                      <a:pPr algn="ctr" defTabSz="777240">
                        <a:lnSpc>
                          <a:spcPct val="200000"/>
                        </a:lnSpc>
                        <a:defRPr sz="1800" b="0"/>
                      </a:pPr>
                      <a:r>
                        <a:rPr sz="1500" b="1" dirty="0">
                          <a:solidFill>
                            <a:schemeClr val="accent3">
                              <a:lumOff val="44000"/>
                            </a:schemeClr>
                          </a:solidFill>
                          <a:latin typeface="Helvetica" panose="020B0604020202020204" pitchFamily="34" charset="0"/>
                          <a:cs typeface="Helvetica" panose="020B0604020202020204" pitchFamily="34" charset="0"/>
                          <a:sym typeface="Calibri"/>
                        </a:rPr>
                        <a:t>Insurance Product Sales</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defTabSz="777240">
                        <a:lnSpc>
                          <a:spcPct val="200000"/>
                        </a:lnSpc>
                        <a:defRPr sz="1800" b="0"/>
                      </a:pPr>
                      <a:r>
                        <a:rPr sz="1500" b="1" dirty="0">
                          <a:solidFill>
                            <a:schemeClr val="accent3">
                              <a:lumOff val="44000"/>
                            </a:schemeClr>
                          </a:solidFill>
                          <a:latin typeface="Helvetica" panose="020B0604020202020204" pitchFamily="34" charset="0"/>
                          <a:cs typeface="Helvetica" panose="020B0604020202020204" pitchFamily="34" charset="0"/>
                          <a:sym typeface="Calibri"/>
                        </a:rPr>
                        <a:t>Value Add – Solutions</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algn="ctr" defTabSz="777240">
                        <a:lnSpc>
                          <a:spcPct val="200000"/>
                        </a:lnSpc>
                        <a:defRPr sz="1800" b="0"/>
                      </a:pPr>
                      <a:r>
                        <a:rPr sz="1500" b="1" dirty="0">
                          <a:solidFill>
                            <a:schemeClr val="accent3">
                              <a:lumOff val="44000"/>
                            </a:schemeClr>
                          </a:solidFill>
                          <a:latin typeface="Helvetica" panose="020B0604020202020204" pitchFamily="34" charset="0"/>
                          <a:cs typeface="Helvetica" panose="020B0604020202020204" pitchFamily="34" charset="0"/>
                          <a:sym typeface="Calibri"/>
                        </a:rPr>
                        <a:t>Intellectual Property </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0">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What wins?</a:t>
                      </a:r>
                    </a:p>
                  </a:txBody>
                  <a:tcPr marL="45720" marR="45720" anchor="b"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What wins?</a:t>
                      </a:r>
                    </a:p>
                  </a:txBody>
                  <a:tcPr marL="45720" marR="45720" anchor="b"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What wins?</a:t>
                      </a:r>
                    </a:p>
                  </a:txBody>
                  <a:tcPr marL="45720" marR="45720" anchor="b"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48430">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2"/>
                  </a:ext>
                </a:extLst>
              </a:tr>
              <a:tr h="519263">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you </a:t>
                      </a:r>
                      <a:r>
                        <a:rPr lang="en-US" sz="1500" dirty="0">
                          <a:latin typeface="Helvetica" panose="020B0604020202020204" pitchFamily="34" charset="0"/>
                          <a:cs typeface="Helvetica" panose="020B0604020202020204" pitchFamily="34" charset="0"/>
                          <a:sym typeface="Calibri"/>
                        </a:rPr>
                        <a:t>l</a:t>
                      </a:r>
                      <a:r>
                        <a:rPr sz="1500" dirty="0">
                          <a:latin typeface="Helvetica" panose="020B0604020202020204" pitchFamily="34" charset="0"/>
                          <a:cs typeface="Helvetica" panose="020B0604020202020204" pitchFamily="34" charset="0"/>
                          <a:sym typeface="Calibri"/>
                        </a:rPr>
                        <a:t>ose?</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you </a:t>
                      </a:r>
                      <a:r>
                        <a:rPr lang="en-US" sz="1500" dirty="0">
                          <a:latin typeface="Helvetica" panose="020B0604020202020204" pitchFamily="34" charset="0"/>
                          <a:cs typeface="Helvetica" panose="020B0604020202020204" pitchFamily="34" charset="0"/>
                          <a:sym typeface="Calibri"/>
                        </a:rPr>
                        <a:t>l</a:t>
                      </a:r>
                      <a:r>
                        <a:rPr sz="1500" dirty="0">
                          <a:latin typeface="Helvetica" panose="020B0604020202020204" pitchFamily="34" charset="0"/>
                          <a:cs typeface="Helvetica" panose="020B0604020202020204" pitchFamily="34" charset="0"/>
                          <a:sym typeface="Calibri"/>
                        </a:rPr>
                        <a:t>ose?</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you </a:t>
                      </a:r>
                      <a:r>
                        <a:rPr lang="en-US" sz="1500" dirty="0">
                          <a:latin typeface="Helvetica" panose="020B0604020202020204" pitchFamily="34" charset="0"/>
                          <a:cs typeface="Helvetica" panose="020B0604020202020204" pitchFamily="34" charset="0"/>
                          <a:sym typeface="Calibri"/>
                        </a:rPr>
                        <a:t>l</a:t>
                      </a:r>
                      <a:r>
                        <a:rPr sz="1500" dirty="0">
                          <a:latin typeface="Helvetica" panose="020B0604020202020204" pitchFamily="34" charset="0"/>
                          <a:cs typeface="Helvetica" panose="020B0604020202020204" pitchFamily="34" charset="0"/>
                          <a:sym typeface="Calibri"/>
                        </a:rPr>
                        <a:t>ose?</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017437">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4"/>
                  </a:ext>
                </a:extLst>
              </a:tr>
              <a:tr h="412070">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big is competition?</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big is competition?</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big is competition?</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006094">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
                  </a:ext>
                </a:extLst>
              </a:tr>
              <a:tr h="390480">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I sell?</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I sell?</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defTabSz="777240">
                        <a:lnSpc>
                          <a:spcPct val="200000"/>
                        </a:lnSpc>
                        <a:defRPr sz="1800"/>
                      </a:pPr>
                      <a:r>
                        <a:rPr sz="1500" dirty="0">
                          <a:latin typeface="Helvetica" panose="020B0604020202020204" pitchFamily="34" charset="0"/>
                          <a:cs typeface="Helvetica" panose="020B0604020202020204" pitchFamily="34" charset="0"/>
                          <a:sym typeface="Calibri"/>
                        </a:rPr>
                        <a:t>How do I sell?</a:t>
                      </a: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124204">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defTabSz="777240">
                        <a:lnSpc>
                          <a:spcPct val="200000"/>
                        </a:lnSpc>
                        <a:defRPr sz="1500">
                          <a:sym typeface="Calibri"/>
                        </a:defRPr>
                      </a:pPr>
                      <a:endParaRPr dirty="0">
                        <a:latin typeface="Helvetica" panose="020B0604020202020204" pitchFamily="34" charset="0"/>
                        <a:cs typeface="Helvetica" panose="020B0604020202020204" pitchFamily="34" charset="0"/>
                      </a:endParaRPr>
                    </a:p>
                  </a:txBody>
                  <a:tcPr marL="45720" marR="45720" horzOverflow="overflow">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Shape 313"/>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28</a:t>
            </a:fld>
            <a:endParaRPr/>
          </a:p>
        </p:txBody>
      </p:sp>
      <p:sp>
        <p:nvSpPr>
          <p:cNvPr id="315" name="Shape 315"/>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lang="en-US" dirty="0"/>
              <a:t>Your</a:t>
            </a:r>
            <a:r>
              <a:rPr dirty="0"/>
              <a:t> Story</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a:t>
            </a:fld>
            <a:endParaRPr/>
          </a:p>
        </p:txBody>
      </p:sp>
      <p:sp>
        <p:nvSpPr>
          <p:cNvPr id="230" name="Shape 230"/>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lang="en-US" dirty="0"/>
              <a:t>Snap Shot</a:t>
            </a:r>
            <a:endParaRPr dirty="0"/>
          </a:p>
        </p:txBody>
      </p:sp>
    </p:spTree>
    <p:extLst>
      <p:ext uri="{BB962C8B-B14F-4D97-AF65-F5344CB8AC3E}">
        <p14:creationId xmlns:p14="http://schemas.microsoft.com/office/powerpoint/2010/main" val="898304677"/>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29</a:t>
            </a:fld>
            <a:endParaRPr/>
          </a:p>
        </p:txBody>
      </p:sp>
      <p:sp>
        <p:nvSpPr>
          <p:cNvPr id="321" name="Shape 321"/>
          <p:cNvSpPr/>
          <p:nvPr/>
        </p:nvSpPr>
        <p:spPr>
          <a:xfrm>
            <a:off x="387226" y="428249"/>
            <a:ext cx="6963731" cy="53796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Your</a:t>
            </a:r>
            <a:r>
              <a:rPr dirty="0"/>
              <a:t> Story</a:t>
            </a:r>
          </a:p>
        </p:txBody>
      </p:sp>
      <p:sp>
        <p:nvSpPr>
          <p:cNvPr id="4" name="TextBox 3"/>
          <p:cNvSpPr txBox="1"/>
          <p:nvPr/>
        </p:nvSpPr>
        <p:spPr>
          <a:xfrm>
            <a:off x="387225" y="1618980"/>
            <a:ext cx="12144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4"/>
                </a:solidFill>
                <a:effectLst/>
                <a:uFillTx/>
                <a:latin typeface="Helvetica" panose="020B0604020202020204" pitchFamily="34" charset="0"/>
                <a:cs typeface="Helvetica" panose="020B0604020202020204" pitchFamily="34" charset="0"/>
                <a:sym typeface="Calibri"/>
              </a:rPr>
              <a:t>Problem(s</a:t>
            </a:r>
            <a:r>
              <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rPr>
              <a:t>)</a:t>
            </a:r>
          </a:p>
        </p:txBody>
      </p:sp>
      <p:sp>
        <p:nvSpPr>
          <p:cNvPr id="10" name="TextBox 9"/>
          <p:cNvSpPr txBox="1"/>
          <p:nvPr/>
        </p:nvSpPr>
        <p:spPr>
          <a:xfrm>
            <a:off x="387224" y="5556337"/>
            <a:ext cx="113107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4"/>
                </a:solidFill>
                <a:effectLst/>
                <a:uFillTx/>
                <a:latin typeface="Helvetica" panose="020B0604020202020204" pitchFamily="34" charset="0"/>
                <a:cs typeface="Helvetica" panose="020B0604020202020204" pitchFamily="34" charset="0"/>
                <a:sym typeface="Calibri"/>
              </a:rPr>
              <a:t>Response</a:t>
            </a: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sp>
        <p:nvSpPr>
          <p:cNvPr id="9" name="Shape 282"/>
          <p:cNvSpPr/>
          <p:nvPr/>
        </p:nvSpPr>
        <p:spPr>
          <a:xfrm>
            <a:off x="387226" y="1974305"/>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1" name="Shape 282"/>
          <p:cNvSpPr/>
          <p:nvPr/>
        </p:nvSpPr>
        <p:spPr>
          <a:xfrm>
            <a:off x="387225" y="5903529"/>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6828775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30</a:t>
            </a:fld>
            <a:endParaRPr/>
          </a:p>
        </p:txBody>
      </p:sp>
      <p:sp>
        <p:nvSpPr>
          <p:cNvPr id="321" name="Shape 321"/>
          <p:cNvSpPr/>
          <p:nvPr/>
        </p:nvSpPr>
        <p:spPr>
          <a:xfrm>
            <a:off x="387226" y="428249"/>
            <a:ext cx="6963731" cy="53796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Your</a:t>
            </a:r>
            <a:r>
              <a:rPr dirty="0"/>
              <a:t> Story</a:t>
            </a:r>
          </a:p>
        </p:txBody>
      </p:sp>
      <p:sp>
        <p:nvSpPr>
          <p:cNvPr id="4" name="TextBox 3"/>
          <p:cNvSpPr txBox="1"/>
          <p:nvPr/>
        </p:nvSpPr>
        <p:spPr>
          <a:xfrm>
            <a:off x="387225" y="1606623"/>
            <a:ext cx="110542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4"/>
                </a:solidFill>
                <a:effectLst/>
                <a:uFillTx/>
                <a:latin typeface="Helvetica" panose="020B0604020202020204" pitchFamily="34" charset="0"/>
                <a:cs typeface="Helvetica" panose="020B0604020202020204" pitchFamily="34" charset="0"/>
                <a:sym typeface="Calibri"/>
              </a:rPr>
              <a:t>Examples</a:t>
            </a: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sp>
        <p:nvSpPr>
          <p:cNvPr id="10" name="TextBox 9"/>
          <p:cNvSpPr txBox="1"/>
          <p:nvPr/>
        </p:nvSpPr>
        <p:spPr>
          <a:xfrm>
            <a:off x="387224" y="5581051"/>
            <a:ext cx="122084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4"/>
                </a:solidFill>
                <a:effectLst/>
                <a:uFillTx/>
                <a:latin typeface="Helvetica" panose="020B0604020202020204" pitchFamily="34" charset="0"/>
                <a:cs typeface="Helvetica" panose="020B0604020202020204" pitchFamily="34" charset="0"/>
                <a:sym typeface="Calibri"/>
              </a:rPr>
              <a:t>Next Steps</a:t>
            </a:r>
            <a:endParaRPr kumimoji="0" lang="en-US" sz="1800" b="0" i="0" u="none" strike="noStrike" cap="none" spc="0" normalizeH="0" baseline="0" dirty="0">
              <a:ln>
                <a:noFill/>
              </a:ln>
              <a:solidFill>
                <a:srgbClr val="000000"/>
              </a:solidFill>
              <a:effectLst/>
              <a:uFillTx/>
              <a:latin typeface="Helvetica" panose="020B0604020202020204" pitchFamily="34" charset="0"/>
              <a:cs typeface="Helvetica" panose="020B0604020202020204" pitchFamily="34" charset="0"/>
              <a:sym typeface="Calibri"/>
            </a:endParaRPr>
          </a:p>
        </p:txBody>
      </p:sp>
      <p:sp>
        <p:nvSpPr>
          <p:cNvPr id="9" name="Shape 282"/>
          <p:cNvSpPr/>
          <p:nvPr/>
        </p:nvSpPr>
        <p:spPr>
          <a:xfrm>
            <a:off x="387226" y="1974305"/>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1" name="Shape 282"/>
          <p:cNvSpPr/>
          <p:nvPr/>
        </p:nvSpPr>
        <p:spPr>
          <a:xfrm>
            <a:off x="387225" y="5903529"/>
            <a:ext cx="6963731" cy="355989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66354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31</a:t>
            </a:fld>
            <a:endParaRPr/>
          </a:p>
        </p:txBody>
      </p:sp>
      <p:sp>
        <p:nvSpPr>
          <p:cNvPr id="331" name="Shape 331"/>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lang="en-US" dirty="0"/>
              <a:t>Your</a:t>
            </a:r>
            <a:r>
              <a:rPr dirty="0"/>
              <a:t> Value Proposition</a:t>
            </a:r>
          </a:p>
        </p:txBody>
      </p:sp>
    </p:spTree>
    <p:extLst>
      <p:ext uri="{BB962C8B-B14F-4D97-AF65-F5344CB8AC3E}">
        <p14:creationId xmlns:p14="http://schemas.microsoft.com/office/powerpoint/2010/main" val="133098174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hape 31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32</a:t>
            </a:fld>
            <a:endParaRPr/>
          </a:p>
        </p:txBody>
      </p:sp>
      <p:sp>
        <p:nvSpPr>
          <p:cNvPr id="321" name="Shape 321"/>
          <p:cNvSpPr/>
          <p:nvPr/>
        </p:nvSpPr>
        <p:spPr>
          <a:xfrm>
            <a:off x="387226" y="429468"/>
            <a:ext cx="6963731" cy="53553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Your</a:t>
            </a:r>
            <a:r>
              <a:rPr dirty="0"/>
              <a:t> </a:t>
            </a:r>
            <a:r>
              <a:rPr lang="en-US" dirty="0"/>
              <a:t>Value Proposition</a:t>
            </a:r>
            <a:endParaRPr dirty="0"/>
          </a:p>
        </p:txBody>
      </p:sp>
      <p:sp>
        <p:nvSpPr>
          <p:cNvPr id="4" name="TextBox 3"/>
          <p:cNvSpPr txBox="1"/>
          <p:nvPr/>
        </p:nvSpPr>
        <p:spPr>
          <a:xfrm>
            <a:off x="387225" y="1680765"/>
            <a:ext cx="712568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Describe the agency process that brings value to the clients of your agency</a:t>
            </a:r>
          </a:p>
        </p:txBody>
      </p:sp>
      <p:sp>
        <p:nvSpPr>
          <p:cNvPr id="11" name="TextBox 10"/>
          <p:cNvSpPr txBox="1"/>
          <p:nvPr/>
        </p:nvSpPr>
        <p:spPr>
          <a:xfrm>
            <a:off x="387225" y="5494553"/>
            <a:ext cx="42986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How can you bring value to this process?</a:t>
            </a:r>
          </a:p>
        </p:txBody>
      </p:sp>
      <p:sp>
        <p:nvSpPr>
          <p:cNvPr id="14" name="Shape 282"/>
          <p:cNvSpPr/>
          <p:nvPr/>
        </p:nvSpPr>
        <p:spPr>
          <a:xfrm>
            <a:off x="387225" y="5863883"/>
            <a:ext cx="6963731" cy="316890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6" name="Shape 282"/>
          <p:cNvSpPr/>
          <p:nvPr/>
        </p:nvSpPr>
        <p:spPr>
          <a:xfrm>
            <a:off x="387224" y="2325647"/>
            <a:ext cx="6963731" cy="316890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494371561"/>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hape 327"/>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33</a:t>
            </a:fld>
            <a:endParaRPr/>
          </a:p>
        </p:txBody>
      </p:sp>
      <p:sp>
        <p:nvSpPr>
          <p:cNvPr id="329" name="Shape 329"/>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Why Our Process Sells!</a:t>
            </a:r>
          </a:p>
        </p:txBody>
      </p:sp>
      <p:sp>
        <p:nvSpPr>
          <p:cNvPr id="2" name="Rectangle 1"/>
          <p:cNvSpPr/>
          <p:nvPr/>
        </p:nvSpPr>
        <p:spPr>
          <a:xfrm>
            <a:off x="402413" y="1600407"/>
            <a:ext cx="6963732" cy="1938992"/>
          </a:xfrm>
          <a:prstGeom prst="rect">
            <a:avLst/>
          </a:prstGeom>
        </p:spPr>
        <p:txBody>
          <a:bodyPr wrap="square">
            <a:spAutoFit/>
          </a:bodyPr>
          <a:lstStyle/>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a:p>
            <a:pPr>
              <a:defRPr sz="1200">
                <a:solidFill>
                  <a:schemeClr val="accent5"/>
                </a:solidFill>
                <a:latin typeface="+mj-lt"/>
                <a:ea typeface="+mj-ea"/>
                <a:cs typeface="+mj-cs"/>
                <a:sym typeface="Helvetica"/>
              </a:defRPr>
            </a:pPr>
            <a:endParaRPr lang="en-US" dirty="0">
              <a:solidFill>
                <a:schemeClr val="accent5"/>
              </a:solidFill>
              <a:latin typeface="+mj-lt"/>
              <a:sym typeface="Helvetica"/>
            </a:endParaRPr>
          </a:p>
        </p:txBody>
      </p:sp>
      <p:sp>
        <p:nvSpPr>
          <p:cNvPr id="11" name="Shape 282"/>
          <p:cNvSpPr/>
          <p:nvPr/>
        </p:nvSpPr>
        <p:spPr>
          <a:xfrm>
            <a:off x="404334" y="1977081"/>
            <a:ext cx="6963731" cy="212536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2" name="Shape 282"/>
          <p:cNvSpPr/>
          <p:nvPr/>
        </p:nvSpPr>
        <p:spPr>
          <a:xfrm>
            <a:off x="402413" y="4707924"/>
            <a:ext cx="6963731" cy="20059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3" name="Shape 282"/>
          <p:cNvSpPr/>
          <p:nvPr/>
        </p:nvSpPr>
        <p:spPr>
          <a:xfrm>
            <a:off x="402412" y="7446663"/>
            <a:ext cx="6963731" cy="1915078"/>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4" name="TextBox 13"/>
          <p:cNvSpPr txBox="1"/>
          <p:nvPr/>
        </p:nvSpPr>
        <p:spPr>
          <a:xfrm>
            <a:off x="402412" y="1573317"/>
            <a:ext cx="7125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The Process brings value because...</a:t>
            </a:r>
          </a:p>
        </p:txBody>
      </p:sp>
      <p:sp>
        <p:nvSpPr>
          <p:cNvPr id="15" name="TextBox 14"/>
          <p:cNvSpPr txBox="1"/>
          <p:nvPr/>
        </p:nvSpPr>
        <p:spPr>
          <a:xfrm>
            <a:off x="404334" y="4336705"/>
            <a:ext cx="7125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What value does the assessment bring to a prospect/client?</a:t>
            </a:r>
          </a:p>
        </p:txBody>
      </p:sp>
      <p:sp>
        <p:nvSpPr>
          <p:cNvPr id="16" name="TextBox 15"/>
          <p:cNvSpPr txBox="1"/>
          <p:nvPr/>
        </p:nvSpPr>
        <p:spPr>
          <a:xfrm>
            <a:off x="404334" y="6800334"/>
            <a:ext cx="712568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a:solidFill>
                  <a:schemeClr val="accent4"/>
                </a:solidFill>
                <a:latin typeface="Helvetica" panose="020B0604020202020204" pitchFamily="34" charset="0"/>
                <a:cs typeface="Helvetica" panose="020B0604020202020204" pitchFamily="34" charset="0"/>
              </a:rPr>
              <a:t>How do "plans" impact a client and what is different about a plan vs a "presentation"</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Shape 346"/>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34</a:t>
            </a:fld>
            <a:endParaRPr/>
          </a:p>
        </p:txBody>
      </p:sp>
      <p:sp>
        <p:nvSpPr>
          <p:cNvPr id="348" name="Shape 348"/>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An Effective Assessment</a:t>
            </a:r>
          </a:p>
        </p:txBody>
      </p:sp>
      <p:sp>
        <p:nvSpPr>
          <p:cNvPr id="9" name="Shape 262"/>
          <p:cNvSpPr/>
          <p:nvPr/>
        </p:nvSpPr>
        <p:spPr>
          <a:xfrm>
            <a:off x="423687" y="1631017"/>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Question Asking</a:t>
            </a:r>
          </a:p>
        </p:txBody>
      </p:sp>
      <p:sp>
        <p:nvSpPr>
          <p:cNvPr id="10" name="Shape 262"/>
          <p:cNvSpPr/>
          <p:nvPr/>
        </p:nvSpPr>
        <p:spPr>
          <a:xfrm>
            <a:off x="423687" y="4337082"/>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Quantifying</a:t>
            </a:r>
          </a:p>
        </p:txBody>
      </p:sp>
      <p:sp>
        <p:nvSpPr>
          <p:cNvPr id="11" name="Shape 262"/>
          <p:cNvSpPr/>
          <p:nvPr/>
        </p:nvSpPr>
        <p:spPr>
          <a:xfrm>
            <a:off x="402412" y="6964609"/>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Process</a:t>
            </a:r>
          </a:p>
        </p:txBody>
      </p:sp>
      <p:sp>
        <p:nvSpPr>
          <p:cNvPr id="12" name="Shape 282"/>
          <p:cNvSpPr/>
          <p:nvPr/>
        </p:nvSpPr>
        <p:spPr>
          <a:xfrm>
            <a:off x="404334" y="1977081"/>
            <a:ext cx="6963731" cy="212536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3" name="Shape 282"/>
          <p:cNvSpPr/>
          <p:nvPr/>
        </p:nvSpPr>
        <p:spPr>
          <a:xfrm>
            <a:off x="423687" y="4707923"/>
            <a:ext cx="6963731" cy="20059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4" name="Shape 282"/>
          <p:cNvSpPr/>
          <p:nvPr/>
        </p:nvSpPr>
        <p:spPr>
          <a:xfrm>
            <a:off x="402412" y="7335450"/>
            <a:ext cx="6963731" cy="1915078"/>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hape 351"/>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
        <p:nvSpPr>
          <p:cNvPr id="354" name="Shape 354"/>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An Effective Assessment</a:t>
            </a:r>
          </a:p>
        </p:txBody>
      </p:sp>
      <p:pic>
        <p:nvPicPr>
          <p:cNvPr id="355" name="image4.png"/>
          <p:cNvPicPr>
            <a:picLocks noChangeAspect="1"/>
          </p:cNvPicPr>
          <p:nvPr/>
        </p:nvPicPr>
        <p:blipFill>
          <a:blip r:embed="rId2"/>
          <a:stretch>
            <a:fillRect/>
          </a:stretch>
        </p:blipFill>
        <p:spPr>
          <a:xfrm>
            <a:off x="1511300" y="2641600"/>
            <a:ext cx="4737100" cy="4775200"/>
          </a:xfrm>
          <a:prstGeom prst="rect">
            <a:avLst/>
          </a:prstGeom>
          <a:ln w="12700">
            <a:miter lim="400000"/>
          </a:ln>
        </p:spPr>
      </p:pic>
      <p:sp>
        <p:nvSpPr>
          <p:cNvPr id="356" name="Shape 356"/>
          <p:cNvSpPr/>
          <p:nvPr/>
        </p:nvSpPr>
        <p:spPr>
          <a:xfrm>
            <a:off x="2472090" y="2272268"/>
            <a:ext cx="2794001"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rPr dirty="0">
                <a:latin typeface="Helvetica" panose="020B0604020202020204" pitchFamily="34" charset="0"/>
                <a:cs typeface="Helvetica" panose="020B0604020202020204" pitchFamily="34" charset="0"/>
              </a:rPr>
              <a:t>Band of Pricing</a:t>
            </a:r>
          </a:p>
        </p:txBody>
      </p:sp>
      <p:sp>
        <p:nvSpPr>
          <p:cNvPr id="357" name="Shape 357"/>
          <p:cNvSpPr/>
          <p:nvPr/>
        </p:nvSpPr>
        <p:spPr>
          <a:xfrm>
            <a:off x="2531445" y="6921500"/>
            <a:ext cx="2675292" cy="36933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rPr dirty="0">
                <a:latin typeface="Helvetica" panose="020B0604020202020204" pitchFamily="34" charset="0"/>
                <a:cs typeface="Helvetica" panose="020B0604020202020204" pitchFamily="34" charset="0"/>
              </a:rPr>
              <a:t>TIME</a:t>
            </a:r>
          </a:p>
        </p:txBody>
      </p:sp>
      <p:sp>
        <p:nvSpPr>
          <p:cNvPr id="358" name="Shape 358"/>
          <p:cNvSpPr/>
          <p:nvPr/>
        </p:nvSpPr>
        <p:spPr>
          <a:xfrm>
            <a:off x="1651000" y="4455535"/>
            <a:ext cx="304800" cy="1200329"/>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lstStyle>
          <a:p>
            <a:r>
              <a:rPr dirty="0">
                <a:latin typeface="Helvetica" panose="020B0604020202020204" pitchFamily="34" charset="0"/>
                <a:cs typeface="Helvetica" panose="020B0604020202020204" pitchFamily="34" charset="0"/>
              </a:rPr>
              <a:t>CO ST</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36</a:t>
            </a:fld>
            <a:endParaRPr/>
          </a:p>
        </p:txBody>
      </p:sp>
      <p:sp>
        <p:nvSpPr>
          <p:cNvPr id="364" name="Shape 364"/>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An Effective Plan</a:t>
            </a:r>
          </a:p>
        </p:txBody>
      </p:sp>
      <p:sp>
        <p:nvSpPr>
          <p:cNvPr id="365" name="Shape 365"/>
          <p:cNvSpPr/>
          <p:nvPr/>
        </p:nvSpPr>
        <p:spPr>
          <a:xfrm>
            <a:off x="357808" y="1402198"/>
            <a:ext cx="7275370" cy="692497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1200">
                <a:solidFill>
                  <a:schemeClr val="accent5"/>
                </a:solidFill>
                <a:latin typeface="+mj-lt"/>
                <a:ea typeface="+mj-ea"/>
                <a:cs typeface="+mj-cs"/>
                <a:sym typeface="Helvetica"/>
              </a:defRPr>
            </a:pPr>
            <a:r>
              <a:rPr dirty="0"/>
              <a:t>A plan is...</a:t>
            </a:r>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dirty="0"/>
              <a:t>Problem:</a:t>
            </a:r>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dirty="0"/>
              <a:t>Quantify:</a:t>
            </a:r>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dirty="0"/>
              <a:t>Solution:</a:t>
            </a:r>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dirty="0"/>
              <a:t>Calendar:</a:t>
            </a:r>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dirty="0"/>
              <a:t>Get Agreement:</a:t>
            </a:r>
          </a:p>
        </p:txBody>
      </p:sp>
      <p:sp>
        <p:nvSpPr>
          <p:cNvPr id="12" name="Shape 282"/>
          <p:cNvSpPr/>
          <p:nvPr/>
        </p:nvSpPr>
        <p:spPr>
          <a:xfrm>
            <a:off x="357808" y="1680519"/>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3" name="Shape 282"/>
          <p:cNvSpPr/>
          <p:nvPr/>
        </p:nvSpPr>
        <p:spPr>
          <a:xfrm>
            <a:off x="357807" y="2993046"/>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4" name="Shape 282"/>
          <p:cNvSpPr/>
          <p:nvPr/>
        </p:nvSpPr>
        <p:spPr>
          <a:xfrm>
            <a:off x="357806" y="4245197"/>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5" name="Shape 282"/>
          <p:cNvSpPr/>
          <p:nvPr/>
        </p:nvSpPr>
        <p:spPr>
          <a:xfrm>
            <a:off x="357805" y="5571489"/>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6" name="Shape 282"/>
          <p:cNvSpPr/>
          <p:nvPr/>
        </p:nvSpPr>
        <p:spPr>
          <a:xfrm>
            <a:off x="357804" y="6796216"/>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7" name="Shape 282"/>
          <p:cNvSpPr/>
          <p:nvPr/>
        </p:nvSpPr>
        <p:spPr>
          <a:xfrm>
            <a:off x="402414" y="8093675"/>
            <a:ext cx="6873795" cy="889686"/>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077408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Shape 365"/>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37</a:t>
            </a:fld>
            <a:endParaRPr/>
          </a:p>
        </p:txBody>
      </p:sp>
      <p:sp>
        <p:nvSpPr>
          <p:cNvPr id="367" name="Shape 367"/>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lang="en-US" dirty="0"/>
              <a:t>Your</a:t>
            </a:r>
            <a:r>
              <a:rPr dirty="0"/>
              <a:t> Business Plan</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38</a:t>
            </a:fld>
            <a:endParaRPr/>
          </a:p>
        </p:txBody>
      </p:sp>
      <p:sp>
        <p:nvSpPr>
          <p:cNvPr id="376" name="Shape 376"/>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Network Expansion Plan</a:t>
            </a:r>
          </a:p>
        </p:txBody>
      </p:sp>
      <p:sp>
        <p:nvSpPr>
          <p:cNvPr id="11" name="Shape 282"/>
          <p:cNvSpPr/>
          <p:nvPr/>
        </p:nvSpPr>
        <p:spPr>
          <a:xfrm>
            <a:off x="404334" y="1977081"/>
            <a:ext cx="6963731" cy="212536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2" name="Shape 282"/>
          <p:cNvSpPr/>
          <p:nvPr/>
        </p:nvSpPr>
        <p:spPr>
          <a:xfrm>
            <a:off x="423687" y="4707923"/>
            <a:ext cx="6963731" cy="20059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3" name="Shape 282"/>
          <p:cNvSpPr/>
          <p:nvPr/>
        </p:nvSpPr>
        <p:spPr>
          <a:xfrm>
            <a:off x="402412" y="7335450"/>
            <a:ext cx="6963731" cy="1915078"/>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4" name="Shape 262"/>
          <p:cNvSpPr/>
          <p:nvPr/>
        </p:nvSpPr>
        <p:spPr>
          <a:xfrm>
            <a:off x="423687" y="1631017"/>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Where to build networks</a:t>
            </a:r>
          </a:p>
        </p:txBody>
      </p:sp>
      <p:sp>
        <p:nvSpPr>
          <p:cNvPr id="15" name="Shape 262"/>
          <p:cNvSpPr/>
          <p:nvPr/>
        </p:nvSpPr>
        <p:spPr>
          <a:xfrm>
            <a:off x="423687" y="4337082"/>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Who are the best centers of influence</a:t>
            </a:r>
          </a:p>
        </p:txBody>
      </p:sp>
      <p:sp>
        <p:nvSpPr>
          <p:cNvPr id="16" name="Shape 262"/>
          <p:cNvSpPr/>
          <p:nvPr/>
        </p:nvSpPr>
        <p:spPr>
          <a:xfrm>
            <a:off x="402412" y="6964609"/>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Building a network around YOU</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sldNum" sz="quarter" idx="2"/>
          </p:nvPr>
        </p:nvSpPr>
        <p:spPr>
          <a:xfrm>
            <a:off x="7063276" y="9476915"/>
            <a:ext cx="174773"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125" name="Shape 125"/>
          <p:cNvSpPr/>
          <p:nvPr/>
        </p:nvSpPr>
        <p:spPr>
          <a:xfrm>
            <a:off x="246595" y="1402198"/>
            <a:ext cx="727537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chemeClr val="accent5"/>
                </a:solidFill>
                <a:latin typeface="+mj-lt"/>
                <a:ea typeface="+mj-ea"/>
                <a:cs typeface="+mj-cs"/>
                <a:sym typeface="Helvetica"/>
              </a:defRPr>
            </a:lvl1pPr>
          </a:lstStyle>
          <a:p>
            <a:r>
              <a:t>On a scale of 1 – 10, with 10 being excellent, how would you rate your competencies in the following categories? After rating each category, please provide a reason why you rated yourself that way. </a:t>
            </a:r>
          </a:p>
        </p:txBody>
      </p:sp>
      <p:sp>
        <p:nvSpPr>
          <p:cNvPr id="127" name="Shape 127"/>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777240">
              <a:lnSpc>
                <a:spcPct val="90000"/>
              </a:lnSpc>
              <a:defRPr sz="3200">
                <a:solidFill>
                  <a:schemeClr val="accent1"/>
                </a:solidFill>
                <a:latin typeface="+mj-lt"/>
                <a:ea typeface="+mj-ea"/>
                <a:cs typeface="+mj-cs"/>
                <a:sym typeface="Helvetica"/>
              </a:defRPr>
            </a:lvl1pPr>
          </a:lstStyle>
          <a:p>
            <a:r>
              <a:t>Snap Shot</a:t>
            </a:r>
          </a:p>
        </p:txBody>
      </p:sp>
      <p:graphicFrame>
        <p:nvGraphicFramePr>
          <p:cNvPr id="128" name="Table 128"/>
          <p:cNvGraphicFramePr/>
          <p:nvPr>
            <p:extLst>
              <p:ext uri="{D42A27DB-BD31-4B8C-83A1-F6EECF244321}">
                <p14:modId xmlns:p14="http://schemas.microsoft.com/office/powerpoint/2010/main" val="599638007"/>
              </p:ext>
            </p:extLst>
          </p:nvPr>
        </p:nvGraphicFramePr>
        <p:xfrm>
          <a:off x="202104" y="2235198"/>
          <a:ext cx="7333974" cy="7176352"/>
        </p:xfrm>
        <a:graphic>
          <a:graphicData uri="http://schemas.openxmlformats.org/drawingml/2006/table">
            <a:tbl>
              <a:tblPr firstRow="1" bandRow="1">
                <a:tableStyleId>{4C3C2611-4C71-4FC5-86AE-919BDF0F9419}</a:tableStyleId>
              </a:tblPr>
              <a:tblGrid>
                <a:gridCol w="1362942">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gridCol w="411480">
                  <a:extLst>
                    <a:ext uri="{9D8B030D-6E8A-4147-A177-3AD203B41FA5}">
                      <a16:colId xmlns:a16="http://schemas.microsoft.com/office/drawing/2014/main" val="20003"/>
                    </a:ext>
                  </a:extLst>
                </a:gridCol>
                <a:gridCol w="411480">
                  <a:extLst>
                    <a:ext uri="{9D8B030D-6E8A-4147-A177-3AD203B41FA5}">
                      <a16:colId xmlns:a16="http://schemas.microsoft.com/office/drawing/2014/main" val="20004"/>
                    </a:ext>
                  </a:extLst>
                </a:gridCol>
                <a:gridCol w="411480">
                  <a:extLst>
                    <a:ext uri="{9D8B030D-6E8A-4147-A177-3AD203B41FA5}">
                      <a16:colId xmlns:a16="http://schemas.microsoft.com/office/drawing/2014/main" val="20005"/>
                    </a:ext>
                  </a:extLst>
                </a:gridCol>
                <a:gridCol w="411480">
                  <a:extLst>
                    <a:ext uri="{9D8B030D-6E8A-4147-A177-3AD203B41FA5}">
                      <a16:colId xmlns:a16="http://schemas.microsoft.com/office/drawing/2014/main" val="20006"/>
                    </a:ext>
                  </a:extLst>
                </a:gridCol>
                <a:gridCol w="411480">
                  <a:extLst>
                    <a:ext uri="{9D8B030D-6E8A-4147-A177-3AD203B41FA5}">
                      <a16:colId xmlns:a16="http://schemas.microsoft.com/office/drawing/2014/main" val="20007"/>
                    </a:ext>
                  </a:extLst>
                </a:gridCol>
                <a:gridCol w="411480">
                  <a:extLst>
                    <a:ext uri="{9D8B030D-6E8A-4147-A177-3AD203B41FA5}">
                      <a16:colId xmlns:a16="http://schemas.microsoft.com/office/drawing/2014/main" val="20008"/>
                    </a:ext>
                  </a:extLst>
                </a:gridCol>
                <a:gridCol w="411480">
                  <a:extLst>
                    <a:ext uri="{9D8B030D-6E8A-4147-A177-3AD203B41FA5}">
                      <a16:colId xmlns:a16="http://schemas.microsoft.com/office/drawing/2014/main" val="20009"/>
                    </a:ext>
                  </a:extLst>
                </a:gridCol>
                <a:gridCol w="438912">
                  <a:extLst>
                    <a:ext uri="{9D8B030D-6E8A-4147-A177-3AD203B41FA5}">
                      <a16:colId xmlns:a16="http://schemas.microsoft.com/office/drawing/2014/main" val="20010"/>
                    </a:ext>
                  </a:extLst>
                </a:gridCol>
                <a:gridCol w="1828800">
                  <a:extLst>
                    <a:ext uri="{9D8B030D-6E8A-4147-A177-3AD203B41FA5}">
                      <a16:colId xmlns:a16="http://schemas.microsoft.com/office/drawing/2014/main" val="20011"/>
                    </a:ext>
                  </a:extLst>
                </a:gridCol>
              </a:tblGrid>
              <a:tr h="463175">
                <a:tc>
                  <a:txBody>
                    <a:bodyPr/>
                    <a:lstStyle/>
                    <a:p>
                      <a:pPr algn="ctr" defTabSz="777240">
                        <a:defRPr sz="1400">
                          <a:solidFill>
                            <a:schemeClr val="accent3">
                              <a:lumOff val="44000"/>
                            </a:schemeClr>
                          </a:solidFill>
                          <a:latin typeface="+mj-lt"/>
                          <a:ea typeface="+mj-ea"/>
                          <a:cs typeface="+mj-cs"/>
                          <a:sym typeface="Helvetica"/>
                        </a:defRPr>
                      </a:pPr>
                      <a:endParaRPr dirty="0"/>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1</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2</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3</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4</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5</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6</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7</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8</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9</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10</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Why?</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extLst>
                  <a:ext uri="{0D108BD9-81ED-4DB2-BD59-A6C34878D82A}">
                    <a16:rowId xmlns:a16="http://schemas.microsoft.com/office/drawing/2014/main" val="10000"/>
                  </a:ext>
                </a:extLst>
              </a:tr>
              <a:tr h="512713">
                <a:tc>
                  <a:txBody>
                    <a:bodyPr/>
                    <a:lstStyle/>
                    <a:p>
                      <a:pPr algn="l" defTabSz="777240">
                        <a:defRPr sz="1800"/>
                      </a:pPr>
                      <a:r>
                        <a:rPr sz="1200" dirty="0">
                          <a:solidFill>
                            <a:schemeClr val="accent5"/>
                          </a:solidFill>
                          <a:latin typeface="+mj-lt"/>
                          <a:ea typeface="+mj-ea"/>
                          <a:cs typeface="+mj-cs"/>
                          <a:sym typeface="Helvetica"/>
                        </a:rPr>
                        <a:t>Current </a:t>
                      </a:r>
                      <a:r>
                        <a:rPr lang="en-US" sz="1200" dirty="0">
                          <a:solidFill>
                            <a:schemeClr val="accent5"/>
                          </a:solidFill>
                          <a:latin typeface="+mj-lt"/>
                          <a:ea typeface="+mj-ea"/>
                          <a:cs typeface="+mj-cs"/>
                          <a:sym typeface="Helvetica"/>
                        </a:rPr>
                        <a:t>N</a:t>
                      </a:r>
                      <a:r>
                        <a:rPr sz="1200" dirty="0">
                          <a:solidFill>
                            <a:schemeClr val="accent5"/>
                          </a:solidFill>
                          <a:latin typeface="+mj-lt"/>
                          <a:ea typeface="+mj-ea"/>
                          <a:cs typeface="+mj-cs"/>
                          <a:sym typeface="Helvetica"/>
                        </a:rPr>
                        <a:t>etwork</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1"/>
                  </a:ext>
                </a:extLst>
              </a:tr>
              <a:tr h="512713">
                <a:tc>
                  <a:txBody>
                    <a:bodyPr/>
                    <a:lstStyle/>
                    <a:p>
                      <a:pPr algn="l" defTabSz="777240">
                        <a:defRPr sz="1800"/>
                      </a:pPr>
                      <a:r>
                        <a:rPr sz="1200" dirty="0">
                          <a:solidFill>
                            <a:schemeClr val="accent5"/>
                          </a:solidFill>
                          <a:latin typeface="+mj-lt"/>
                          <a:ea typeface="+mj-ea"/>
                          <a:cs typeface="+mj-cs"/>
                          <a:sym typeface="Helvetica"/>
                        </a:rPr>
                        <a:t>Networking </a:t>
                      </a:r>
                      <a:r>
                        <a:rPr lang="en-US" sz="1200" dirty="0">
                          <a:solidFill>
                            <a:schemeClr val="accent5"/>
                          </a:solidFill>
                          <a:latin typeface="+mj-lt"/>
                          <a:ea typeface="+mj-ea"/>
                          <a:cs typeface="+mj-cs"/>
                          <a:sym typeface="Helvetica"/>
                        </a:rPr>
                        <a:t>T</a:t>
                      </a:r>
                      <a:r>
                        <a:rPr sz="1200" dirty="0">
                          <a:solidFill>
                            <a:schemeClr val="accent5"/>
                          </a:solidFill>
                          <a:latin typeface="+mj-lt"/>
                          <a:ea typeface="+mj-ea"/>
                          <a:cs typeface="+mj-cs"/>
                          <a:sym typeface="Helvetica"/>
                        </a:rPr>
                        <a:t>echniques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2"/>
                  </a:ext>
                </a:extLst>
              </a:tr>
              <a:tr h="536667">
                <a:tc>
                  <a:txBody>
                    <a:bodyPr/>
                    <a:lstStyle/>
                    <a:p>
                      <a:pPr algn="l" defTabSz="777240">
                        <a:defRPr sz="1800"/>
                      </a:pPr>
                      <a:r>
                        <a:rPr sz="1200" dirty="0">
                          <a:solidFill>
                            <a:schemeClr val="accent5"/>
                          </a:solidFill>
                          <a:latin typeface="+mj-lt"/>
                          <a:ea typeface="+mj-ea"/>
                          <a:cs typeface="+mj-cs"/>
                          <a:sym typeface="Helvetica"/>
                        </a:rPr>
                        <a:t>Current </a:t>
                      </a:r>
                      <a:r>
                        <a:rPr lang="en-US" sz="1200" dirty="0">
                          <a:solidFill>
                            <a:schemeClr val="accent5"/>
                          </a:solidFill>
                          <a:latin typeface="+mj-lt"/>
                          <a:ea typeface="+mj-ea"/>
                          <a:cs typeface="+mj-cs"/>
                          <a:sym typeface="Helvetica"/>
                        </a:rPr>
                        <a:t>B</a:t>
                      </a:r>
                      <a:r>
                        <a:rPr sz="1200" dirty="0">
                          <a:solidFill>
                            <a:schemeClr val="accent5"/>
                          </a:solidFill>
                          <a:latin typeface="+mj-lt"/>
                          <a:ea typeface="+mj-ea"/>
                          <a:cs typeface="+mj-cs"/>
                          <a:sym typeface="Helvetica"/>
                        </a:rPr>
                        <a:t>usiness </a:t>
                      </a:r>
                      <a:r>
                        <a:rPr lang="en-US" sz="1200" dirty="0">
                          <a:solidFill>
                            <a:schemeClr val="accent5"/>
                          </a:solidFill>
                          <a:latin typeface="+mj-lt"/>
                          <a:ea typeface="+mj-ea"/>
                          <a:cs typeface="+mj-cs"/>
                          <a:sym typeface="Helvetica"/>
                        </a:rPr>
                        <a:t>A</a:t>
                      </a:r>
                      <a:r>
                        <a:rPr sz="1200" dirty="0">
                          <a:solidFill>
                            <a:schemeClr val="accent5"/>
                          </a:solidFill>
                          <a:latin typeface="+mj-lt"/>
                          <a:ea typeface="+mj-ea"/>
                          <a:cs typeface="+mj-cs"/>
                          <a:sym typeface="Helvetica"/>
                        </a:rPr>
                        <a:t>cumen</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3"/>
                  </a:ext>
                </a:extLst>
              </a:tr>
              <a:tr h="512713">
                <a:tc>
                  <a:txBody>
                    <a:bodyPr/>
                    <a:lstStyle/>
                    <a:p>
                      <a:pPr algn="l" defTabSz="777240">
                        <a:defRPr sz="1800"/>
                      </a:pPr>
                      <a:r>
                        <a:rPr sz="1200" dirty="0">
                          <a:solidFill>
                            <a:schemeClr val="accent5"/>
                          </a:solidFill>
                          <a:latin typeface="+mj-lt"/>
                          <a:ea typeface="+mj-ea"/>
                          <a:cs typeface="+mj-cs"/>
                          <a:sym typeface="Helvetica"/>
                        </a:rPr>
                        <a:t>Insurance </a:t>
                      </a:r>
                      <a:r>
                        <a:rPr lang="en-US" sz="1200" dirty="0">
                          <a:solidFill>
                            <a:schemeClr val="accent5"/>
                          </a:solidFill>
                          <a:latin typeface="+mj-lt"/>
                          <a:ea typeface="+mj-ea"/>
                          <a:cs typeface="+mj-cs"/>
                          <a:sym typeface="Helvetica"/>
                        </a:rPr>
                        <a:t>K</a:t>
                      </a:r>
                      <a:r>
                        <a:rPr sz="1200" dirty="0">
                          <a:solidFill>
                            <a:schemeClr val="accent5"/>
                          </a:solidFill>
                          <a:latin typeface="+mj-lt"/>
                          <a:ea typeface="+mj-ea"/>
                          <a:cs typeface="+mj-cs"/>
                          <a:sym typeface="Helvetica"/>
                        </a:rPr>
                        <a:t>nowledge</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4"/>
                  </a:ext>
                </a:extLst>
              </a:tr>
              <a:tr h="512713">
                <a:tc>
                  <a:txBody>
                    <a:bodyPr/>
                    <a:lstStyle/>
                    <a:p>
                      <a:pPr algn="l" defTabSz="777240">
                        <a:defRPr sz="1800"/>
                      </a:pPr>
                      <a:r>
                        <a:rPr lang="en-US" sz="1200" dirty="0">
                          <a:solidFill>
                            <a:schemeClr val="accent5"/>
                          </a:solidFill>
                          <a:latin typeface="+mj-lt"/>
                          <a:ea typeface="+mj-ea"/>
                          <a:cs typeface="+mj-cs"/>
                          <a:sym typeface="Helvetica"/>
                        </a:rPr>
                        <a:t>Persuasive Skills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5"/>
                  </a:ext>
                </a:extLst>
              </a:tr>
              <a:tr h="512713">
                <a:tc>
                  <a:txBody>
                    <a:bodyPr/>
                    <a:lstStyle/>
                    <a:p>
                      <a:pPr algn="l" defTabSz="777240">
                        <a:defRPr sz="1800"/>
                      </a:pPr>
                      <a:r>
                        <a:rPr lang="en-US" sz="1200" dirty="0">
                          <a:solidFill>
                            <a:schemeClr val="accent5"/>
                          </a:solidFill>
                          <a:latin typeface="+mj-lt"/>
                          <a:ea typeface="+mj-ea"/>
                          <a:cs typeface="+mj-cs"/>
                          <a:sym typeface="Helvetica"/>
                        </a:rPr>
                        <a:t>C-suite Selling</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6"/>
                  </a:ext>
                </a:extLst>
              </a:tr>
              <a:tr h="536667">
                <a:tc>
                  <a:txBody>
                    <a:bodyPr/>
                    <a:lstStyle/>
                    <a:p>
                      <a:pPr algn="l" defTabSz="777240">
                        <a:defRPr sz="1800"/>
                      </a:pPr>
                      <a:r>
                        <a:rPr lang="en-US" sz="1200" dirty="0">
                          <a:solidFill>
                            <a:schemeClr val="accent5"/>
                          </a:solidFill>
                          <a:latin typeface="+mj-lt"/>
                          <a:ea typeface="+mj-ea"/>
                          <a:cs typeface="+mj-cs"/>
                          <a:sym typeface="Helvetica"/>
                        </a:rPr>
                        <a:t>Pipeline Management</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7"/>
                  </a:ext>
                </a:extLst>
              </a:tr>
              <a:tr h="512713">
                <a:tc>
                  <a:txBody>
                    <a:bodyPr/>
                    <a:lstStyle/>
                    <a:p>
                      <a:pPr algn="l" defTabSz="777240">
                        <a:defRPr sz="1800"/>
                      </a:pPr>
                      <a:r>
                        <a:rPr lang="en-US" sz="1200" dirty="0">
                          <a:solidFill>
                            <a:schemeClr val="accent5"/>
                          </a:solidFill>
                          <a:latin typeface="+mj-lt"/>
                          <a:ea typeface="+mj-ea"/>
                          <a:cs typeface="+mj-cs"/>
                          <a:sym typeface="Helvetica"/>
                        </a:rPr>
                        <a:t>Dress – Etiquette</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8"/>
                  </a:ext>
                </a:extLst>
              </a:tr>
              <a:tr h="512713">
                <a:tc>
                  <a:txBody>
                    <a:bodyPr/>
                    <a:lstStyle/>
                    <a:p>
                      <a:pPr algn="l" defTabSz="777240">
                        <a:defRPr sz="1800"/>
                      </a:pPr>
                      <a:r>
                        <a:rPr lang="en-US" sz="1200" dirty="0">
                          <a:solidFill>
                            <a:schemeClr val="accent5"/>
                          </a:solidFill>
                          <a:latin typeface="+mj-lt"/>
                          <a:ea typeface="+mj-ea"/>
                          <a:cs typeface="+mj-cs"/>
                          <a:sym typeface="Helvetica"/>
                        </a:rPr>
                        <a:t>Telling Your Story</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9"/>
                  </a:ext>
                </a:extLst>
              </a:tr>
              <a:tr h="512713">
                <a:tc>
                  <a:txBody>
                    <a:bodyPr/>
                    <a:lstStyle/>
                    <a:p>
                      <a:pPr algn="l" defTabSz="777240">
                        <a:defRPr sz="1800"/>
                      </a:pPr>
                      <a:r>
                        <a:rPr lang="en-US" sz="1200" dirty="0">
                          <a:solidFill>
                            <a:schemeClr val="accent5"/>
                          </a:solidFill>
                          <a:latin typeface="+mj-lt"/>
                          <a:ea typeface="+mj-ea"/>
                          <a:cs typeface="+mj-cs"/>
                          <a:sym typeface="Helvetica"/>
                        </a:rPr>
                        <a:t>Question Asking Skills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0"/>
                  </a:ext>
                </a:extLst>
              </a:tr>
              <a:tr h="512713">
                <a:tc>
                  <a:txBody>
                    <a:bodyPr/>
                    <a:lstStyle/>
                    <a:p>
                      <a:pPr algn="l" defTabSz="777240">
                        <a:defRPr sz="1800"/>
                      </a:pPr>
                      <a:r>
                        <a:rPr lang="en-US" sz="1200" dirty="0">
                          <a:solidFill>
                            <a:schemeClr val="accent5"/>
                          </a:solidFill>
                          <a:latin typeface="+mj-lt"/>
                          <a:ea typeface="+mj-ea"/>
                          <a:cs typeface="+mj-cs"/>
                          <a:sym typeface="Helvetica"/>
                        </a:rPr>
                        <a:t>Quantifying</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11"/>
                  </a:ext>
                </a:extLst>
              </a:tr>
              <a:tr h="512713">
                <a:tc>
                  <a:txBody>
                    <a:bodyPr/>
                    <a:lstStyle/>
                    <a:p>
                      <a:pPr algn="l" defTabSz="777240">
                        <a:defRPr sz="1800"/>
                      </a:pPr>
                      <a:r>
                        <a:rPr lang="en-US" sz="1200" dirty="0">
                          <a:solidFill>
                            <a:schemeClr val="accent5"/>
                          </a:solidFill>
                          <a:latin typeface="+mj-lt"/>
                          <a:ea typeface="+mj-ea"/>
                          <a:cs typeface="+mj-cs"/>
                          <a:sym typeface="Helvetica"/>
                        </a:rPr>
                        <a:t>Personal Brand</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2"/>
                  </a:ext>
                </a:extLst>
              </a:tr>
              <a:tr h="512713">
                <a:tc>
                  <a:txBody>
                    <a:bodyPr/>
                    <a:lstStyle/>
                    <a:p>
                      <a:pPr algn="l" defTabSz="777240">
                        <a:defRPr sz="1800"/>
                      </a:pPr>
                      <a:r>
                        <a:rPr sz="1200" dirty="0">
                          <a:solidFill>
                            <a:schemeClr val="accent5"/>
                          </a:solidFill>
                          <a:latin typeface="+mj-lt"/>
                          <a:ea typeface="+mj-ea"/>
                          <a:cs typeface="+mj-cs"/>
                          <a:sym typeface="Helvetica"/>
                        </a:rPr>
                        <a:t>Closing Skills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dirty="0"/>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3"/>
                  </a:ext>
                </a:extLst>
              </a:tr>
            </a:tbl>
          </a:graphicData>
        </a:graphic>
      </p:graphicFrame>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39</a:t>
            </a:fld>
            <a:endParaRPr/>
          </a:p>
        </p:txBody>
      </p:sp>
      <p:sp>
        <p:nvSpPr>
          <p:cNvPr id="381" name="Shape 381"/>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Prospect Engagement Plan</a:t>
            </a:r>
          </a:p>
        </p:txBody>
      </p:sp>
      <p:sp>
        <p:nvSpPr>
          <p:cNvPr id="9" name="Shape 282"/>
          <p:cNvSpPr/>
          <p:nvPr/>
        </p:nvSpPr>
        <p:spPr>
          <a:xfrm>
            <a:off x="404334" y="1977081"/>
            <a:ext cx="6963731" cy="2125361"/>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0" name="Shape 282"/>
          <p:cNvSpPr/>
          <p:nvPr/>
        </p:nvSpPr>
        <p:spPr>
          <a:xfrm>
            <a:off x="423687" y="4707923"/>
            <a:ext cx="6963731" cy="2005912"/>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1" name="Shape 282"/>
          <p:cNvSpPr/>
          <p:nvPr/>
        </p:nvSpPr>
        <p:spPr>
          <a:xfrm>
            <a:off x="402412" y="7335450"/>
            <a:ext cx="6963731" cy="1915078"/>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2" name="Shape 262"/>
          <p:cNvSpPr/>
          <p:nvPr/>
        </p:nvSpPr>
        <p:spPr>
          <a:xfrm>
            <a:off x="423687" y="1631017"/>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Targeted Prospects</a:t>
            </a:r>
          </a:p>
        </p:txBody>
      </p:sp>
      <p:sp>
        <p:nvSpPr>
          <p:cNvPr id="13" name="Shape 262"/>
          <p:cNvSpPr/>
          <p:nvPr/>
        </p:nvSpPr>
        <p:spPr>
          <a:xfrm>
            <a:off x="423687" y="4337082"/>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Target Account Strategy Plan</a:t>
            </a:r>
          </a:p>
        </p:txBody>
      </p:sp>
      <p:sp>
        <p:nvSpPr>
          <p:cNvPr id="14" name="Shape 262"/>
          <p:cNvSpPr/>
          <p:nvPr/>
        </p:nvSpPr>
        <p:spPr>
          <a:xfrm>
            <a:off x="402412" y="6964609"/>
            <a:ext cx="7275370" cy="370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a:solidFill>
                  <a:schemeClr val="accent5"/>
                </a:solidFill>
                <a:latin typeface="+mj-lt"/>
                <a:ea typeface="+mj-ea"/>
                <a:cs typeface="+mj-cs"/>
                <a:sym typeface="Helvetica"/>
              </a:defRPr>
            </a:lvl1pPr>
          </a:lstStyle>
          <a:p>
            <a:r>
              <a:rPr lang="en-US" dirty="0"/>
              <a:t>Researching Prospects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05082" y="1447800"/>
            <a:ext cx="1933285"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Account Name:</a:t>
            </a:r>
          </a:p>
        </p:txBody>
      </p:sp>
      <p:sp>
        <p:nvSpPr>
          <p:cNvPr id="12" name="Shape 88"/>
          <p:cNvSpPr/>
          <p:nvPr/>
        </p:nvSpPr>
        <p:spPr>
          <a:xfrm>
            <a:off x="2363146" y="1780379"/>
            <a:ext cx="4853060" cy="0"/>
          </a:xfrm>
          <a:prstGeom prst="line">
            <a:avLst/>
          </a:prstGeom>
          <a:ln>
            <a:solidFill>
              <a:srgbClr val="53585F"/>
            </a:solidFill>
            <a:custDash>
              <a:ds d="100000" sp="200000"/>
            </a:custDash>
            <a:round/>
          </a:ln>
        </p:spPr>
        <p:txBody>
          <a:bodyPr lIns="0" tIns="0" rIns="0" bIns="0" anchor="ctr"/>
          <a:lstStyle/>
          <a:p>
            <a:pPr lvl="0">
              <a:defRPr sz="2400"/>
            </a:pPr>
            <a:endParaRPr dirty="0">
              <a:latin typeface="Helvetica" panose="020B0604020202020204" pitchFamily="34" charset="0"/>
              <a:cs typeface="Helvetica" panose="020B0604020202020204" pitchFamily="34" charset="0"/>
            </a:endParaRPr>
          </a:p>
        </p:txBody>
      </p:sp>
      <p:sp>
        <p:nvSpPr>
          <p:cNvPr id="28" name="TextBox 27"/>
          <p:cNvSpPr txBox="1"/>
          <p:nvPr/>
        </p:nvSpPr>
        <p:spPr>
          <a:xfrm>
            <a:off x="381000" y="2197025"/>
            <a:ext cx="3457287"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Strategic Decision Makers:</a:t>
            </a:r>
          </a:p>
        </p:txBody>
      </p:sp>
      <p:sp>
        <p:nvSpPr>
          <p:cNvPr id="29" name="TextBox 28"/>
          <p:cNvSpPr txBox="1"/>
          <p:nvPr/>
        </p:nvSpPr>
        <p:spPr>
          <a:xfrm>
            <a:off x="432515" y="2788580"/>
            <a:ext cx="990724"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Name:</a:t>
            </a:r>
          </a:p>
        </p:txBody>
      </p:sp>
      <p:sp>
        <p:nvSpPr>
          <p:cNvPr id="30" name="TextBox 29"/>
          <p:cNvSpPr txBox="1"/>
          <p:nvPr/>
        </p:nvSpPr>
        <p:spPr>
          <a:xfrm>
            <a:off x="2743200" y="2806625"/>
            <a:ext cx="990724"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Title:</a:t>
            </a:r>
          </a:p>
        </p:txBody>
      </p:sp>
      <p:sp>
        <p:nvSpPr>
          <p:cNvPr id="31" name="TextBox 30"/>
          <p:cNvSpPr txBox="1"/>
          <p:nvPr/>
        </p:nvSpPr>
        <p:spPr>
          <a:xfrm>
            <a:off x="5029200" y="2806625"/>
            <a:ext cx="1219200"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Influence:</a:t>
            </a:r>
          </a:p>
        </p:txBody>
      </p:sp>
      <p:graphicFrame>
        <p:nvGraphicFramePr>
          <p:cNvPr id="32" name="Table 31"/>
          <p:cNvGraphicFramePr>
            <a:graphicFrameLocks noGrp="1"/>
          </p:cNvGraphicFramePr>
          <p:nvPr>
            <p:extLst>
              <p:ext uri="{D42A27DB-BD31-4B8C-83A1-F6EECF244321}">
                <p14:modId xmlns:p14="http://schemas.microsoft.com/office/powerpoint/2010/main" val="3046411992"/>
              </p:ext>
            </p:extLst>
          </p:nvPr>
        </p:nvGraphicFramePr>
        <p:xfrm>
          <a:off x="432516" y="3136825"/>
          <a:ext cx="6937548" cy="1346200"/>
        </p:xfrm>
        <a:graphic>
          <a:graphicData uri="http://schemas.openxmlformats.org/drawingml/2006/table">
            <a:tbl>
              <a:tblPr bandRow="1">
                <a:tableStyleId>{073A0DAA-6AF3-43AB-8588-CEC1D06C72B9}</a:tableStyleId>
              </a:tblPr>
              <a:tblGrid>
                <a:gridCol w="2312516">
                  <a:extLst>
                    <a:ext uri="{9D8B030D-6E8A-4147-A177-3AD203B41FA5}">
                      <a16:colId xmlns:a16="http://schemas.microsoft.com/office/drawing/2014/main" val="20000"/>
                    </a:ext>
                  </a:extLst>
                </a:gridCol>
                <a:gridCol w="2312516">
                  <a:extLst>
                    <a:ext uri="{9D8B030D-6E8A-4147-A177-3AD203B41FA5}">
                      <a16:colId xmlns:a16="http://schemas.microsoft.com/office/drawing/2014/main" val="20001"/>
                    </a:ext>
                  </a:extLst>
                </a:gridCol>
                <a:gridCol w="2312516">
                  <a:extLst>
                    <a:ext uri="{9D8B030D-6E8A-4147-A177-3AD203B41FA5}">
                      <a16:colId xmlns:a16="http://schemas.microsoft.com/office/drawing/2014/main" val="20002"/>
                    </a:ext>
                  </a:extLst>
                </a:gridCol>
              </a:tblGrid>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33" name="TextBox 32"/>
          <p:cNvSpPr txBox="1"/>
          <p:nvPr/>
        </p:nvSpPr>
        <p:spPr>
          <a:xfrm>
            <a:off x="381000" y="5321225"/>
            <a:ext cx="2269085"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Incumbent Agent:</a:t>
            </a:r>
          </a:p>
        </p:txBody>
      </p:sp>
      <p:sp>
        <p:nvSpPr>
          <p:cNvPr id="34" name="Shape 88"/>
          <p:cNvSpPr/>
          <p:nvPr/>
        </p:nvSpPr>
        <p:spPr>
          <a:xfrm>
            <a:off x="2752068" y="5653804"/>
            <a:ext cx="4440055" cy="0"/>
          </a:xfrm>
          <a:prstGeom prst="line">
            <a:avLst/>
          </a:prstGeom>
          <a:ln>
            <a:solidFill>
              <a:srgbClr val="53585F"/>
            </a:solidFill>
            <a:custDash>
              <a:ds d="100000" sp="200000"/>
            </a:custDash>
            <a:round/>
          </a:ln>
        </p:spPr>
        <p:txBody>
          <a:bodyPr lIns="0" tIns="0" rIns="0" bIns="0" anchor="ctr"/>
          <a:lstStyle/>
          <a:p>
            <a:pPr lvl="0">
              <a:defRPr sz="2400"/>
            </a:pPr>
            <a:endParaRPr dirty="0">
              <a:latin typeface="Helvetica" panose="020B0604020202020204" pitchFamily="34" charset="0"/>
              <a:cs typeface="Helvetica" panose="020B0604020202020204" pitchFamily="34" charset="0"/>
            </a:endParaRPr>
          </a:p>
        </p:txBody>
      </p:sp>
      <p:sp>
        <p:nvSpPr>
          <p:cNvPr id="36" name="TextBox 35"/>
          <p:cNvSpPr txBox="1"/>
          <p:nvPr/>
        </p:nvSpPr>
        <p:spPr>
          <a:xfrm>
            <a:off x="381000" y="5854625"/>
            <a:ext cx="4092972"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Incumbent Agency / Brokerage:</a:t>
            </a:r>
          </a:p>
        </p:txBody>
      </p:sp>
      <p:sp>
        <p:nvSpPr>
          <p:cNvPr id="37" name="Shape 88"/>
          <p:cNvSpPr/>
          <p:nvPr/>
        </p:nvSpPr>
        <p:spPr>
          <a:xfrm>
            <a:off x="4267200" y="6187204"/>
            <a:ext cx="2924924" cy="0"/>
          </a:xfrm>
          <a:prstGeom prst="line">
            <a:avLst/>
          </a:prstGeom>
          <a:ln>
            <a:solidFill>
              <a:srgbClr val="53585F"/>
            </a:solidFill>
            <a:custDash>
              <a:ds d="100000" sp="200000"/>
            </a:custDash>
            <a:round/>
          </a:ln>
        </p:spPr>
        <p:txBody>
          <a:bodyPr lIns="0" tIns="0" rIns="0" bIns="0" anchor="ctr"/>
          <a:lstStyle/>
          <a:p>
            <a:pPr lvl="0">
              <a:defRPr sz="2400"/>
            </a:pPr>
            <a:endParaRPr dirty="0">
              <a:latin typeface="Helvetica" panose="020B0604020202020204" pitchFamily="34" charset="0"/>
              <a:cs typeface="Helvetica" panose="020B0604020202020204" pitchFamily="34" charset="0"/>
            </a:endParaRPr>
          </a:p>
        </p:txBody>
      </p:sp>
      <p:sp>
        <p:nvSpPr>
          <p:cNvPr id="39" name="TextBox 38"/>
          <p:cNvSpPr txBox="1"/>
          <p:nvPr/>
        </p:nvSpPr>
        <p:spPr>
          <a:xfrm>
            <a:off x="380999" y="6388025"/>
            <a:ext cx="6811123"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Typical strategy / strength / weakness of incumbent:</a:t>
            </a:r>
          </a:p>
        </p:txBody>
      </p:sp>
      <p:sp>
        <p:nvSpPr>
          <p:cNvPr id="43" name="Rectangle 42"/>
          <p:cNvSpPr/>
          <p:nvPr/>
        </p:nvSpPr>
        <p:spPr>
          <a:xfrm>
            <a:off x="432515" y="7073825"/>
            <a:ext cx="6926881" cy="21336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21" name="Shape 386"/>
          <p:cNvSpPr/>
          <p:nvPr/>
        </p:nvSpPr>
        <p:spPr>
          <a:xfrm>
            <a:off x="304694" y="306464"/>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Prospect Engagement Plan</a:t>
            </a:r>
          </a:p>
        </p:txBody>
      </p:sp>
    </p:spTree>
    <p:extLst>
      <p:ext uri="{BB962C8B-B14F-4D97-AF65-F5344CB8AC3E}">
        <p14:creationId xmlns:p14="http://schemas.microsoft.com/office/powerpoint/2010/main" val="1582458640"/>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41</a:t>
            </a:fld>
            <a:endParaRPr/>
          </a:p>
        </p:txBody>
      </p:sp>
      <p:sp>
        <p:nvSpPr>
          <p:cNvPr id="386" name="Shape 386"/>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Prospect Engagement Plan</a:t>
            </a:r>
          </a:p>
        </p:txBody>
      </p:sp>
      <p:sp>
        <p:nvSpPr>
          <p:cNvPr id="5" name="Rectangle 4"/>
          <p:cNvSpPr/>
          <p:nvPr/>
        </p:nvSpPr>
        <p:spPr>
          <a:xfrm>
            <a:off x="432515" y="1828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6" name="TextBox 5"/>
          <p:cNvSpPr txBox="1"/>
          <p:nvPr/>
        </p:nvSpPr>
        <p:spPr>
          <a:xfrm>
            <a:off x="381000" y="2971800"/>
            <a:ext cx="6811123"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What products / services do we have that bring value to this industry?</a:t>
            </a:r>
          </a:p>
        </p:txBody>
      </p:sp>
      <p:sp>
        <p:nvSpPr>
          <p:cNvPr id="7" name="Rectangle 6"/>
          <p:cNvSpPr/>
          <p:nvPr/>
        </p:nvSpPr>
        <p:spPr>
          <a:xfrm>
            <a:off x="432516" y="3352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8" name="TextBox 7"/>
          <p:cNvSpPr txBox="1"/>
          <p:nvPr/>
        </p:nvSpPr>
        <p:spPr>
          <a:xfrm>
            <a:off x="381000" y="4495800"/>
            <a:ext cx="7075932"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What </a:t>
            </a:r>
            <a:r>
              <a:rPr lang="en-US" sz="1600" dirty="0" err="1">
                <a:solidFill>
                  <a:srgbClr val="F7A02D"/>
                </a:solidFill>
                <a:latin typeface="Helvetica" panose="020B0604020202020204" pitchFamily="34" charset="0"/>
                <a:cs typeface="Helvetica" panose="020B0604020202020204" pitchFamily="34" charset="0"/>
              </a:rPr>
              <a:t>InCite</a:t>
            </a:r>
            <a:r>
              <a:rPr lang="en-US" sz="1600" dirty="0">
                <a:solidFill>
                  <a:srgbClr val="F7A02D"/>
                </a:solidFill>
                <a:latin typeface="Helvetica" panose="020B0604020202020204" pitchFamily="34" charset="0"/>
                <a:cs typeface="Helvetica" panose="020B0604020202020204" pitchFamily="34" charset="0"/>
              </a:rPr>
              <a:t> Wiki Risks should be studied in preparation for the prospect?</a:t>
            </a:r>
          </a:p>
        </p:txBody>
      </p:sp>
      <p:sp>
        <p:nvSpPr>
          <p:cNvPr id="9" name="Rectangle 8"/>
          <p:cNvSpPr/>
          <p:nvPr/>
        </p:nvSpPr>
        <p:spPr>
          <a:xfrm>
            <a:off x="432516" y="4876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10" name="TextBox 9"/>
          <p:cNvSpPr txBox="1"/>
          <p:nvPr/>
        </p:nvSpPr>
        <p:spPr>
          <a:xfrm>
            <a:off x="381000" y="6019800"/>
            <a:ext cx="7075932"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Who can we connect to this prospect (relationships, LinkedIn, social)?</a:t>
            </a:r>
          </a:p>
        </p:txBody>
      </p:sp>
      <p:sp>
        <p:nvSpPr>
          <p:cNvPr id="11" name="Rectangle 10"/>
          <p:cNvSpPr/>
          <p:nvPr/>
        </p:nvSpPr>
        <p:spPr>
          <a:xfrm>
            <a:off x="432516" y="6400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12" name="Rectangle 11"/>
          <p:cNvSpPr/>
          <p:nvPr/>
        </p:nvSpPr>
        <p:spPr>
          <a:xfrm>
            <a:off x="432516" y="7924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21" name="TextBox 20"/>
          <p:cNvSpPr txBox="1"/>
          <p:nvPr/>
        </p:nvSpPr>
        <p:spPr>
          <a:xfrm>
            <a:off x="380999" y="1447800"/>
            <a:ext cx="6811123"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Our strengths in this industry class:</a:t>
            </a:r>
          </a:p>
        </p:txBody>
      </p:sp>
      <p:sp>
        <p:nvSpPr>
          <p:cNvPr id="22" name="TextBox 21"/>
          <p:cNvSpPr txBox="1"/>
          <p:nvPr/>
        </p:nvSpPr>
        <p:spPr>
          <a:xfrm>
            <a:off x="381000" y="7543800"/>
            <a:ext cx="7239000"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What top emerging industry risks should we be prepared to discuss?</a:t>
            </a:r>
          </a:p>
        </p:txBody>
      </p:sp>
    </p:spTree>
    <p:extLst>
      <p:ext uri="{BB962C8B-B14F-4D97-AF65-F5344CB8AC3E}">
        <p14:creationId xmlns:p14="http://schemas.microsoft.com/office/powerpoint/2010/main" val="725130719"/>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42</a:t>
            </a:fld>
            <a:endParaRPr/>
          </a:p>
        </p:txBody>
      </p:sp>
      <p:sp>
        <p:nvSpPr>
          <p:cNvPr id="386" name="Shape 386"/>
          <p:cNvSpPr/>
          <p:nvPr/>
        </p:nvSpPr>
        <p:spPr>
          <a:xfrm>
            <a:off x="402414" y="436158"/>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Prospect Engagement Plan</a:t>
            </a:r>
          </a:p>
        </p:txBody>
      </p:sp>
      <p:sp>
        <p:nvSpPr>
          <p:cNvPr id="5" name="TextBox 4"/>
          <p:cNvSpPr txBox="1"/>
          <p:nvPr/>
        </p:nvSpPr>
        <p:spPr>
          <a:xfrm>
            <a:off x="380999" y="1447800"/>
            <a:ext cx="6811123"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What, if any, past history do we have with this prospect?</a:t>
            </a:r>
          </a:p>
        </p:txBody>
      </p:sp>
      <p:sp>
        <p:nvSpPr>
          <p:cNvPr id="6" name="Rectangle 5"/>
          <p:cNvSpPr/>
          <p:nvPr/>
        </p:nvSpPr>
        <p:spPr>
          <a:xfrm>
            <a:off x="432515" y="1828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7" name="TextBox 6"/>
          <p:cNvSpPr txBox="1"/>
          <p:nvPr/>
        </p:nvSpPr>
        <p:spPr>
          <a:xfrm>
            <a:off x="381000" y="2971800"/>
            <a:ext cx="6811123"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What type of people does this company hire? (Look at hiring profiles)</a:t>
            </a:r>
          </a:p>
        </p:txBody>
      </p:sp>
      <p:sp>
        <p:nvSpPr>
          <p:cNvPr id="8" name="Rectangle 7"/>
          <p:cNvSpPr/>
          <p:nvPr/>
        </p:nvSpPr>
        <p:spPr>
          <a:xfrm>
            <a:off x="432516" y="3352800"/>
            <a:ext cx="6926881" cy="1066800"/>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
        <p:nvSpPr>
          <p:cNvPr id="9" name="TextBox 8"/>
          <p:cNvSpPr txBox="1"/>
          <p:nvPr/>
        </p:nvSpPr>
        <p:spPr>
          <a:xfrm>
            <a:off x="381000" y="4495800"/>
            <a:ext cx="7075932" cy="306670"/>
          </a:xfrm>
          <a:prstGeom prst="rect">
            <a:avLst/>
          </a:prstGeom>
          <a:noFill/>
        </p:spPr>
        <p:txBody>
          <a:bodyPr wrap="square" lIns="59865" tIns="29932" rIns="59865" bIns="29932" rtlCol="0">
            <a:spAutoFit/>
          </a:bodyPr>
          <a:lstStyle/>
          <a:p>
            <a:r>
              <a:rPr lang="en-US" sz="1600" dirty="0">
                <a:solidFill>
                  <a:srgbClr val="F7A02D"/>
                </a:solidFill>
                <a:latin typeface="Helvetica" panose="020B0604020202020204" pitchFamily="34" charset="0"/>
                <a:cs typeface="Helvetica" panose="020B0604020202020204" pitchFamily="34" charset="0"/>
              </a:rPr>
              <a:t>Check off key items to be done in preparation:</a:t>
            </a:r>
          </a:p>
        </p:txBody>
      </p:sp>
      <p:sp>
        <p:nvSpPr>
          <p:cNvPr id="10" name="TextBox 9"/>
          <p:cNvSpPr txBox="1"/>
          <p:nvPr/>
        </p:nvSpPr>
        <p:spPr>
          <a:xfrm>
            <a:off x="1066802" y="4953000"/>
            <a:ext cx="2362200" cy="1200329"/>
          </a:xfrm>
          <a:prstGeom prst="rect">
            <a:avLst/>
          </a:prstGeom>
          <a:noFill/>
        </p:spPr>
        <p:txBody>
          <a:bodyPr wrap="square" rtlCol="0">
            <a:spAutoFit/>
          </a:bodyPr>
          <a:lstStyle/>
          <a:p>
            <a:pPr>
              <a:lnSpc>
                <a:spcPct val="150000"/>
              </a:lnSpc>
            </a:pPr>
            <a:r>
              <a:rPr lang="en-US" sz="1200" dirty="0">
                <a:latin typeface="HelveticaNeueLT Std" pitchFamily="34" charset="0"/>
                <a:cs typeface="Helvetica" panose="020B0604020202020204" pitchFamily="34" charset="0"/>
              </a:rPr>
              <a:t>Web Site Review</a:t>
            </a:r>
          </a:p>
          <a:p>
            <a:pPr>
              <a:lnSpc>
                <a:spcPct val="150000"/>
              </a:lnSpc>
            </a:pPr>
            <a:r>
              <a:rPr lang="en-US" sz="1200" dirty="0">
                <a:latin typeface="HelveticaNeueLT Std" pitchFamily="34" charset="0"/>
                <a:cs typeface="Helvetica" panose="020B0604020202020204" pitchFamily="34" charset="0"/>
              </a:rPr>
              <a:t>LinkedIn search on people</a:t>
            </a:r>
          </a:p>
          <a:p>
            <a:pPr>
              <a:lnSpc>
                <a:spcPct val="150000"/>
              </a:lnSpc>
            </a:pPr>
            <a:r>
              <a:rPr lang="en-US" sz="1200" dirty="0">
                <a:latin typeface="HelveticaNeueLT Std" pitchFamily="34" charset="0"/>
                <a:cs typeface="Helvetica" panose="020B0604020202020204" pitchFamily="34" charset="0"/>
              </a:rPr>
              <a:t>LinkedIn search on company</a:t>
            </a:r>
          </a:p>
          <a:p>
            <a:pPr>
              <a:lnSpc>
                <a:spcPct val="150000"/>
              </a:lnSpc>
            </a:pPr>
            <a:r>
              <a:rPr lang="en-US" sz="1200" dirty="0">
                <a:latin typeface="HelveticaNeueLT Std" pitchFamily="34" charset="0"/>
                <a:cs typeface="Helvetica" panose="020B0604020202020204" pitchFamily="34" charset="0"/>
              </a:rPr>
              <a:t>Contact Referral(s)</a:t>
            </a:r>
          </a:p>
        </p:txBody>
      </p:sp>
      <p:graphicFrame>
        <p:nvGraphicFramePr>
          <p:cNvPr id="11" name="Table 10"/>
          <p:cNvGraphicFramePr>
            <a:graphicFrameLocks noGrp="1"/>
          </p:cNvGraphicFramePr>
          <p:nvPr>
            <p:extLst>
              <p:ext uri="{D42A27DB-BD31-4B8C-83A1-F6EECF244321}">
                <p14:modId xmlns:p14="http://schemas.microsoft.com/office/powerpoint/2010/main" val="1831046664"/>
              </p:ext>
            </p:extLst>
          </p:nvPr>
        </p:nvGraphicFramePr>
        <p:xfrm>
          <a:off x="762001" y="5057482"/>
          <a:ext cx="264586" cy="1049680"/>
        </p:xfrm>
        <a:graphic>
          <a:graphicData uri="http://schemas.openxmlformats.org/drawingml/2006/table">
            <a:tbl>
              <a:tblPr firstRow="1" bandRow="1">
                <a:tableStyleId>{5940675A-B579-460E-94D1-54222C63F5DA}</a:tableStyleId>
              </a:tblPr>
              <a:tblGrid>
                <a:gridCol w="264586">
                  <a:extLst>
                    <a:ext uri="{9D8B030D-6E8A-4147-A177-3AD203B41FA5}">
                      <a16:colId xmlns:a16="http://schemas.microsoft.com/office/drawing/2014/main" val="20000"/>
                    </a:ext>
                  </a:extLst>
                </a:gridCol>
              </a:tblGrid>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0"/>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1"/>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2"/>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3"/>
                  </a:ext>
                </a:extLst>
              </a:tr>
            </a:tbl>
          </a:graphicData>
        </a:graphic>
      </p:graphicFrame>
      <p:sp>
        <p:nvSpPr>
          <p:cNvPr id="12" name="TextBox 11"/>
          <p:cNvSpPr txBox="1"/>
          <p:nvPr/>
        </p:nvSpPr>
        <p:spPr>
          <a:xfrm>
            <a:off x="432515" y="7043155"/>
            <a:ext cx="990724"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Who:</a:t>
            </a:r>
          </a:p>
        </p:txBody>
      </p:sp>
      <p:sp>
        <p:nvSpPr>
          <p:cNvPr id="13" name="TextBox 12"/>
          <p:cNvSpPr txBox="1"/>
          <p:nvPr/>
        </p:nvSpPr>
        <p:spPr>
          <a:xfrm>
            <a:off x="2743200" y="7061200"/>
            <a:ext cx="990724"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What:</a:t>
            </a:r>
          </a:p>
        </p:txBody>
      </p:sp>
      <p:sp>
        <p:nvSpPr>
          <p:cNvPr id="14" name="TextBox 13"/>
          <p:cNvSpPr txBox="1"/>
          <p:nvPr/>
        </p:nvSpPr>
        <p:spPr>
          <a:xfrm>
            <a:off x="5029200" y="7061200"/>
            <a:ext cx="1219200" cy="306670"/>
          </a:xfrm>
          <a:prstGeom prst="rect">
            <a:avLst/>
          </a:prstGeom>
          <a:noFill/>
        </p:spPr>
        <p:txBody>
          <a:bodyPr wrap="square" lIns="59865" tIns="29932" rIns="59865" bIns="29932" rtlCol="0">
            <a:spAutoFit/>
          </a:bodyPr>
          <a:lstStyle/>
          <a:p>
            <a:r>
              <a:rPr lang="en-US" sz="1600" dirty="0">
                <a:latin typeface="Helvetica" panose="020B0604020202020204" pitchFamily="34" charset="0"/>
                <a:cs typeface="Helvetica" panose="020B0604020202020204" pitchFamily="34" charset="0"/>
              </a:rPr>
              <a:t>When:</a:t>
            </a:r>
          </a:p>
        </p:txBody>
      </p:sp>
      <p:graphicFrame>
        <p:nvGraphicFramePr>
          <p:cNvPr id="15" name="Table 14"/>
          <p:cNvGraphicFramePr>
            <a:graphicFrameLocks noGrp="1"/>
          </p:cNvGraphicFramePr>
          <p:nvPr>
            <p:extLst>
              <p:ext uri="{D42A27DB-BD31-4B8C-83A1-F6EECF244321}">
                <p14:modId xmlns:p14="http://schemas.microsoft.com/office/powerpoint/2010/main" val="4170482090"/>
              </p:ext>
            </p:extLst>
          </p:nvPr>
        </p:nvGraphicFramePr>
        <p:xfrm>
          <a:off x="432516" y="7391400"/>
          <a:ext cx="6937548" cy="1346200"/>
        </p:xfrm>
        <a:graphic>
          <a:graphicData uri="http://schemas.openxmlformats.org/drawingml/2006/table">
            <a:tbl>
              <a:tblPr bandRow="1">
                <a:tableStyleId>{073A0DAA-6AF3-43AB-8588-CEC1D06C72B9}</a:tableStyleId>
              </a:tblPr>
              <a:tblGrid>
                <a:gridCol w="2312516">
                  <a:extLst>
                    <a:ext uri="{9D8B030D-6E8A-4147-A177-3AD203B41FA5}">
                      <a16:colId xmlns:a16="http://schemas.microsoft.com/office/drawing/2014/main" val="20000"/>
                    </a:ext>
                  </a:extLst>
                </a:gridCol>
                <a:gridCol w="2312516">
                  <a:extLst>
                    <a:ext uri="{9D8B030D-6E8A-4147-A177-3AD203B41FA5}">
                      <a16:colId xmlns:a16="http://schemas.microsoft.com/office/drawing/2014/main" val="20001"/>
                    </a:ext>
                  </a:extLst>
                </a:gridCol>
                <a:gridCol w="2312516">
                  <a:extLst>
                    <a:ext uri="{9D8B030D-6E8A-4147-A177-3AD203B41FA5}">
                      <a16:colId xmlns:a16="http://schemas.microsoft.com/office/drawing/2014/main" val="20002"/>
                    </a:ext>
                  </a:extLst>
                </a:gridCol>
              </a:tblGrid>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69240">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latin typeface="Helvetica" panose="020B0604020202020204" pitchFamily="34" charset="0"/>
                        <a:cs typeface="Helvetica"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6" name="TextBox 15"/>
          <p:cNvSpPr txBox="1"/>
          <p:nvPr/>
        </p:nvSpPr>
        <p:spPr>
          <a:xfrm>
            <a:off x="3733800" y="4953000"/>
            <a:ext cx="3886199" cy="1200329"/>
          </a:xfrm>
          <a:prstGeom prst="rect">
            <a:avLst/>
          </a:prstGeom>
          <a:noFill/>
        </p:spPr>
        <p:txBody>
          <a:bodyPr wrap="square" rtlCol="0">
            <a:spAutoFit/>
          </a:bodyPr>
          <a:lstStyle/>
          <a:p>
            <a:pPr>
              <a:lnSpc>
                <a:spcPct val="150000"/>
              </a:lnSpc>
            </a:pPr>
            <a:r>
              <a:rPr lang="en-US" sz="1200" dirty="0">
                <a:latin typeface="HelveticaNeueLT Std" pitchFamily="34" charset="0"/>
                <a:cs typeface="Helvetica" panose="020B0604020202020204" pitchFamily="34" charset="0"/>
              </a:rPr>
              <a:t>Industry Emerging Risks</a:t>
            </a:r>
          </a:p>
          <a:p>
            <a:pPr>
              <a:lnSpc>
                <a:spcPct val="150000"/>
              </a:lnSpc>
            </a:pPr>
            <a:r>
              <a:rPr lang="en-US" sz="1200" dirty="0">
                <a:latin typeface="HelveticaNeueLT Std" pitchFamily="34" charset="0"/>
                <a:cs typeface="Helvetica" panose="020B0604020202020204" pitchFamily="34" charset="0"/>
              </a:rPr>
              <a:t>Work Comp information online</a:t>
            </a:r>
          </a:p>
          <a:p>
            <a:pPr>
              <a:lnSpc>
                <a:spcPct val="150000"/>
              </a:lnSpc>
            </a:pPr>
            <a:r>
              <a:rPr lang="en-US" sz="1200" dirty="0">
                <a:latin typeface="HelveticaNeueLT Std" pitchFamily="34" charset="0"/>
                <a:cs typeface="Helvetica" panose="020B0604020202020204" pitchFamily="34" charset="0"/>
              </a:rPr>
              <a:t>5500 Search (Freearisa.com)</a:t>
            </a:r>
          </a:p>
          <a:p>
            <a:pPr>
              <a:lnSpc>
                <a:spcPct val="150000"/>
              </a:lnSpc>
            </a:pPr>
            <a:r>
              <a:rPr lang="en-US" sz="1200" dirty="0">
                <a:latin typeface="HelveticaNeueLT Std" pitchFamily="34" charset="0"/>
                <a:cs typeface="Helvetica" panose="020B0604020202020204" pitchFamily="34" charset="0"/>
              </a:rPr>
              <a:t>Total social media search on key decision makers</a:t>
            </a:r>
          </a:p>
        </p:txBody>
      </p:sp>
      <p:graphicFrame>
        <p:nvGraphicFramePr>
          <p:cNvPr id="17" name="Table 16"/>
          <p:cNvGraphicFramePr>
            <a:graphicFrameLocks noGrp="1"/>
          </p:cNvGraphicFramePr>
          <p:nvPr>
            <p:extLst>
              <p:ext uri="{D42A27DB-BD31-4B8C-83A1-F6EECF244321}">
                <p14:modId xmlns:p14="http://schemas.microsoft.com/office/powerpoint/2010/main" val="363962620"/>
              </p:ext>
            </p:extLst>
          </p:nvPr>
        </p:nvGraphicFramePr>
        <p:xfrm>
          <a:off x="3429000" y="5057482"/>
          <a:ext cx="264586" cy="1049680"/>
        </p:xfrm>
        <a:graphic>
          <a:graphicData uri="http://schemas.openxmlformats.org/drawingml/2006/table">
            <a:tbl>
              <a:tblPr firstRow="1" bandRow="1">
                <a:tableStyleId>{5940675A-B579-460E-94D1-54222C63F5DA}</a:tableStyleId>
              </a:tblPr>
              <a:tblGrid>
                <a:gridCol w="264586">
                  <a:extLst>
                    <a:ext uri="{9D8B030D-6E8A-4147-A177-3AD203B41FA5}">
                      <a16:colId xmlns:a16="http://schemas.microsoft.com/office/drawing/2014/main" val="20000"/>
                    </a:ext>
                  </a:extLst>
                </a:gridCol>
              </a:tblGrid>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0"/>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1"/>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2"/>
                  </a:ext>
                </a:extLst>
              </a:tr>
              <a:tr h="262420">
                <a:tc>
                  <a:txBody>
                    <a:bodyPr/>
                    <a:lstStyle/>
                    <a:p>
                      <a:endParaRPr lang="en-US" sz="1300" dirty="0">
                        <a:latin typeface="Helvetica" panose="020B0604020202020204" pitchFamily="34" charset="0"/>
                        <a:cs typeface="Helvetica" panose="020B0604020202020204" pitchFamily="34" charset="0"/>
                      </a:endParaRPr>
                    </a:p>
                  </a:txBody>
                  <a:tcPr marL="63500" marR="63500" marT="31750" marB="31750"/>
                </a:tc>
                <a:extLst>
                  <a:ext uri="{0D108BD9-81ED-4DB2-BD59-A6C34878D82A}">
                    <a16:rowId xmlns:a16="http://schemas.microsoft.com/office/drawing/2014/main" val="10003"/>
                  </a:ext>
                </a:extLst>
              </a:tr>
            </a:tbl>
          </a:graphicData>
        </a:graphic>
      </p:graphicFrame>
      <p:sp>
        <p:nvSpPr>
          <p:cNvPr id="18" name="TextBox 17"/>
          <p:cNvSpPr txBox="1"/>
          <p:nvPr/>
        </p:nvSpPr>
        <p:spPr>
          <a:xfrm>
            <a:off x="381000" y="6551330"/>
            <a:ext cx="7075932" cy="368225"/>
          </a:xfrm>
          <a:prstGeom prst="rect">
            <a:avLst/>
          </a:prstGeom>
          <a:noFill/>
        </p:spPr>
        <p:txBody>
          <a:bodyPr wrap="square" lIns="59865" tIns="29932" rIns="59865" bIns="29932" rtlCol="0">
            <a:spAutoFit/>
          </a:bodyPr>
          <a:lstStyle/>
          <a:p>
            <a:r>
              <a:rPr lang="en-US" sz="2000" dirty="0">
                <a:solidFill>
                  <a:srgbClr val="F7A02D"/>
                </a:solidFill>
                <a:latin typeface="Helvetica" panose="020B0604020202020204" pitchFamily="34" charset="0"/>
                <a:cs typeface="Helvetica" panose="020B0604020202020204" pitchFamily="34" charset="0"/>
              </a:rPr>
              <a:t>Strategy to get business:</a:t>
            </a:r>
          </a:p>
        </p:txBody>
      </p:sp>
    </p:spTree>
    <p:extLst>
      <p:ext uri="{BB962C8B-B14F-4D97-AF65-F5344CB8AC3E}">
        <p14:creationId xmlns:p14="http://schemas.microsoft.com/office/powerpoint/2010/main" val="1984983487"/>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43</a:t>
            </a:fld>
            <a:endParaRPr/>
          </a:p>
        </p:txBody>
      </p:sp>
      <p:sp>
        <p:nvSpPr>
          <p:cNvPr id="371" name="Shape 371"/>
          <p:cNvSpPr/>
          <p:nvPr/>
        </p:nvSpPr>
        <p:spPr>
          <a:xfrm>
            <a:off x="387226" y="428249"/>
            <a:ext cx="6963731" cy="537968"/>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Know Your Numbers</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2870801787"/>
              </p:ext>
            </p:extLst>
          </p:nvPr>
        </p:nvGraphicFramePr>
        <p:xfrm>
          <a:off x="411940" y="2024694"/>
          <a:ext cx="6963729" cy="6204908"/>
        </p:xfrm>
        <a:graphic>
          <a:graphicData uri="http://schemas.openxmlformats.org/drawingml/2006/table">
            <a:tbl>
              <a:tblPr>
                <a:tableStyleId>{5C22544A-7EE6-4342-B048-85BDC9FD1C3A}</a:tableStyleId>
              </a:tblPr>
              <a:tblGrid>
                <a:gridCol w="1010269">
                  <a:extLst>
                    <a:ext uri="{9D8B030D-6E8A-4147-A177-3AD203B41FA5}">
                      <a16:colId xmlns:a16="http://schemas.microsoft.com/office/drawing/2014/main" val="20000"/>
                    </a:ext>
                  </a:extLst>
                </a:gridCol>
                <a:gridCol w="901891">
                  <a:extLst>
                    <a:ext uri="{9D8B030D-6E8A-4147-A177-3AD203B41FA5}">
                      <a16:colId xmlns:a16="http://schemas.microsoft.com/office/drawing/2014/main" val="20001"/>
                    </a:ext>
                  </a:extLst>
                </a:gridCol>
                <a:gridCol w="927100">
                  <a:extLst>
                    <a:ext uri="{9D8B030D-6E8A-4147-A177-3AD203B41FA5}">
                      <a16:colId xmlns:a16="http://schemas.microsoft.com/office/drawing/2014/main" val="20002"/>
                    </a:ext>
                  </a:extLst>
                </a:gridCol>
                <a:gridCol w="873052">
                  <a:extLst>
                    <a:ext uri="{9D8B030D-6E8A-4147-A177-3AD203B41FA5}">
                      <a16:colId xmlns:a16="http://schemas.microsoft.com/office/drawing/2014/main" val="20003"/>
                    </a:ext>
                  </a:extLst>
                </a:gridCol>
                <a:gridCol w="1045373">
                  <a:extLst>
                    <a:ext uri="{9D8B030D-6E8A-4147-A177-3AD203B41FA5}">
                      <a16:colId xmlns:a16="http://schemas.microsoft.com/office/drawing/2014/main" val="20004"/>
                    </a:ext>
                  </a:extLst>
                </a:gridCol>
                <a:gridCol w="680895">
                  <a:extLst>
                    <a:ext uri="{9D8B030D-6E8A-4147-A177-3AD203B41FA5}">
                      <a16:colId xmlns:a16="http://schemas.microsoft.com/office/drawing/2014/main" val="20005"/>
                    </a:ext>
                  </a:extLst>
                </a:gridCol>
                <a:gridCol w="846374">
                  <a:extLst>
                    <a:ext uri="{9D8B030D-6E8A-4147-A177-3AD203B41FA5}">
                      <a16:colId xmlns:a16="http://schemas.microsoft.com/office/drawing/2014/main" val="20006"/>
                    </a:ext>
                  </a:extLst>
                </a:gridCol>
                <a:gridCol w="678775">
                  <a:extLst>
                    <a:ext uri="{9D8B030D-6E8A-4147-A177-3AD203B41FA5}">
                      <a16:colId xmlns:a16="http://schemas.microsoft.com/office/drawing/2014/main" val="20007"/>
                    </a:ext>
                  </a:extLst>
                </a:gridCol>
              </a:tblGrid>
              <a:tr h="1034153">
                <a:tc>
                  <a:txBody>
                    <a:bodyPr/>
                    <a:lstStyle/>
                    <a:p>
                      <a:pPr algn="ctr" fontAlgn="ctr"/>
                      <a:r>
                        <a:rPr lang="en-US" sz="1200" u="none" strike="noStrike" dirty="0">
                          <a:solidFill>
                            <a:schemeClr val="bg1"/>
                          </a:solidFill>
                          <a:effectLst/>
                          <a:latin typeface="Helvetica" panose="020B0604020202020204" pitchFamily="34" charset="0"/>
                          <a:cs typeface="Helvetica" panose="020B0604020202020204" pitchFamily="34" charset="0"/>
                        </a:rPr>
                        <a:t>Goal</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ctr"/>
                      <a:r>
                        <a:rPr lang="pt-BR" sz="1200" u="none" strike="noStrike" dirty="0">
                          <a:solidFill>
                            <a:schemeClr val="bg1"/>
                          </a:solidFill>
                          <a:effectLst/>
                          <a:latin typeface="Helvetica" panose="020B0604020202020204" pitchFamily="34" charset="0"/>
                          <a:cs typeface="Helvetica" panose="020B0604020202020204" pitchFamily="34" charset="0"/>
                        </a:rPr>
                        <a:t>Goal x 1.25%</a:t>
                      </a:r>
                      <a:endParaRPr lang="pt-BR"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ctr"/>
                      <a:r>
                        <a:rPr lang="en-US" sz="1200" u="none" strike="noStrike" dirty="0">
                          <a:solidFill>
                            <a:schemeClr val="bg1"/>
                          </a:solidFill>
                          <a:effectLst/>
                          <a:latin typeface="Helvetica" panose="020B0604020202020204" pitchFamily="34" charset="0"/>
                          <a:cs typeface="Helvetica" panose="020B0604020202020204" pitchFamily="34" charset="0"/>
                        </a:rPr>
                        <a:t>Conversion %</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ctr"/>
                      <a:r>
                        <a:rPr lang="en-US" sz="1200" u="none" strike="noStrike" dirty="0">
                          <a:solidFill>
                            <a:schemeClr val="bg1"/>
                          </a:solidFill>
                          <a:effectLst/>
                          <a:latin typeface="Helvetica" panose="020B0604020202020204" pitchFamily="34" charset="0"/>
                          <a:cs typeface="Helvetica" panose="020B0604020202020204" pitchFamily="34" charset="0"/>
                        </a:rPr>
                        <a:t>Closing %</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ctr"/>
                      <a:r>
                        <a:rPr lang="en-US" sz="1200" u="none" strike="noStrike" dirty="0">
                          <a:solidFill>
                            <a:schemeClr val="bg1"/>
                          </a:solidFill>
                          <a:effectLst/>
                          <a:latin typeface="Helvetica" panose="020B0604020202020204" pitchFamily="34" charset="0"/>
                          <a:cs typeface="Helvetica" panose="020B0604020202020204" pitchFamily="34" charset="0"/>
                        </a:rPr>
                        <a:t>Average Account Size (commission)</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b"/>
                      <a:r>
                        <a:rPr lang="en-US" sz="1200" u="none" strike="noStrike" dirty="0">
                          <a:solidFill>
                            <a:schemeClr val="bg1"/>
                          </a:solidFill>
                          <a:effectLst/>
                          <a:latin typeface="Helvetica" panose="020B0604020202020204" pitchFamily="34" charset="0"/>
                          <a:cs typeface="Helvetica" panose="020B0604020202020204" pitchFamily="34" charset="0"/>
                        </a:rPr>
                        <a:t>Number of First Calls</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b"/>
                      <a:r>
                        <a:rPr lang="en-US" sz="1200" u="none" strike="noStrike" dirty="0">
                          <a:solidFill>
                            <a:schemeClr val="bg1"/>
                          </a:solidFill>
                          <a:effectLst/>
                          <a:latin typeface="Helvetica" panose="020B0604020202020204" pitchFamily="34" charset="0"/>
                          <a:cs typeface="Helvetica" panose="020B0604020202020204" pitchFamily="34" charset="0"/>
                        </a:rPr>
                        <a:t>Number of Proposals</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tc>
                  <a:txBody>
                    <a:bodyPr/>
                    <a:lstStyle/>
                    <a:p>
                      <a:pPr algn="ctr" fontAlgn="b"/>
                      <a:r>
                        <a:rPr lang="en-US" sz="1200" u="none" strike="noStrike" dirty="0">
                          <a:solidFill>
                            <a:schemeClr val="bg1"/>
                          </a:solidFill>
                          <a:effectLst/>
                          <a:latin typeface="Helvetica" panose="020B0604020202020204" pitchFamily="34" charset="0"/>
                          <a:cs typeface="Helvetica" panose="020B0604020202020204" pitchFamily="34" charset="0"/>
                        </a:rPr>
                        <a:t>New Clients</a:t>
                      </a:r>
                      <a:endParaRPr lang="en-US" sz="1200" b="0" i="0" u="none" strike="noStrike" dirty="0">
                        <a:solidFill>
                          <a:schemeClr val="bg1"/>
                        </a:solidFill>
                        <a:effectLst/>
                        <a:latin typeface="Helvetica" panose="020B0604020202020204" pitchFamily="34" charset="0"/>
                        <a:cs typeface="Helvetica" panose="020B0604020202020204" pitchFamily="34" charset="0"/>
                      </a:endParaRPr>
                    </a:p>
                  </a:txBody>
                  <a:tcPr marL="10741" marR="10741" marT="10741"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44717">
                <a:tc>
                  <a:txBody>
                    <a:bodyPr/>
                    <a:lstStyle/>
                    <a:p>
                      <a:pPr algn="ctr" fontAlgn="b"/>
                      <a:r>
                        <a:rPr lang="en-US" sz="1200" u="none" strike="noStrike" dirty="0">
                          <a:effectLst/>
                          <a:latin typeface="Helvetica" panose="020B0604020202020204" pitchFamily="34" charset="0"/>
                          <a:cs typeface="Helvetica" panose="020B0604020202020204" pitchFamily="34" charset="0"/>
                        </a:rPr>
                        <a:t>$75,000.00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$93,750.00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0.75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0.8</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$2,500.00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62.5</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50.0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37.5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44717">
                <a:tc>
                  <a:txBody>
                    <a:bodyPr/>
                    <a:lstStyle/>
                    <a:p>
                      <a:pPr algn="ctr" fontAlgn="b"/>
                      <a:r>
                        <a:rPr lang="en-US" sz="1200" u="none" strike="noStrike" dirty="0">
                          <a:effectLst/>
                          <a:latin typeface="Helvetica" panose="020B0604020202020204" pitchFamily="34" charset="0"/>
                          <a:cs typeface="Helvetica" panose="020B0604020202020204" pitchFamily="34" charset="0"/>
                        </a:rPr>
                        <a:t>$120,000.00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$150,000.00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0.75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0.8</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25.0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20.0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15.0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344717">
                <a:tc>
                  <a:txBody>
                    <a:bodyPr/>
                    <a:lstStyle/>
                    <a:p>
                      <a:pPr algn="ctr" fontAlgn="b"/>
                      <a:r>
                        <a:rPr lang="en-US" sz="1200" u="none" strike="noStrike" dirty="0">
                          <a:effectLst/>
                          <a:latin typeface="Helvetica" panose="020B0604020202020204" pitchFamily="34" charset="0"/>
                          <a:cs typeface="Helvetica" panose="020B0604020202020204" pitchFamily="34" charset="0"/>
                        </a:rPr>
                        <a:t>$50,000.00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$62,500.00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0.6</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0.7</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14.9</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10.4</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6.3</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44717">
                <a:tc>
                  <a:txBody>
                    <a:bodyPr/>
                    <a:lstStyle/>
                    <a:p>
                      <a:pPr algn="ctr" fontAlgn="b"/>
                      <a:r>
                        <a:rPr lang="en-US" sz="1200" u="none" strike="noStrike" dirty="0">
                          <a:effectLst/>
                          <a:latin typeface="Helvetica" panose="020B0604020202020204" pitchFamily="34" charset="0"/>
                          <a:cs typeface="Helvetica" panose="020B0604020202020204" pitchFamily="34" charset="0"/>
                        </a:rPr>
                        <a:t>$100,000.00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$125,000.00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0.75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0.9</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18.5</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16.7</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hr-HR" sz="1200" u="none" strike="noStrike" dirty="0">
                          <a:effectLst/>
                          <a:latin typeface="Helvetica" panose="020B0604020202020204" pitchFamily="34" charset="0"/>
                          <a:cs typeface="Helvetica" panose="020B0604020202020204" pitchFamily="34" charset="0"/>
                        </a:rPr>
                        <a:t>12.5</a:t>
                      </a:r>
                      <a:endParaRPr lang="hr-HR"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4"/>
                  </a:ext>
                </a:extLst>
              </a:tr>
              <a:tr h="344717">
                <a:tc>
                  <a:txBody>
                    <a:bodyPr/>
                    <a:lstStyle/>
                    <a:p>
                      <a:pPr algn="ctr" fontAlgn="b"/>
                      <a:r>
                        <a:rPr lang="en-US" sz="1200" u="none" strike="noStrike" dirty="0">
                          <a:effectLst/>
                          <a:latin typeface="Helvetica" panose="020B0604020202020204" pitchFamily="34" charset="0"/>
                          <a:cs typeface="Helvetica" panose="020B0604020202020204" pitchFamily="34" charset="0"/>
                        </a:rPr>
                        <a:t>$100,000.00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$125,000.00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0.25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0.25</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sz="1200" u="none" strike="noStrike" dirty="0">
                          <a:effectLst/>
                          <a:latin typeface="Helvetica" panose="020B0604020202020204" pitchFamily="34" charset="0"/>
                          <a:cs typeface="Helvetica" panose="020B0604020202020204" pitchFamily="34" charset="0"/>
                        </a:rPr>
                        <a:t>$5,000.00</a:t>
                      </a:r>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400.0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100.0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nb-NO" sz="1200" u="none" strike="noStrike" dirty="0">
                          <a:effectLst/>
                          <a:latin typeface="Helvetica" panose="020B0604020202020204" pitchFamily="34" charset="0"/>
                          <a:cs typeface="Helvetica" panose="020B0604020202020204" pitchFamily="34" charset="0"/>
                        </a:rPr>
                        <a:t>25.0</a:t>
                      </a:r>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5"/>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7"/>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0"/>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1"/>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2"/>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4"/>
                  </a:ext>
                </a:extLst>
              </a:tr>
              <a:tr h="344717">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en-US"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r" fontAlgn="b"/>
                      <a:endParaRPr lang="nb-NO" sz="1200" b="0" i="0" u="none" strike="noStrike" dirty="0">
                        <a:solidFill>
                          <a:srgbClr val="000000"/>
                        </a:solidFill>
                        <a:effectLst/>
                        <a:latin typeface="Helvetica" panose="020B0604020202020204" pitchFamily="34" charset="0"/>
                        <a:cs typeface="Helvetica" panose="020B0604020202020204" pitchFamily="34" charset="0"/>
                      </a:endParaRPr>
                    </a:p>
                  </a:txBody>
                  <a:tcPr marL="10741" marR="10741" marT="10741"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63362648"/>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44</a:t>
            </a:fld>
            <a:endParaRPr/>
          </a:p>
        </p:txBody>
      </p:sp>
      <p:pic>
        <p:nvPicPr>
          <p:cNvPr id="4" name="Picture 3">
            <a:extLst>
              <a:ext uri="{FF2B5EF4-FFF2-40B4-BE49-F238E27FC236}">
                <a16:creationId xmlns:a16="http://schemas.microsoft.com/office/drawing/2014/main" id="{EA77C837-E947-5347-8D0E-9028B179D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2081" y="1954697"/>
            <a:ext cx="9503010" cy="6149007"/>
          </a:xfrm>
          <a:prstGeom prst="rect">
            <a:avLst/>
          </a:prstGeom>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Shape 394"/>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45</a:t>
            </a:fld>
            <a:endParaRPr/>
          </a:p>
        </p:txBody>
      </p:sp>
      <p:pic>
        <p:nvPicPr>
          <p:cNvPr id="6" name="Picture 5">
            <a:extLst>
              <a:ext uri="{FF2B5EF4-FFF2-40B4-BE49-F238E27FC236}">
                <a16:creationId xmlns:a16="http://schemas.microsoft.com/office/drawing/2014/main" id="{8325CB0E-5E8A-FE47-91BD-DA26E3C7D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977232" y="2311401"/>
            <a:ext cx="9726863" cy="5435600"/>
          </a:xfrm>
          <a:prstGeom prst="rect">
            <a:avLst/>
          </a:prstGeom>
        </p:spPr>
      </p:pic>
    </p:spTree>
    <p:extLst>
      <p:ext uri="{BB962C8B-B14F-4D97-AF65-F5344CB8AC3E}">
        <p14:creationId xmlns:p14="http://schemas.microsoft.com/office/powerpoint/2010/main" val="30817360"/>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sldNum" sz="quarter" idx="2"/>
          </p:nvPr>
        </p:nvSpPr>
        <p:spPr>
          <a:xfrm>
            <a:off x="6992645" y="9476915"/>
            <a:ext cx="245404" cy="226986"/>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46</a:t>
            </a:fld>
            <a:endParaRPr/>
          </a:p>
        </p:txBody>
      </p:sp>
      <p:sp>
        <p:nvSpPr>
          <p:cNvPr id="364" name="Shape 364"/>
          <p:cNvSpPr/>
          <p:nvPr/>
        </p:nvSpPr>
        <p:spPr>
          <a:xfrm>
            <a:off x="402414" y="454226"/>
            <a:ext cx="6963731" cy="53790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rPr lang="en-US" dirty="0"/>
              <a:t>Habits for Success</a:t>
            </a:r>
            <a:endParaRPr dirty="0"/>
          </a:p>
        </p:txBody>
      </p:sp>
      <p:sp>
        <p:nvSpPr>
          <p:cNvPr id="365" name="Shape 365"/>
          <p:cNvSpPr/>
          <p:nvPr/>
        </p:nvSpPr>
        <p:spPr>
          <a:xfrm>
            <a:off x="402414" y="1402198"/>
            <a:ext cx="6829189" cy="760208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endParaRPr dirty="0"/>
          </a:p>
          <a:p>
            <a:pPr>
              <a:defRPr sz="1200">
                <a:solidFill>
                  <a:schemeClr val="accent5"/>
                </a:solidFill>
                <a:latin typeface="+mj-lt"/>
                <a:ea typeface="+mj-ea"/>
                <a:cs typeface="+mj-cs"/>
                <a:sym typeface="Helvetica"/>
              </a:defRPr>
            </a:pPr>
            <a:r>
              <a:rPr lang="en-US" b="1" i="1" dirty="0"/>
              <a:t>”Show me your goals and I will give you a high five and wish you the best.  Show me your habits and I will tell you what you will accomplish.”  </a:t>
            </a:r>
            <a:r>
              <a:rPr lang="en-US" i="1" dirty="0"/>
              <a:t>Larry G. Linne</a:t>
            </a:r>
          </a:p>
          <a:p>
            <a:pPr>
              <a:defRPr sz="1200">
                <a:solidFill>
                  <a:schemeClr val="accent5"/>
                </a:solidFill>
                <a:latin typeface="+mj-lt"/>
                <a:ea typeface="+mj-ea"/>
                <a:cs typeface="+mj-cs"/>
                <a:sym typeface="Helvetica"/>
              </a:defRPr>
            </a:pPr>
            <a:endParaRPr lang="en-US" dirty="0"/>
          </a:p>
          <a:p>
            <a:pPr>
              <a:defRPr sz="1200">
                <a:solidFill>
                  <a:schemeClr val="accent5"/>
                </a:solidFill>
                <a:latin typeface="+mj-lt"/>
                <a:ea typeface="+mj-ea"/>
                <a:cs typeface="+mj-cs"/>
                <a:sym typeface="Helvetica"/>
              </a:defRPr>
            </a:pPr>
            <a:endParaRPr lang="en-US" dirty="0"/>
          </a:p>
          <a:p>
            <a:pPr>
              <a:defRPr sz="1200">
                <a:solidFill>
                  <a:schemeClr val="accent5"/>
                </a:solidFill>
                <a:latin typeface="+mj-lt"/>
                <a:ea typeface="+mj-ea"/>
                <a:cs typeface="+mj-cs"/>
                <a:sym typeface="Helvetica"/>
              </a:defRPr>
            </a:pPr>
            <a:r>
              <a:rPr lang="en-US" sz="1600" b="1" dirty="0"/>
              <a:t>Habits of Highly Successful Producers</a:t>
            </a:r>
          </a:p>
          <a:p>
            <a:pPr>
              <a:defRPr sz="1200">
                <a:solidFill>
                  <a:schemeClr val="accent5"/>
                </a:solidFill>
                <a:latin typeface="+mj-lt"/>
                <a:ea typeface="+mj-ea"/>
                <a:cs typeface="+mj-cs"/>
                <a:sym typeface="Helvetica"/>
              </a:defRPr>
            </a:pPr>
            <a:endParaRPr lang="en-US" dirty="0"/>
          </a:p>
          <a:p>
            <a:pPr marL="228600" indent="-228600">
              <a:buAutoNum type="arabicPeriod"/>
              <a:defRPr sz="1200">
                <a:solidFill>
                  <a:schemeClr val="accent5"/>
                </a:solidFill>
                <a:latin typeface="+mj-lt"/>
                <a:ea typeface="+mj-ea"/>
                <a:cs typeface="+mj-cs"/>
                <a:sym typeface="Helvetica"/>
              </a:defRPr>
            </a:pPr>
            <a:r>
              <a:rPr lang="en-US" sz="1400" dirty="0"/>
              <a:t>Wake up early</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Start early and at the same time</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Read</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Refine</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Set goals based on history and potential and not on company standards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Set scheduled and regular prospecting times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Disciplined to prospecting times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Practice skills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Do not fear being uncomfortable and seek those opportunities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Study behavior science and not just selling techniques</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Practice Critical Thinking vs Soundbite Acceptance</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Never satisfied</a:t>
            </a:r>
          </a:p>
          <a:p>
            <a:pPr marL="228600" indent="-228600">
              <a:buAutoNum type="arabicPeriod"/>
              <a:defRPr sz="1200">
                <a:solidFill>
                  <a:schemeClr val="accent5"/>
                </a:solidFill>
                <a:latin typeface="+mj-lt"/>
                <a:ea typeface="+mj-ea"/>
                <a:cs typeface="+mj-cs"/>
                <a:sym typeface="Helvetica"/>
              </a:defRPr>
            </a:pPr>
            <a:endParaRPr lang="en-US" sz="1400" dirty="0"/>
          </a:p>
          <a:p>
            <a:pPr marL="228600" indent="-228600">
              <a:buAutoNum type="arabicPeriod"/>
              <a:defRPr sz="1200">
                <a:solidFill>
                  <a:schemeClr val="accent5"/>
                </a:solidFill>
                <a:latin typeface="+mj-lt"/>
                <a:ea typeface="+mj-ea"/>
                <a:cs typeface="+mj-cs"/>
                <a:sym typeface="Helvetica"/>
              </a:defRPr>
            </a:pPr>
            <a:r>
              <a:rPr lang="en-US" sz="1400" dirty="0"/>
              <a:t>Celebrate Success</a:t>
            </a:r>
          </a:p>
          <a:p>
            <a:pPr marL="228600" indent="-228600">
              <a:buAutoNum type="arabicPeriod"/>
              <a:defRPr sz="1200">
                <a:solidFill>
                  <a:schemeClr val="accent5"/>
                </a:solidFill>
                <a:latin typeface="+mj-lt"/>
                <a:ea typeface="+mj-ea"/>
                <a:cs typeface="+mj-cs"/>
                <a:sym typeface="Helvetica"/>
              </a:defRPr>
            </a:pPr>
            <a:endParaRPr sz="1400" dirty="0"/>
          </a:p>
          <a:p>
            <a:pPr>
              <a:defRPr sz="1200">
                <a:solidFill>
                  <a:schemeClr val="accent5"/>
                </a:solidFill>
                <a:latin typeface="+mj-lt"/>
                <a:ea typeface="+mj-ea"/>
                <a:cs typeface="+mj-cs"/>
                <a:sym typeface="Helvetica"/>
              </a:defRPr>
            </a:pPr>
            <a:endParaRPr dirty="0"/>
          </a:p>
        </p:txBody>
      </p:sp>
      <p:sp>
        <p:nvSpPr>
          <p:cNvPr id="12" name="Shape 282"/>
          <p:cNvSpPr/>
          <p:nvPr/>
        </p:nvSpPr>
        <p:spPr>
          <a:xfrm>
            <a:off x="357808" y="1680519"/>
            <a:ext cx="6873795" cy="7263784"/>
          </a:xfrm>
          <a:prstGeom prst="rect">
            <a:avLst/>
          </a:prstGeom>
          <a:noFill/>
          <a:ln w="12700">
            <a:solidFill>
              <a:schemeClr val="bg2"/>
            </a:solidFill>
            <a:miter lim="400000"/>
          </a:ln>
        </p:spPr>
        <p:txBody>
          <a:bodyPr lIns="45719" rIns="45719" anchor="ct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4082360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sldNum" sz="quarter" idx="2"/>
          </p:nvPr>
        </p:nvSpPr>
        <p:spPr>
          <a:xfrm>
            <a:off x="7063276" y="9476915"/>
            <a:ext cx="174773"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131" name="Shape 131"/>
          <p:cNvSpPr/>
          <p:nvPr/>
        </p:nvSpPr>
        <p:spPr>
          <a:xfrm>
            <a:off x="246595" y="1402198"/>
            <a:ext cx="727537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chemeClr val="accent5"/>
                </a:solidFill>
                <a:latin typeface="+mj-lt"/>
                <a:ea typeface="+mj-ea"/>
                <a:cs typeface="+mj-cs"/>
                <a:sym typeface="Helvetica"/>
              </a:defRPr>
            </a:lvl1pPr>
          </a:lstStyle>
          <a:p>
            <a:r>
              <a:t>On a scale of 1 – 10, with 10 being excellent, how would you rate your competencies in the following categories? After rating each category, please provide a reason why you rated yourself that way. </a:t>
            </a:r>
          </a:p>
        </p:txBody>
      </p:sp>
      <p:sp>
        <p:nvSpPr>
          <p:cNvPr id="133" name="Shape 133"/>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777240">
              <a:lnSpc>
                <a:spcPct val="90000"/>
              </a:lnSpc>
              <a:defRPr sz="3200">
                <a:solidFill>
                  <a:schemeClr val="accent1"/>
                </a:solidFill>
                <a:latin typeface="+mj-lt"/>
                <a:ea typeface="+mj-ea"/>
                <a:cs typeface="+mj-cs"/>
                <a:sym typeface="Helvetica"/>
              </a:defRPr>
            </a:lvl1pPr>
          </a:lstStyle>
          <a:p>
            <a:r>
              <a:t>Snap Shot</a:t>
            </a:r>
          </a:p>
        </p:txBody>
      </p:sp>
      <p:graphicFrame>
        <p:nvGraphicFramePr>
          <p:cNvPr id="134" name="Table 134"/>
          <p:cNvGraphicFramePr/>
          <p:nvPr>
            <p:extLst>
              <p:ext uri="{D42A27DB-BD31-4B8C-83A1-F6EECF244321}">
                <p14:modId xmlns:p14="http://schemas.microsoft.com/office/powerpoint/2010/main" val="255978834"/>
              </p:ext>
            </p:extLst>
          </p:nvPr>
        </p:nvGraphicFramePr>
        <p:xfrm>
          <a:off x="202104" y="2235198"/>
          <a:ext cx="7333974" cy="7087440"/>
        </p:xfrm>
        <a:graphic>
          <a:graphicData uri="http://schemas.openxmlformats.org/drawingml/2006/table">
            <a:tbl>
              <a:tblPr firstRow="1" bandRow="1">
                <a:tableStyleId>{4C3C2611-4C71-4FC5-86AE-919BDF0F9419}</a:tableStyleId>
              </a:tblPr>
              <a:tblGrid>
                <a:gridCol w="1362942">
                  <a:extLst>
                    <a:ext uri="{9D8B030D-6E8A-4147-A177-3AD203B41FA5}">
                      <a16:colId xmlns:a16="http://schemas.microsoft.com/office/drawing/2014/main" val="20000"/>
                    </a:ext>
                  </a:extLst>
                </a:gridCol>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gridCol w="411480">
                  <a:extLst>
                    <a:ext uri="{9D8B030D-6E8A-4147-A177-3AD203B41FA5}">
                      <a16:colId xmlns:a16="http://schemas.microsoft.com/office/drawing/2014/main" val="20003"/>
                    </a:ext>
                  </a:extLst>
                </a:gridCol>
                <a:gridCol w="411480">
                  <a:extLst>
                    <a:ext uri="{9D8B030D-6E8A-4147-A177-3AD203B41FA5}">
                      <a16:colId xmlns:a16="http://schemas.microsoft.com/office/drawing/2014/main" val="20004"/>
                    </a:ext>
                  </a:extLst>
                </a:gridCol>
                <a:gridCol w="411480">
                  <a:extLst>
                    <a:ext uri="{9D8B030D-6E8A-4147-A177-3AD203B41FA5}">
                      <a16:colId xmlns:a16="http://schemas.microsoft.com/office/drawing/2014/main" val="20005"/>
                    </a:ext>
                  </a:extLst>
                </a:gridCol>
                <a:gridCol w="411480">
                  <a:extLst>
                    <a:ext uri="{9D8B030D-6E8A-4147-A177-3AD203B41FA5}">
                      <a16:colId xmlns:a16="http://schemas.microsoft.com/office/drawing/2014/main" val="20006"/>
                    </a:ext>
                  </a:extLst>
                </a:gridCol>
                <a:gridCol w="411480">
                  <a:extLst>
                    <a:ext uri="{9D8B030D-6E8A-4147-A177-3AD203B41FA5}">
                      <a16:colId xmlns:a16="http://schemas.microsoft.com/office/drawing/2014/main" val="20007"/>
                    </a:ext>
                  </a:extLst>
                </a:gridCol>
                <a:gridCol w="411480">
                  <a:extLst>
                    <a:ext uri="{9D8B030D-6E8A-4147-A177-3AD203B41FA5}">
                      <a16:colId xmlns:a16="http://schemas.microsoft.com/office/drawing/2014/main" val="20008"/>
                    </a:ext>
                  </a:extLst>
                </a:gridCol>
                <a:gridCol w="411480">
                  <a:extLst>
                    <a:ext uri="{9D8B030D-6E8A-4147-A177-3AD203B41FA5}">
                      <a16:colId xmlns:a16="http://schemas.microsoft.com/office/drawing/2014/main" val="20009"/>
                    </a:ext>
                  </a:extLst>
                </a:gridCol>
                <a:gridCol w="438912">
                  <a:extLst>
                    <a:ext uri="{9D8B030D-6E8A-4147-A177-3AD203B41FA5}">
                      <a16:colId xmlns:a16="http://schemas.microsoft.com/office/drawing/2014/main" val="20010"/>
                    </a:ext>
                  </a:extLst>
                </a:gridCol>
                <a:gridCol w="1828800">
                  <a:extLst>
                    <a:ext uri="{9D8B030D-6E8A-4147-A177-3AD203B41FA5}">
                      <a16:colId xmlns:a16="http://schemas.microsoft.com/office/drawing/2014/main" val="20011"/>
                    </a:ext>
                  </a:extLst>
                </a:gridCol>
              </a:tblGrid>
              <a:tr h="443185">
                <a:tc>
                  <a:txBody>
                    <a:bodyPr/>
                    <a:lstStyle/>
                    <a:p>
                      <a:pPr algn="ctr" defTabSz="777240">
                        <a:defRPr sz="1400">
                          <a:solidFill>
                            <a:schemeClr val="accent3">
                              <a:lumOff val="44000"/>
                            </a:schemeClr>
                          </a:solidFill>
                          <a:latin typeface="+mj-lt"/>
                          <a:ea typeface="+mj-ea"/>
                          <a:cs typeface="+mj-cs"/>
                          <a:sym typeface="Helvetica"/>
                        </a:defRPr>
                      </a:pPr>
                      <a:endParaRPr dirty="0"/>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1</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2</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3</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4</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5</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6</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7</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8</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9</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10</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tc>
                  <a:txBody>
                    <a:bodyPr/>
                    <a:lstStyle/>
                    <a:p>
                      <a:pPr algn="ctr" defTabSz="777240">
                        <a:defRPr sz="1800" b="0"/>
                      </a:pPr>
                      <a:r>
                        <a:rPr sz="1200" b="1">
                          <a:solidFill>
                            <a:schemeClr val="accent3">
                              <a:lumOff val="44000"/>
                            </a:schemeClr>
                          </a:solidFill>
                          <a:latin typeface="+mj-lt"/>
                          <a:ea typeface="+mj-ea"/>
                          <a:cs typeface="+mj-cs"/>
                          <a:sym typeface="Helvetica"/>
                        </a:rPr>
                        <a:t>Why?</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chemeClr val="accent5"/>
                    </a:solidFill>
                  </a:tcPr>
                </a:tc>
                <a:extLst>
                  <a:ext uri="{0D108BD9-81ED-4DB2-BD59-A6C34878D82A}">
                    <a16:rowId xmlns:a16="http://schemas.microsoft.com/office/drawing/2014/main" val="10000"/>
                  </a:ext>
                </a:extLst>
              </a:tr>
              <a:tr h="490584">
                <a:tc>
                  <a:txBody>
                    <a:bodyPr/>
                    <a:lstStyle/>
                    <a:p>
                      <a:pPr algn="l" defTabSz="777240">
                        <a:defRPr sz="1200">
                          <a:solidFill>
                            <a:schemeClr val="accent5"/>
                          </a:solidFill>
                          <a:latin typeface="+mj-lt"/>
                          <a:ea typeface="+mj-ea"/>
                          <a:cs typeface="+mj-cs"/>
                          <a:sym typeface="Helvetica"/>
                        </a:defRPr>
                      </a:pPr>
                      <a:r>
                        <a:t>Entry Strategies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1"/>
                  </a:ext>
                </a:extLst>
              </a:tr>
              <a:tr h="490584">
                <a:tc>
                  <a:txBody>
                    <a:bodyPr/>
                    <a:lstStyle/>
                    <a:p>
                      <a:pPr algn="l" defTabSz="777240">
                        <a:defRPr sz="1800"/>
                      </a:pPr>
                      <a:r>
                        <a:rPr sz="1200">
                          <a:solidFill>
                            <a:schemeClr val="accent5"/>
                          </a:solidFill>
                          <a:latin typeface="+mj-lt"/>
                          <a:ea typeface="+mj-ea"/>
                          <a:cs typeface="+mj-cs"/>
                          <a:sym typeface="Helvetica"/>
                        </a:rPr>
                        <a:t>Internal Team Mgmt</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2"/>
                  </a:ext>
                </a:extLst>
              </a:tr>
              <a:tr h="612455">
                <a:tc>
                  <a:txBody>
                    <a:bodyPr/>
                    <a:lstStyle/>
                    <a:p>
                      <a:pPr algn="l" defTabSz="777240">
                        <a:defRPr sz="1800"/>
                      </a:pPr>
                      <a:r>
                        <a:rPr sz="1200" dirty="0">
                          <a:solidFill>
                            <a:schemeClr val="accent5"/>
                          </a:solidFill>
                          <a:latin typeface="+mj-lt"/>
                          <a:ea typeface="+mj-ea"/>
                          <a:cs typeface="+mj-cs"/>
                          <a:sym typeface="Helvetica"/>
                        </a:rPr>
                        <a:t>Know and Manage your </a:t>
                      </a:r>
                      <a:r>
                        <a:rPr lang="en-US" sz="1200" dirty="0">
                          <a:solidFill>
                            <a:schemeClr val="accent5"/>
                          </a:solidFill>
                          <a:latin typeface="+mj-lt"/>
                          <a:ea typeface="+mj-ea"/>
                          <a:cs typeface="+mj-cs"/>
                          <a:sym typeface="Helvetica"/>
                        </a:rPr>
                        <a:t>N</a:t>
                      </a:r>
                      <a:r>
                        <a:rPr sz="1200" dirty="0">
                          <a:solidFill>
                            <a:schemeClr val="accent5"/>
                          </a:solidFill>
                          <a:latin typeface="+mj-lt"/>
                          <a:ea typeface="+mj-ea"/>
                          <a:cs typeface="+mj-cs"/>
                          <a:sym typeface="Helvetica"/>
                        </a:rPr>
                        <a:t>umbers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3"/>
                  </a:ext>
                </a:extLst>
              </a:tr>
              <a:tr h="490584">
                <a:tc>
                  <a:txBody>
                    <a:bodyPr/>
                    <a:lstStyle/>
                    <a:p>
                      <a:pPr algn="l" defTabSz="777240">
                        <a:defRPr sz="1800"/>
                      </a:pPr>
                      <a:r>
                        <a:rPr sz="1200">
                          <a:solidFill>
                            <a:schemeClr val="accent5"/>
                          </a:solidFill>
                          <a:latin typeface="+mj-lt"/>
                          <a:ea typeface="+mj-ea"/>
                          <a:cs typeface="+mj-cs"/>
                          <a:sym typeface="Helvetica"/>
                        </a:rPr>
                        <a:t>Building Networks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4"/>
                  </a:ext>
                </a:extLst>
              </a:tr>
              <a:tr h="490584">
                <a:tc>
                  <a:txBody>
                    <a:bodyPr/>
                    <a:lstStyle/>
                    <a:p>
                      <a:pPr algn="l" defTabSz="777240">
                        <a:defRPr sz="1800"/>
                      </a:pPr>
                      <a:r>
                        <a:rPr sz="1200">
                          <a:solidFill>
                            <a:schemeClr val="accent5"/>
                          </a:solidFill>
                          <a:latin typeface="+mj-lt"/>
                          <a:ea typeface="+mj-ea"/>
                          <a:cs typeface="+mj-cs"/>
                          <a:sym typeface="Helvetica"/>
                        </a:rPr>
                        <a:t>Client Retention</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5"/>
                  </a:ext>
                </a:extLst>
              </a:tr>
              <a:tr h="490584">
                <a:tc>
                  <a:txBody>
                    <a:bodyPr/>
                    <a:lstStyle/>
                    <a:p>
                      <a:pPr algn="l" defTabSz="777240">
                        <a:defRPr sz="1800"/>
                      </a:pPr>
                      <a:r>
                        <a:rPr sz="1200">
                          <a:solidFill>
                            <a:schemeClr val="accent5"/>
                          </a:solidFill>
                          <a:latin typeface="+mj-lt"/>
                          <a:ea typeface="+mj-ea"/>
                          <a:cs typeface="+mj-cs"/>
                          <a:sym typeface="Helvetica"/>
                        </a:rPr>
                        <a:t>Presentation Skills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6"/>
                  </a:ext>
                </a:extLst>
              </a:tr>
              <a:tr h="513505">
                <a:tc>
                  <a:txBody>
                    <a:bodyPr/>
                    <a:lstStyle/>
                    <a:p>
                      <a:pPr algn="l" defTabSz="777240">
                        <a:defRPr sz="1800"/>
                      </a:pPr>
                      <a:r>
                        <a:rPr sz="1200">
                          <a:solidFill>
                            <a:schemeClr val="accent5"/>
                          </a:solidFill>
                          <a:latin typeface="+mj-lt"/>
                          <a:ea typeface="+mj-ea"/>
                          <a:cs typeface="+mj-cs"/>
                          <a:sym typeface="Helvetica"/>
                        </a:rPr>
                        <a:t>Alternative Risk Selling</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7"/>
                  </a:ext>
                </a:extLst>
              </a:tr>
              <a:tr h="490584">
                <a:tc>
                  <a:txBody>
                    <a:bodyPr/>
                    <a:lstStyle/>
                    <a:p>
                      <a:pPr algn="l" defTabSz="777240">
                        <a:defRPr sz="1800"/>
                      </a:pPr>
                      <a:r>
                        <a:rPr sz="1200">
                          <a:solidFill>
                            <a:schemeClr val="accent5"/>
                          </a:solidFill>
                          <a:latin typeface="+mj-lt"/>
                          <a:ea typeface="+mj-ea"/>
                          <a:cs typeface="+mj-cs"/>
                          <a:sym typeface="Helvetica"/>
                        </a:rPr>
                        <a:t>Niche development</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08"/>
                  </a:ext>
                </a:extLst>
              </a:tr>
              <a:tr h="490584">
                <a:tc>
                  <a:txBody>
                    <a:bodyPr/>
                    <a:lstStyle/>
                    <a:p>
                      <a:pPr algn="l" defTabSz="777240">
                        <a:defRPr sz="1800"/>
                      </a:pPr>
                      <a:r>
                        <a:rPr sz="1200">
                          <a:solidFill>
                            <a:schemeClr val="accent5"/>
                          </a:solidFill>
                          <a:latin typeface="+mj-lt"/>
                          <a:ea typeface="+mj-ea"/>
                          <a:cs typeface="+mj-cs"/>
                          <a:sym typeface="Helvetica"/>
                        </a:rPr>
                        <a:t>Managing a Plan</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09"/>
                  </a:ext>
                </a:extLst>
              </a:tr>
              <a:tr h="612455">
                <a:tc>
                  <a:txBody>
                    <a:bodyPr/>
                    <a:lstStyle/>
                    <a:p>
                      <a:pPr algn="l" defTabSz="777240">
                        <a:defRPr sz="1800"/>
                      </a:pPr>
                      <a:r>
                        <a:rPr sz="1200">
                          <a:solidFill>
                            <a:schemeClr val="accent5"/>
                          </a:solidFill>
                          <a:latin typeface="+mj-lt"/>
                          <a:ea typeface="+mj-ea"/>
                          <a:cs typeface="+mj-cs"/>
                          <a:sym typeface="Helvetica"/>
                        </a:rPr>
                        <a:t>Selling Intellectual Property</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0"/>
                  </a:ext>
                </a:extLst>
              </a:tr>
              <a:tr h="490584">
                <a:tc>
                  <a:txBody>
                    <a:bodyPr/>
                    <a:lstStyle/>
                    <a:p>
                      <a:pPr algn="l" defTabSz="777240">
                        <a:defRPr sz="1800"/>
                      </a:pPr>
                      <a:r>
                        <a:rPr sz="1200">
                          <a:solidFill>
                            <a:schemeClr val="accent5"/>
                          </a:solidFill>
                          <a:latin typeface="+mj-lt"/>
                          <a:ea typeface="+mj-ea"/>
                          <a:cs typeface="+mj-cs"/>
                          <a:sym typeface="Helvetica"/>
                        </a:rPr>
                        <a:t>Organizational Skills</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800"/>
                      </a:pPr>
                      <a:r>
                        <a:rPr sz="14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noFill/>
                  </a:tcPr>
                </a:tc>
                <a:extLst>
                  <a:ext uri="{0D108BD9-81ED-4DB2-BD59-A6C34878D82A}">
                    <a16:rowId xmlns:a16="http://schemas.microsoft.com/office/drawing/2014/main" val="10011"/>
                  </a:ext>
                </a:extLst>
              </a:tr>
              <a:tr h="490584">
                <a:tc>
                  <a:txBody>
                    <a:bodyPr/>
                    <a:lstStyle/>
                    <a:p>
                      <a:pPr algn="l" defTabSz="777240">
                        <a:defRPr sz="1800"/>
                      </a:pPr>
                      <a:r>
                        <a:rPr sz="12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2"/>
                  </a:ext>
                </a:extLst>
              </a:tr>
              <a:tr h="490584">
                <a:tc>
                  <a:txBody>
                    <a:bodyPr/>
                    <a:lstStyle/>
                    <a:p>
                      <a:pPr algn="l" defTabSz="777240">
                        <a:defRPr sz="1800"/>
                      </a:pPr>
                      <a:r>
                        <a:rPr sz="1200">
                          <a:solidFill>
                            <a:schemeClr val="accent5"/>
                          </a:solidFill>
                          <a:latin typeface="+mj-lt"/>
                          <a:ea typeface="+mj-ea"/>
                          <a:cs typeface="+mj-cs"/>
                          <a:sym typeface="Helvetica"/>
                        </a:rPr>
                        <a:t> </a:t>
                      </a: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tc>
                  <a:txBody>
                    <a:bodyPr/>
                    <a:lstStyle/>
                    <a:p>
                      <a:pPr algn="l" defTabSz="777240">
                        <a:defRPr sz="1400">
                          <a:solidFill>
                            <a:schemeClr val="accent5"/>
                          </a:solidFill>
                          <a:latin typeface="+mj-lt"/>
                          <a:ea typeface="+mj-ea"/>
                          <a:cs typeface="+mj-cs"/>
                          <a:sym typeface="Helvetica"/>
                        </a:defRPr>
                      </a:pPr>
                      <a:endParaRPr/>
                    </a:p>
                  </a:txBody>
                  <a:tcPr marL="45720" marR="45720" anchor="ctr" horzOverflow="overflow">
                    <a:lnL>
                      <a:solidFill>
                        <a:srgbClr val="808080"/>
                      </a:solidFill>
                    </a:lnL>
                    <a:lnR>
                      <a:solidFill>
                        <a:srgbClr val="808080"/>
                      </a:solidFill>
                    </a:lnR>
                    <a:lnT>
                      <a:solidFill>
                        <a:srgbClr val="808080"/>
                      </a:solidFill>
                    </a:lnT>
                    <a:lnB>
                      <a:solidFill>
                        <a:srgbClr val="808080"/>
                      </a:solidFill>
                    </a:lnB>
                    <a:solidFill>
                      <a:srgbClr val="F2F2F2"/>
                    </a:solidFill>
                  </a:tcPr>
                </a:tc>
                <a:extLst>
                  <a:ext uri="{0D108BD9-81ED-4DB2-BD59-A6C34878D82A}">
                    <a16:rowId xmlns:a16="http://schemas.microsoft.com/office/drawing/2014/main" val="10013"/>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230" name="Shape 230"/>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lang="en-US" dirty="0"/>
              <a:t>Vison</a:t>
            </a:r>
            <a:r>
              <a:rPr dirty="0"/>
              <a:t> Starter</a:t>
            </a:r>
          </a:p>
        </p:txBody>
      </p:sp>
    </p:spTree>
    <p:extLst>
      <p:ext uri="{BB962C8B-B14F-4D97-AF65-F5344CB8AC3E}">
        <p14:creationId xmlns:p14="http://schemas.microsoft.com/office/powerpoint/2010/main" val="26728557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p:cNvSpPr>
          <p:nvPr>
            <p:ph type="sldNum" sz="quarter" idx="2"/>
          </p:nvPr>
        </p:nvSpPr>
        <p:spPr>
          <a:xfrm>
            <a:off x="7063276" y="9476915"/>
            <a:ext cx="174773"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
        <p:nvSpPr>
          <p:cNvPr id="143" name="Shape 143"/>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Vision Starter</a:t>
            </a:r>
          </a:p>
        </p:txBody>
      </p:sp>
      <p:sp>
        <p:nvSpPr>
          <p:cNvPr id="144" name="Shape 144"/>
          <p:cNvSpPr/>
          <p:nvPr/>
        </p:nvSpPr>
        <p:spPr>
          <a:xfrm>
            <a:off x="246595" y="1402198"/>
            <a:ext cx="727537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chemeClr val="accent5"/>
                </a:solidFill>
                <a:latin typeface="+mj-lt"/>
                <a:ea typeface="+mj-ea"/>
                <a:cs typeface="+mj-cs"/>
                <a:sym typeface="Helvetica"/>
              </a:defRPr>
            </a:lvl1pPr>
          </a:lstStyle>
          <a:p>
            <a:r>
              <a:rPr sz="1400" dirty="0"/>
              <a:t>In this training module, input your 1, 3 and 5 year goals for each category.</a:t>
            </a:r>
          </a:p>
        </p:txBody>
      </p:sp>
      <p:grpSp>
        <p:nvGrpSpPr>
          <p:cNvPr id="156" name="Group 156"/>
          <p:cNvGrpSpPr/>
          <p:nvPr/>
        </p:nvGrpSpPr>
        <p:grpSpPr>
          <a:xfrm>
            <a:off x="288773" y="1923589"/>
            <a:ext cx="7210470" cy="1907004"/>
            <a:chOff x="0" y="0"/>
            <a:chExt cx="7466703" cy="1907003"/>
          </a:xfrm>
        </p:grpSpPr>
        <p:sp>
          <p:nvSpPr>
            <p:cNvPr id="145" name="Shape 145"/>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46" name="Shape 146"/>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47" name="Shape 147"/>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48" name="Shape 148"/>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49" name="Shape 149"/>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150" name="Shape 150"/>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151" name="Shape 151"/>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152" name="Shape 152"/>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53" name="Shape 153"/>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54" name="Shape 154"/>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55" name="Shape 155"/>
            <p:cNvSpPr/>
            <p:nvPr/>
          </p:nvSpPr>
          <p:spPr>
            <a:xfrm>
              <a:off x="2635717" y="0"/>
              <a:ext cx="2210481"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t>Financial</a:t>
              </a:r>
            </a:p>
          </p:txBody>
        </p:sp>
      </p:grpSp>
      <p:grpSp>
        <p:nvGrpSpPr>
          <p:cNvPr id="168" name="Group 168"/>
          <p:cNvGrpSpPr/>
          <p:nvPr/>
        </p:nvGrpSpPr>
        <p:grpSpPr>
          <a:xfrm>
            <a:off x="288774" y="4400374"/>
            <a:ext cx="7210470" cy="1907005"/>
            <a:chOff x="0" y="0"/>
            <a:chExt cx="7466703" cy="1907003"/>
          </a:xfrm>
        </p:grpSpPr>
        <p:sp>
          <p:nvSpPr>
            <p:cNvPr id="157" name="Shape 157"/>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58" name="Shape 158"/>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59" name="Shape 159"/>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60" name="Shape 160"/>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61" name="Shape 161"/>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162" name="Shape 162"/>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163" name="Shape 163"/>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164" name="Shape 164"/>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65" name="Shape 165"/>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66" name="Shape 166"/>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67" name="Shape 167"/>
            <p:cNvSpPr/>
            <p:nvPr/>
          </p:nvSpPr>
          <p:spPr>
            <a:xfrm>
              <a:off x="2635717" y="0"/>
              <a:ext cx="2210481"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t>Family</a:t>
              </a:r>
            </a:p>
          </p:txBody>
        </p:sp>
      </p:grpSp>
      <p:grpSp>
        <p:nvGrpSpPr>
          <p:cNvPr id="180" name="Group 180"/>
          <p:cNvGrpSpPr/>
          <p:nvPr/>
        </p:nvGrpSpPr>
        <p:grpSpPr>
          <a:xfrm>
            <a:off x="271664" y="6952354"/>
            <a:ext cx="7210470" cy="1907005"/>
            <a:chOff x="0" y="0"/>
            <a:chExt cx="7466703" cy="1907003"/>
          </a:xfrm>
        </p:grpSpPr>
        <p:sp>
          <p:nvSpPr>
            <p:cNvPr id="169" name="Shape 169"/>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70" name="Shape 170"/>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71" name="Shape 171"/>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72" name="Shape 172"/>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173" name="Shape 173"/>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174" name="Shape 174"/>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175" name="Shape 175"/>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176" name="Shape 176"/>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77" name="Shape 177"/>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78" name="Shape 178"/>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179" name="Shape 179"/>
            <p:cNvSpPr/>
            <p:nvPr/>
          </p:nvSpPr>
          <p:spPr>
            <a:xfrm>
              <a:off x="2635717" y="0"/>
              <a:ext cx="2210481"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t>Social</a:t>
              </a:r>
            </a:p>
          </p:txBody>
        </p:sp>
      </p:gr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sldNum" sz="quarter" idx="2"/>
          </p:nvPr>
        </p:nvSpPr>
        <p:spPr>
          <a:xfrm>
            <a:off x="7063276" y="9476915"/>
            <a:ext cx="174773"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
        <p:nvSpPr>
          <p:cNvPr id="184" name="Shape 184"/>
          <p:cNvSpPr/>
          <p:nvPr/>
        </p:nvSpPr>
        <p:spPr>
          <a:xfrm>
            <a:off x="387226" y="410213"/>
            <a:ext cx="6963731" cy="574041"/>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spAutoFit/>
          </a:bodyPr>
          <a:lstStyle>
            <a:lvl1pPr algn="ctr" defTabSz="777240">
              <a:lnSpc>
                <a:spcPct val="90000"/>
              </a:lnSpc>
              <a:defRPr sz="3200">
                <a:solidFill>
                  <a:schemeClr val="accent1"/>
                </a:solidFill>
                <a:latin typeface="+mj-lt"/>
                <a:ea typeface="+mj-ea"/>
                <a:cs typeface="+mj-cs"/>
                <a:sym typeface="Helvetica"/>
              </a:defRPr>
            </a:lvl1pPr>
          </a:lstStyle>
          <a:p>
            <a:r>
              <a:t>Vision Starter</a:t>
            </a:r>
          </a:p>
        </p:txBody>
      </p:sp>
      <p:sp>
        <p:nvSpPr>
          <p:cNvPr id="185" name="Shape 185"/>
          <p:cNvSpPr/>
          <p:nvPr/>
        </p:nvSpPr>
        <p:spPr>
          <a:xfrm>
            <a:off x="246595" y="1402198"/>
            <a:ext cx="7275370" cy="30777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200">
                <a:solidFill>
                  <a:schemeClr val="accent5"/>
                </a:solidFill>
                <a:latin typeface="+mj-lt"/>
                <a:ea typeface="+mj-ea"/>
                <a:cs typeface="+mj-cs"/>
                <a:sym typeface="Helvetica"/>
              </a:defRPr>
            </a:lvl1pPr>
          </a:lstStyle>
          <a:p>
            <a:r>
              <a:rPr sz="1400" dirty="0"/>
              <a:t>In this training module, input your 1, 3 and 5 year goals for each category.</a:t>
            </a:r>
          </a:p>
        </p:txBody>
      </p:sp>
      <p:grpSp>
        <p:nvGrpSpPr>
          <p:cNvPr id="42" name="Group 156"/>
          <p:cNvGrpSpPr/>
          <p:nvPr/>
        </p:nvGrpSpPr>
        <p:grpSpPr>
          <a:xfrm>
            <a:off x="288773" y="1923589"/>
            <a:ext cx="7210470" cy="1907004"/>
            <a:chOff x="0" y="0"/>
            <a:chExt cx="7466703" cy="1907003"/>
          </a:xfrm>
        </p:grpSpPr>
        <p:sp>
          <p:nvSpPr>
            <p:cNvPr id="43" name="Shape 145"/>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44" name="Shape 146"/>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45" name="Shape 147"/>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46" name="Shape 148"/>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47" name="Shape 149"/>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48" name="Shape 150"/>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49" name="Shape 151"/>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50" name="Shape 152"/>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51" name="Shape 153"/>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52" name="Shape 154"/>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53" name="Shape 155"/>
            <p:cNvSpPr/>
            <p:nvPr/>
          </p:nvSpPr>
          <p:spPr>
            <a:xfrm>
              <a:off x="2635717" y="0"/>
              <a:ext cx="2210481" cy="3073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rPr lang="en-US" dirty="0"/>
                <a:t>Purpose</a:t>
              </a:r>
              <a:endParaRPr dirty="0"/>
            </a:p>
          </p:txBody>
        </p:sp>
      </p:grpSp>
      <p:grpSp>
        <p:nvGrpSpPr>
          <p:cNvPr id="54" name="Group 168"/>
          <p:cNvGrpSpPr/>
          <p:nvPr/>
        </p:nvGrpSpPr>
        <p:grpSpPr>
          <a:xfrm>
            <a:off x="288774" y="4400374"/>
            <a:ext cx="7210471" cy="1907006"/>
            <a:chOff x="0" y="0"/>
            <a:chExt cx="7466704" cy="1907004"/>
          </a:xfrm>
        </p:grpSpPr>
        <p:sp>
          <p:nvSpPr>
            <p:cNvPr id="55" name="Shape 157"/>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56" name="Shape 158"/>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57" name="Shape 159"/>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58" name="Shape 160"/>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59" name="Shape 161"/>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60" name="Shape 162"/>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61" name="Shape 163"/>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62" name="Shape 164"/>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63" name="Shape 165"/>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64" name="Shape 166"/>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65" name="Shape 167"/>
            <p:cNvSpPr/>
            <p:nvPr/>
          </p:nvSpPr>
          <p:spPr>
            <a:xfrm>
              <a:off x="2635717" y="0"/>
              <a:ext cx="2210481"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rPr lang="en-US" dirty="0"/>
                <a:t>Company Objectives</a:t>
              </a:r>
            </a:p>
            <a:p>
              <a:endParaRPr dirty="0"/>
            </a:p>
          </p:txBody>
        </p:sp>
      </p:grpSp>
      <p:grpSp>
        <p:nvGrpSpPr>
          <p:cNvPr id="66" name="Group 180"/>
          <p:cNvGrpSpPr/>
          <p:nvPr/>
        </p:nvGrpSpPr>
        <p:grpSpPr>
          <a:xfrm>
            <a:off x="271664" y="6952354"/>
            <a:ext cx="7210471" cy="1907006"/>
            <a:chOff x="0" y="0"/>
            <a:chExt cx="7466704" cy="1907004"/>
          </a:xfrm>
        </p:grpSpPr>
        <p:sp>
          <p:nvSpPr>
            <p:cNvPr id="67" name="Shape 169"/>
            <p:cNvSpPr/>
            <p:nvPr/>
          </p:nvSpPr>
          <p:spPr>
            <a:xfrm flipH="1">
              <a:off x="656313" y="425351"/>
              <a:ext cx="1" cy="41433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68" name="Shape 170"/>
            <p:cNvSpPr/>
            <p:nvPr/>
          </p:nvSpPr>
          <p:spPr>
            <a:xfrm>
              <a:off x="6819941" y="430115"/>
              <a:ext cx="1" cy="44291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69" name="Shape 171"/>
            <p:cNvSpPr/>
            <p:nvPr/>
          </p:nvSpPr>
          <p:spPr>
            <a:xfrm flipH="1" flipV="1">
              <a:off x="246738" y="431385"/>
              <a:ext cx="6963730" cy="1"/>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70" name="Shape 172"/>
            <p:cNvSpPr/>
            <p:nvPr/>
          </p:nvSpPr>
          <p:spPr>
            <a:xfrm flipH="1">
              <a:off x="3743791" y="425351"/>
              <a:ext cx="1920" cy="419099"/>
            </a:xfrm>
            <a:prstGeom prst="line">
              <a:avLst/>
            </a:prstGeom>
            <a:noFill/>
            <a:ln w="38100" cap="flat">
              <a:solidFill>
                <a:schemeClr val="accent1"/>
              </a:solidFill>
              <a:prstDash val="solid"/>
              <a:miter lim="800000"/>
            </a:ln>
            <a:effectLst/>
          </p:spPr>
          <p:txBody>
            <a:bodyPr wrap="square" lIns="45719" tIns="45719" rIns="45719" bIns="45719" numCol="1" anchor="t">
              <a:noAutofit/>
            </a:bodyPr>
            <a:lstStyle/>
            <a:p>
              <a:endParaRPr dirty="0">
                <a:latin typeface="Helvetica" panose="020B0604020202020204" pitchFamily="34" charset="0"/>
                <a:cs typeface="Helvetica" panose="020B0604020202020204" pitchFamily="34" charset="0"/>
              </a:endParaRPr>
            </a:p>
          </p:txBody>
        </p:sp>
        <p:sp>
          <p:nvSpPr>
            <p:cNvPr id="71" name="Shape 173"/>
            <p:cNvSpPr/>
            <p:nvPr/>
          </p:nvSpPr>
          <p:spPr>
            <a:xfrm>
              <a:off x="345010" y="873025"/>
              <a:ext cx="539165"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1</a:t>
              </a:r>
            </a:p>
          </p:txBody>
        </p:sp>
        <p:sp>
          <p:nvSpPr>
            <p:cNvPr id="72" name="Shape 174"/>
            <p:cNvSpPr/>
            <p:nvPr/>
          </p:nvSpPr>
          <p:spPr>
            <a:xfrm>
              <a:off x="3434407" y="885760"/>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3</a:t>
              </a:r>
            </a:p>
          </p:txBody>
        </p:sp>
        <p:sp>
          <p:nvSpPr>
            <p:cNvPr id="73" name="Shape 175"/>
            <p:cNvSpPr/>
            <p:nvPr/>
          </p:nvSpPr>
          <p:spPr>
            <a:xfrm>
              <a:off x="6501694" y="873024"/>
              <a:ext cx="539166" cy="2692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1200">
                  <a:solidFill>
                    <a:schemeClr val="accent5"/>
                  </a:solidFill>
                  <a:latin typeface="+mj-lt"/>
                  <a:ea typeface="+mj-ea"/>
                  <a:cs typeface="+mj-cs"/>
                  <a:sym typeface="Helvetica"/>
                </a:defRPr>
              </a:lvl1pPr>
            </a:lstStyle>
            <a:p>
              <a:r>
                <a:t>Year 5</a:t>
              </a:r>
            </a:p>
          </p:txBody>
        </p:sp>
        <p:sp>
          <p:nvSpPr>
            <p:cNvPr id="74" name="Shape 176"/>
            <p:cNvSpPr/>
            <p:nvPr/>
          </p:nvSpPr>
          <p:spPr>
            <a:xfrm>
              <a:off x="0" y="1150023"/>
              <a:ext cx="1897861"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75" name="Shape 177"/>
            <p:cNvSpPr/>
            <p:nvPr/>
          </p:nvSpPr>
          <p:spPr>
            <a:xfrm>
              <a:off x="2779671" y="1150023"/>
              <a:ext cx="1897860" cy="744246"/>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76" name="Shape 178"/>
            <p:cNvSpPr/>
            <p:nvPr/>
          </p:nvSpPr>
          <p:spPr>
            <a:xfrm>
              <a:off x="5568843" y="1162759"/>
              <a:ext cx="1897861" cy="744245"/>
            </a:xfrm>
            <a:prstGeom prst="rect">
              <a:avLst/>
            </a:prstGeom>
            <a:noFill/>
            <a:ln w="12700" cap="flat">
              <a:solidFill>
                <a:srgbClr val="808080"/>
              </a:solidFill>
              <a:prstDash val="solid"/>
              <a:miter lim="800000"/>
            </a:ln>
            <a:effectLst/>
          </p:spPr>
          <p:txBody>
            <a:bodyPr wrap="square" lIns="45719" tIns="45719" rIns="45719" bIns="45719" numCol="1" anchor="ctr">
              <a:noAutofit/>
            </a:bodyPr>
            <a:lstStyle/>
            <a:p>
              <a:pPr algn="ctr">
                <a:defRPr>
                  <a:solidFill>
                    <a:schemeClr val="accent3">
                      <a:lumOff val="44000"/>
                    </a:schemeClr>
                  </a:solidFill>
                </a:defRPr>
              </a:pPr>
              <a:endParaRPr dirty="0">
                <a:latin typeface="Helvetica" panose="020B0604020202020204" pitchFamily="34" charset="0"/>
                <a:cs typeface="Helvetica" panose="020B0604020202020204" pitchFamily="34" charset="0"/>
              </a:endParaRPr>
            </a:p>
          </p:txBody>
        </p:sp>
        <p:sp>
          <p:nvSpPr>
            <p:cNvPr id="77" name="Shape 179"/>
            <p:cNvSpPr/>
            <p:nvPr/>
          </p:nvSpPr>
          <p:spPr>
            <a:xfrm>
              <a:off x="2635717" y="0"/>
              <a:ext cx="2210481" cy="5232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400" b="1">
                  <a:solidFill>
                    <a:schemeClr val="accent5"/>
                  </a:solidFill>
                  <a:latin typeface="+mj-lt"/>
                  <a:ea typeface="+mj-ea"/>
                  <a:cs typeface="+mj-cs"/>
                  <a:sym typeface="Helvetica"/>
                </a:defRPr>
              </a:lvl1pPr>
            </a:lstStyle>
            <a:p>
              <a:r>
                <a:rPr lang="en-US" dirty="0"/>
                <a:t>Personal Brand</a:t>
              </a:r>
            </a:p>
            <a:p>
              <a:endParaRPr dirty="0"/>
            </a:p>
          </p:txBody>
        </p:sp>
      </p:gr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a:spLocks noGrp="1"/>
          </p:cNvSpPr>
          <p:nvPr>
            <p:ph type="sldNum" sz="quarter" idx="2"/>
          </p:nvPr>
        </p:nvSpPr>
        <p:spPr>
          <a:xfrm>
            <a:off x="6992645" y="9476915"/>
            <a:ext cx="245404" cy="226986"/>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
        <p:nvSpPr>
          <p:cNvPr id="230" name="Shape 230"/>
          <p:cNvSpPr>
            <a:spLocks noGrp="1"/>
          </p:cNvSpPr>
          <p:nvPr>
            <p:ph type="title"/>
          </p:nvPr>
        </p:nvSpPr>
        <p:spPr>
          <a:xfrm>
            <a:off x="534352" y="4621371"/>
            <a:ext cx="6703694" cy="815658"/>
          </a:xfrm>
          <a:prstGeom prst="rect">
            <a:avLst/>
          </a:prstGeom>
        </p:spPr>
        <p:txBody>
          <a:bodyPr anchor="ctr"/>
          <a:lstStyle>
            <a:lvl1pPr algn="ctr">
              <a:defRPr sz="4400">
                <a:solidFill>
                  <a:schemeClr val="accent1"/>
                </a:solidFill>
                <a:latin typeface="+mj-lt"/>
                <a:ea typeface="+mj-ea"/>
                <a:cs typeface="+mj-cs"/>
                <a:sym typeface="Helvetica"/>
              </a:defRPr>
            </a:lvl1pPr>
          </a:lstStyle>
          <a:p>
            <a:r>
              <a:rPr dirty="0"/>
              <a:t>Habit Starter</a:t>
            </a:r>
          </a:p>
        </p:txBody>
      </p:sp>
    </p:spTree>
  </p:cSld>
  <p:clrMapOvr>
    <a:masterClrMapping/>
  </p:clrMapOvr>
  <p:transition spd="slow"/>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B9C0F"/>
      </a:accent1>
      <a:accent2>
        <a:srgbClr val="758D89"/>
      </a:accent2>
      <a:accent3>
        <a:srgbClr val="8F8F8F"/>
      </a:accent3>
      <a:accent4>
        <a:srgbClr val="707070"/>
      </a:accent4>
      <a:accent5>
        <a:srgbClr val="6E6E6E"/>
      </a:accent5>
      <a:accent6>
        <a:srgbClr val="2D2D8A"/>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EB9C0F"/>
      </a:accent1>
      <a:accent2>
        <a:srgbClr val="758D89"/>
      </a:accent2>
      <a:accent3>
        <a:srgbClr val="8F8F8F"/>
      </a:accent3>
      <a:accent4>
        <a:srgbClr val="707070"/>
      </a:accent4>
      <a:accent5>
        <a:srgbClr val="6E6E6E"/>
      </a:accent5>
      <a:accent6>
        <a:srgbClr val="2D2D8A"/>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26701</TotalTime>
  <Words>1697</Words>
  <Application>Microsoft Macintosh PowerPoint</Application>
  <PresentationFormat>Custom</PresentationFormat>
  <Paragraphs>626</Paragraphs>
  <Slides>47</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3" baseType="lpstr">
      <vt:lpstr>Arial</vt:lpstr>
      <vt:lpstr>Calibri</vt:lpstr>
      <vt:lpstr>Helvetica</vt:lpstr>
      <vt:lpstr>HelveticaNeueLT Std</vt:lpstr>
      <vt:lpstr>Office Theme</vt:lpstr>
      <vt:lpstr>Worksheet</vt:lpstr>
      <vt:lpstr>Producer Power Start UpTM</vt:lpstr>
      <vt:lpstr>Table of Contents</vt:lpstr>
      <vt:lpstr>Snap Shot</vt:lpstr>
      <vt:lpstr>PowerPoint Presentation</vt:lpstr>
      <vt:lpstr>PowerPoint Presentation</vt:lpstr>
      <vt:lpstr>Vison Starter</vt:lpstr>
      <vt:lpstr>PowerPoint Presentation</vt:lpstr>
      <vt:lpstr>PowerPoint Presentation</vt:lpstr>
      <vt:lpstr>Habit 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Starter</vt:lpstr>
      <vt:lpstr>PowerPoint Presentation</vt:lpstr>
      <vt:lpstr>PowerPoint Presentation</vt:lpstr>
      <vt:lpstr>PowerPoint Presentation</vt:lpstr>
      <vt:lpstr>PowerPoint Presentation</vt:lpstr>
      <vt:lpstr>PowerPoint Presentation</vt:lpstr>
      <vt:lpstr>PowerPoint Presentation</vt:lpstr>
      <vt:lpstr>Your Story</vt:lpstr>
      <vt:lpstr>PowerPoint Presentation</vt:lpstr>
      <vt:lpstr>PowerPoint Presentation</vt:lpstr>
      <vt:lpstr>Your Value Proposition</vt:lpstr>
      <vt:lpstr>PowerPoint Presentation</vt:lpstr>
      <vt:lpstr>PowerPoint Presentation</vt:lpstr>
      <vt:lpstr>PowerPoint Presentation</vt:lpstr>
      <vt:lpstr>PowerPoint Presentation</vt:lpstr>
      <vt:lpstr>PowerPoint Presentation</vt:lpstr>
      <vt:lpstr>Your Business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Producer Power Start-UpTM</dc:title>
  <dc:creator>Aaron Bishop</dc:creator>
  <cp:lastModifiedBy>Max Jordan</cp:lastModifiedBy>
  <cp:revision>66</cp:revision>
  <cp:lastPrinted>2016-11-15T16:23:45Z</cp:lastPrinted>
  <dcterms:modified xsi:type="dcterms:W3CDTF">2021-03-02T16:42:40Z</dcterms:modified>
</cp:coreProperties>
</file>