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7" r:id="rId2"/>
    <p:sldId id="333" r:id="rId3"/>
    <p:sldId id="335" r:id="rId4"/>
    <p:sldId id="334" r:id="rId5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E6E"/>
    <a:srgbClr val="E2E2E2"/>
    <a:srgbClr val="A3A3A3"/>
    <a:srgbClr val="F1BD6D"/>
    <a:srgbClr val="F7A02D"/>
    <a:srgbClr val="E98909"/>
    <a:srgbClr val="0F2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306" autoAdjust="0"/>
  </p:normalViewPr>
  <p:slideViewPr>
    <p:cSldViewPr>
      <p:cViewPr varScale="1">
        <p:scale>
          <a:sx n="100" d="100"/>
          <a:sy n="100" d="100"/>
        </p:scale>
        <p:origin x="1548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DD5ED-CCD7-438B-9E72-59D64F62561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6C120-0C6E-4267-9332-669F87A80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03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7DA5-85EB-4965-96A1-6F37968D053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4907-7DBB-43EE-A94D-72E733E0F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9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7DA5-85EB-4965-96A1-6F37968D053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4907-7DBB-43EE-A94D-72E733E0F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2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7DA5-85EB-4965-96A1-6F37968D053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4907-7DBB-43EE-A94D-72E733E0F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9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7DA5-85EB-4965-96A1-6F37968D053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4907-7DBB-43EE-A94D-72E733E0F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8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7DA5-85EB-4965-96A1-6F37968D053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4907-7DBB-43EE-A94D-72E733E0F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7DA5-85EB-4965-96A1-6F37968D053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4907-7DBB-43EE-A94D-72E733E0F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0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7DA5-85EB-4965-96A1-6F37968D053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4907-7DBB-43EE-A94D-72E733E0F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9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7DA5-85EB-4965-96A1-6F37968D053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4907-7DBB-43EE-A94D-72E733E0F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28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7DA5-85EB-4965-96A1-6F37968D053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4907-7DBB-43EE-A94D-72E733E0F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2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7DA5-85EB-4965-96A1-6F37968D053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4907-7DBB-43EE-A94D-72E733E0F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8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7DA5-85EB-4965-96A1-6F37968D053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4907-7DBB-43EE-A94D-72E733E0F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8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C7DA5-85EB-4965-96A1-6F37968D053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94907-7DBB-43EE-A94D-72E733E0F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7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4" y="163648"/>
            <a:ext cx="9669777" cy="84313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197014"/>
              </p:ext>
            </p:extLst>
          </p:nvPr>
        </p:nvGraphicFramePr>
        <p:xfrm>
          <a:off x="609600" y="1066800"/>
          <a:ext cx="8780780" cy="5821679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743199"/>
                <a:gridCol w="1371600"/>
                <a:gridCol w="1447800"/>
                <a:gridCol w="1295401"/>
                <a:gridCol w="1922780"/>
              </a:tblGrid>
              <a:tr h="548639"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My Sales Team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Productivity Area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Danger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Opportunity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Strength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Impact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(Cost)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BD6D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On Time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Higher Level of Accounts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Annual</a:t>
                      </a:r>
                      <a:r>
                        <a:rPr lang="en-US" sz="10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Planning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Quarterly Planning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Monthly Planning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Weekly Planning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Daily Prioritization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Niche Development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Retention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MAS/TAS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Integrated Solutions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Highest</a:t>
                      </a:r>
                      <a:r>
                        <a:rPr lang="en-US" sz="10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&amp; Best Use of Talent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3835" y="7391400"/>
            <a:ext cx="914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Page 1 of 2</a:t>
            </a:r>
            <a:endParaRPr lang="en-US" sz="9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904012" y="261871"/>
            <a:ext cx="8250377" cy="641482"/>
          </a:xfrm>
          <a:prstGeom prst="rect">
            <a:avLst/>
          </a:prstGeom>
        </p:spPr>
        <p:txBody>
          <a:bodyPr lIns="101882" tIns="50941" rIns="101882" bIns="50941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5pPr>
            <a:lvl6pPr marL="509412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6pPr>
            <a:lvl7pPr marL="1018824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7pPr>
            <a:lvl8pPr marL="1528237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8pPr>
            <a:lvl9pPr marL="2037649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9pPr>
          </a:lstStyle>
          <a:p>
            <a:pPr algn="ctr"/>
            <a:r>
              <a:rPr lang="en-US" sz="2400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SALES TEAM PRODUCTIVITY ASSESSMENT</a:t>
            </a:r>
            <a:endParaRPr lang="en-US" sz="2400" dirty="0">
              <a:solidFill>
                <a:schemeClr val="accent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188" y="7040880"/>
            <a:ext cx="660784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46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4" y="163648"/>
            <a:ext cx="9669777" cy="84313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447304"/>
              </p:ext>
            </p:extLst>
          </p:nvPr>
        </p:nvGraphicFramePr>
        <p:xfrm>
          <a:off x="609600" y="1066800"/>
          <a:ext cx="8780780" cy="5821679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743199"/>
                <a:gridCol w="1371600"/>
                <a:gridCol w="1447800"/>
                <a:gridCol w="1295401"/>
                <a:gridCol w="1922780"/>
              </a:tblGrid>
              <a:tr h="548639"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My Sales Team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Productivity Area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Danger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Opportunity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Strength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Impact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(Cost)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BD6D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80/20 Review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Super Qualifying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Reduction in Meetings</a:t>
                      </a: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Referrals &amp; Introductions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Stewardship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Team Selling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Training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Personal Development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Increased Conversion Skills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Increased Closing Skills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Prospecting Preparation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Expanding Networks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Improved Presentation Skills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3835" y="7391400"/>
            <a:ext cx="914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Page 2 of 2</a:t>
            </a:r>
            <a:endParaRPr lang="en-US" sz="9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904012" y="261871"/>
            <a:ext cx="8250377" cy="641482"/>
          </a:xfrm>
          <a:prstGeom prst="rect">
            <a:avLst/>
          </a:prstGeom>
        </p:spPr>
        <p:txBody>
          <a:bodyPr lIns="101882" tIns="50941" rIns="101882" bIns="50941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5pPr>
            <a:lvl6pPr marL="509412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6pPr>
            <a:lvl7pPr marL="1018824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7pPr>
            <a:lvl8pPr marL="1528237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8pPr>
            <a:lvl9pPr marL="2037649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9pPr>
          </a:lstStyle>
          <a:p>
            <a:pPr algn="ctr"/>
            <a:r>
              <a:rPr lang="en-US" sz="2400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SALES TEAM PRODUCTIVITY ASSESSMENT</a:t>
            </a:r>
            <a:endParaRPr lang="en-US" sz="2400" dirty="0">
              <a:solidFill>
                <a:schemeClr val="accent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188" y="7040880"/>
            <a:ext cx="660784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35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4" y="163648"/>
            <a:ext cx="9669777" cy="84313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197014"/>
              </p:ext>
            </p:extLst>
          </p:nvPr>
        </p:nvGraphicFramePr>
        <p:xfrm>
          <a:off x="609600" y="1066800"/>
          <a:ext cx="8780780" cy="5821679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743199"/>
                <a:gridCol w="1371600"/>
                <a:gridCol w="1447800"/>
                <a:gridCol w="1295401"/>
                <a:gridCol w="1922780"/>
              </a:tblGrid>
              <a:tr h="548639"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Producer Name:   _____________________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Productivity Area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Danger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Opportunity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Strength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Impact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(Cost)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BD6D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On Time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Higher Level of Accounts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Annual</a:t>
                      </a:r>
                      <a:r>
                        <a:rPr lang="en-US" sz="10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Planning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Quarterly Planning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Monthly Planning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Weekly Planning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Daily Prioritization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Niche Development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Retention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MAS/TAS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Integrated Solutions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Highest</a:t>
                      </a:r>
                      <a:r>
                        <a:rPr lang="en-US" sz="10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&amp; Best Use of Talent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3835" y="7391400"/>
            <a:ext cx="914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Page 1 of 2</a:t>
            </a:r>
            <a:endParaRPr lang="en-US" sz="9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904012" y="261871"/>
            <a:ext cx="8250377" cy="641482"/>
          </a:xfrm>
          <a:prstGeom prst="rect">
            <a:avLst/>
          </a:prstGeom>
        </p:spPr>
        <p:txBody>
          <a:bodyPr lIns="101882" tIns="50941" rIns="101882" bIns="50941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5pPr>
            <a:lvl6pPr marL="509412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6pPr>
            <a:lvl7pPr marL="1018824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7pPr>
            <a:lvl8pPr marL="1528237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8pPr>
            <a:lvl9pPr marL="2037649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9pPr>
          </a:lstStyle>
          <a:p>
            <a:pPr algn="ctr"/>
            <a:r>
              <a:rPr lang="en-US" sz="2400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INDIVIDUAL PRODUCER PRODUCTIVITY ASSESSMENT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188" y="7040880"/>
            <a:ext cx="660784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14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4" y="163648"/>
            <a:ext cx="9669777" cy="84313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101976"/>
              </p:ext>
            </p:extLst>
          </p:nvPr>
        </p:nvGraphicFramePr>
        <p:xfrm>
          <a:off x="609600" y="1066800"/>
          <a:ext cx="8780780" cy="5821679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743199"/>
                <a:gridCol w="1371600"/>
                <a:gridCol w="1447800"/>
                <a:gridCol w="1295401"/>
                <a:gridCol w="1922780"/>
              </a:tblGrid>
              <a:tr h="548639"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Producer Name:   _____________________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Productivity Area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Danger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Opportunity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Strength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BD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Impact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(Cost)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BD6D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80/20 Review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Super Qualifying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Reduction in Meetings</a:t>
                      </a: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Referrals &amp; Introductions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Stewardship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Team Selling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Training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Personal Development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Increased Conversion Skills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Increased Closing Skills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2E2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Prospecting Preparation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ea typeface="ＭＳ ゴシック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 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Expanding Networks</a:t>
                      </a:r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Improved Presentation Skills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Helvetica" panose="020B0604020202020204" pitchFamily="34" charset="0"/>
                          <a:ea typeface="ＭＳ ゴシック"/>
                          <a:cs typeface="Helvetica" panose="020B0604020202020204" pitchFamily="34" charset="0"/>
                        </a:rPr>
                        <a:t>☐</a:t>
                      </a: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3835" y="7391400"/>
            <a:ext cx="914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Page </a:t>
            </a:r>
            <a:r>
              <a:rPr lang="en-US" sz="900" dirty="0">
                <a:latin typeface="Helvetica" panose="020B0604020202020204" pitchFamily="34" charset="0"/>
                <a:cs typeface="Helvetica" panose="020B0604020202020204" pitchFamily="34" charset="0"/>
              </a:rPr>
              <a:t>2</a:t>
            </a:r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of 2</a:t>
            </a:r>
            <a:endParaRPr lang="en-US" sz="9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904012" y="261871"/>
            <a:ext cx="8250377" cy="641482"/>
          </a:xfrm>
          <a:prstGeom prst="rect">
            <a:avLst/>
          </a:prstGeom>
        </p:spPr>
        <p:txBody>
          <a:bodyPr lIns="101882" tIns="50941" rIns="101882" bIns="50941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5pPr>
            <a:lvl6pPr marL="509412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6pPr>
            <a:lvl7pPr marL="1018824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7pPr>
            <a:lvl8pPr marL="1528237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8pPr>
            <a:lvl9pPr marL="2037649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9pPr>
          </a:lstStyle>
          <a:p>
            <a:pPr algn="ctr"/>
            <a:r>
              <a:rPr lang="en-US" sz="2400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INDIVIDUAL PRODUCER PRODUCTIVITY ASSESSMENT</a:t>
            </a:r>
            <a:endParaRPr lang="en-US" sz="2400" dirty="0">
              <a:solidFill>
                <a:schemeClr val="accent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188" y="7040880"/>
            <a:ext cx="660784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32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nCite">
      <a:dk1>
        <a:sysClr val="windowText" lastClr="000000"/>
      </a:dk1>
      <a:lt1>
        <a:sysClr val="window" lastClr="FFFFFF"/>
      </a:lt1>
      <a:dk2>
        <a:srgbClr val="6E6E6E"/>
      </a:dk2>
      <a:lt2>
        <a:srgbClr val="EEECE1"/>
      </a:lt2>
      <a:accent1>
        <a:srgbClr val="EB9C0F"/>
      </a:accent1>
      <a:accent2>
        <a:srgbClr val="758D89"/>
      </a:accent2>
      <a:accent3>
        <a:srgbClr val="000000"/>
      </a:accent3>
      <a:accent4>
        <a:srgbClr val="F1BD6D"/>
      </a:accent4>
      <a:accent5>
        <a:srgbClr val="A3A3A3"/>
      </a:accent5>
      <a:accent6>
        <a:srgbClr val="6E6E6E"/>
      </a:accent6>
      <a:hlink>
        <a:srgbClr val="EB9C0F"/>
      </a:hlink>
      <a:folHlink>
        <a:srgbClr val="758D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41648</TotalTime>
  <Words>386</Words>
  <Application>Microsoft Office PowerPoint</Application>
  <PresentationFormat>Custom</PresentationFormat>
  <Paragraphs>304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ゴシック</vt:lpstr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Courtney McCoach</cp:lastModifiedBy>
  <cp:revision>216</cp:revision>
  <dcterms:created xsi:type="dcterms:W3CDTF">2015-03-16T22:10:50Z</dcterms:created>
  <dcterms:modified xsi:type="dcterms:W3CDTF">2017-02-27T21:12:24Z</dcterms:modified>
</cp:coreProperties>
</file>