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66" r:id="rId2"/>
    <p:sldId id="257" r:id="rId3"/>
    <p:sldId id="290" r:id="rId4"/>
    <p:sldId id="256" r:id="rId5"/>
    <p:sldId id="259" r:id="rId6"/>
    <p:sldId id="272" r:id="rId7"/>
    <p:sldId id="260" r:id="rId8"/>
    <p:sldId id="273" r:id="rId9"/>
    <p:sldId id="267" r:id="rId10"/>
    <p:sldId id="274" r:id="rId11"/>
    <p:sldId id="268" r:id="rId12"/>
    <p:sldId id="269" r:id="rId13"/>
    <p:sldId id="286" r:id="rId14"/>
    <p:sldId id="288" r:id="rId15"/>
    <p:sldId id="275" r:id="rId16"/>
    <p:sldId id="261" r:id="rId17"/>
    <p:sldId id="262" r:id="rId18"/>
    <p:sldId id="276" r:id="rId19"/>
    <p:sldId id="289" r:id="rId20"/>
    <p:sldId id="285" r:id="rId21"/>
    <p:sldId id="263" r:id="rId22"/>
    <p:sldId id="287" r:id="rId23"/>
    <p:sldId id="271" r:id="rId24"/>
    <p:sldId id="291" r:id="rId25"/>
    <p:sldId id="264" r:id="rId26"/>
    <p:sldId id="292" r:id="rId27"/>
    <p:sldId id="265" r:id="rId28"/>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9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8" autoAdjust="0"/>
    <p:restoredTop sz="94660"/>
  </p:normalViewPr>
  <p:slideViewPr>
    <p:cSldViewPr snapToGrid="0">
      <p:cViewPr>
        <p:scale>
          <a:sx n="69" d="100"/>
          <a:sy n="69" d="100"/>
        </p:scale>
        <p:origin x="3042" y="3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38FDAB-7B43-4553-A7CE-6BAEA9E5513C}" type="datetimeFigureOut">
              <a:rPr lang="en-US" smtClean="0"/>
              <a:t>4/13/2018</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311B4-F8DC-46D2-8C35-CF2B8B18FA39}" type="slidenum">
              <a:rPr lang="en-US" smtClean="0"/>
              <a:t>‹#›</a:t>
            </a:fld>
            <a:endParaRPr lang="en-US"/>
          </a:p>
        </p:txBody>
      </p:sp>
    </p:spTree>
    <p:extLst>
      <p:ext uri="{BB962C8B-B14F-4D97-AF65-F5344CB8AC3E}">
        <p14:creationId xmlns:p14="http://schemas.microsoft.com/office/powerpoint/2010/main" val="319578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4</a:t>
            </a:fld>
            <a:endParaRPr lang="en-US"/>
          </a:p>
        </p:txBody>
      </p:sp>
    </p:spTree>
    <p:extLst>
      <p:ext uri="{BB962C8B-B14F-4D97-AF65-F5344CB8AC3E}">
        <p14:creationId xmlns:p14="http://schemas.microsoft.com/office/powerpoint/2010/main" val="3670894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24</a:t>
            </a:fld>
            <a:endParaRPr lang="en-US"/>
          </a:p>
        </p:txBody>
      </p:sp>
    </p:spTree>
    <p:extLst>
      <p:ext uri="{BB962C8B-B14F-4D97-AF65-F5344CB8AC3E}">
        <p14:creationId xmlns:p14="http://schemas.microsoft.com/office/powerpoint/2010/main" val="242046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7</a:t>
            </a:fld>
            <a:endParaRPr lang="en-US"/>
          </a:p>
        </p:txBody>
      </p:sp>
    </p:spTree>
    <p:extLst>
      <p:ext uri="{BB962C8B-B14F-4D97-AF65-F5344CB8AC3E}">
        <p14:creationId xmlns:p14="http://schemas.microsoft.com/office/powerpoint/2010/main" val="2583729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8</a:t>
            </a:fld>
            <a:endParaRPr lang="en-US"/>
          </a:p>
        </p:txBody>
      </p:sp>
    </p:spTree>
    <p:extLst>
      <p:ext uri="{BB962C8B-B14F-4D97-AF65-F5344CB8AC3E}">
        <p14:creationId xmlns:p14="http://schemas.microsoft.com/office/powerpoint/2010/main" val="69996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9</a:t>
            </a:fld>
            <a:endParaRPr lang="en-US"/>
          </a:p>
        </p:txBody>
      </p:sp>
    </p:spTree>
    <p:extLst>
      <p:ext uri="{BB962C8B-B14F-4D97-AF65-F5344CB8AC3E}">
        <p14:creationId xmlns:p14="http://schemas.microsoft.com/office/powerpoint/2010/main" val="1238670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10</a:t>
            </a:fld>
            <a:endParaRPr lang="en-US"/>
          </a:p>
        </p:txBody>
      </p:sp>
    </p:spTree>
    <p:extLst>
      <p:ext uri="{BB962C8B-B14F-4D97-AF65-F5344CB8AC3E}">
        <p14:creationId xmlns:p14="http://schemas.microsoft.com/office/powerpoint/2010/main" val="782009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12</a:t>
            </a:fld>
            <a:endParaRPr lang="en-US"/>
          </a:p>
        </p:txBody>
      </p:sp>
    </p:spTree>
    <p:extLst>
      <p:ext uri="{BB962C8B-B14F-4D97-AF65-F5344CB8AC3E}">
        <p14:creationId xmlns:p14="http://schemas.microsoft.com/office/powerpoint/2010/main" val="3682940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13</a:t>
            </a:fld>
            <a:endParaRPr lang="en-US"/>
          </a:p>
        </p:txBody>
      </p:sp>
    </p:spTree>
    <p:extLst>
      <p:ext uri="{BB962C8B-B14F-4D97-AF65-F5344CB8AC3E}">
        <p14:creationId xmlns:p14="http://schemas.microsoft.com/office/powerpoint/2010/main" val="2085035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14</a:t>
            </a:fld>
            <a:endParaRPr lang="en-US"/>
          </a:p>
        </p:txBody>
      </p:sp>
    </p:spTree>
    <p:extLst>
      <p:ext uri="{BB962C8B-B14F-4D97-AF65-F5344CB8AC3E}">
        <p14:creationId xmlns:p14="http://schemas.microsoft.com/office/powerpoint/2010/main" val="2085035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11B4-F8DC-46D2-8C35-CF2B8B18FA39}" type="slidenum">
              <a:rPr lang="en-US" smtClean="0"/>
              <a:t>15</a:t>
            </a:fld>
            <a:endParaRPr lang="en-US"/>
          </a:p>
        </p:txBody>
      </p:sp>
    </p:spTree>
    <p:extLst>
      <p:ext uri="{BB962C8B-B14F-4D97-AF65-F5344CB8AC3E}">
        <p14:creationId xmlns:p14="http://schemas.microsoft.com/office/powerpoint/2010/main" val="2228857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1BE335-F55C-4FE1-82CD-622938EF89C5}" type="datetime1">
              <a:rPr lang="en-US" smtClean="0"/>
              <a:t>4/13/2018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1371984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234BD-0E3C-4C72-9270-DB4896FB2159}" type="datetime1">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418932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D21A0B-329D-4D52-82DE-27959CCA40A6}" type="datetime1">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715313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E7D702-AC41-4763-ABAB-731D39D5CA81}" type="datetime1">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62333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AA689-EE5F-450D-BE46-B45D83020483}" type="datetime1">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390643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69D2C-C4E0-4439-8BD1-B33A49AA7EAB}" type="datetime1">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73305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B6829F-95EA-4047-908E-34673FCC0811}" type="datetime1">
              <a:rPr lang="en-US" smtClean="0"/>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156112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FEFD25-451E-4968-9DE2-4C0CF94C89CC}" type="datetime1">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4012239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F0BD7-00D7-4319-BEC1-EBC6ECF04A0D}" type="datetime1">
              <a:rPr lang="en-US" smtClean="0"/>
              <a:t>4/13/2018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80776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634CCA0-32B1-41E4-BA9F-CE834F184E21}" type="datetime1">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109794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6C7073B-8AD5-446F-A9CF-8CD11592BD30}" type="datetime1">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AF000-28EB-42BF-8C95-C2A3E4E5CEFB}" type="slidenum">
              <a:rPr lang="en-US" smtClean="0"/>
              <a:t>‹#›</a:t>
            </a:fld>
            <a:endParaRPr lang="en-US"/>
          </a:p>
        </p:txBody>
      </p:sp>
    </p:spTree>
    <p:extLst>
      <p:ext uri="{BB962C8B-B14F-4D97-AF65-F5344CB8AC3E}">
        <p14:creationId xmlns:p14="http://schemas.microsoft.com/office/powerpoint/2010/main" val="285833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A25B4D9-B7DB-402D-9BCB-EE61FEBB0E8F}" type="datetime1">
              <a:rPr lang="en-US" smtClean="0"/>
              <a:t>4/13/2018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b"/>
          <a:lstStyle>
            <a:lvl1pPr algn="ctr">
              <a:defRPr sz="1000">
                <a:solidFill>
                  <a:schemeClr val="tx2"/>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99AF000-28EB-42BF-8C95-C2A3E4E5CEFB}" type="slidenum">
              <a:rPr lang="en-US" smtClean="0"/>
              <a:t>‹#›</a:t>
            </a:fld>
            <a:endParaRPr lang="en-US"/>
          </a:p>
        </p:txBody>
      </p:sp>
    </p:spTree>
    <p:extLst>
      <p:ext uri="{BB962C8B-B14F-4D97-AF65-F5344CB8AC3E}">
        <p14:creationId xmlns:p14="http://schemas.microsoft.com/office/powerpoint/2010/main" val="3191245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theiionline.com/"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 y="2825792"/>
            <a:ext cx="7132320" cy="47358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5" name="Rectangle 4"/>
          <p:cNvSpPr/>
          <p:nvPr/>
        </p:nvSpPr>
        <p:spPr>
          <a:xfrm>
            <a:off x="1032404" y="1177448"/>
            <a:ext cx="5707593" cy="1323439"/>
          </a:xfrm>
          <a:prstGeom prst="rect">
            <a:avLst/>
          </a:prstGeom>
        </p:spPr>
        <p:txBody>
          <a:bodyPr wrap="square">
            <a:spAutoFit/>
          </a:bodyPr>
          <a:lstStyle/>
          <a:p>
            <a:pPr algn="ctr"/>
            <a:r>
              <a:rPr lang="en-US" sz="4000" kern="0" dirty="0">
                <a:latin typeface="Helvetica"/>
                <a:cs typeface="Helvetica"/>
                <a:sym typeface="Helvetica"/>
              </a:rPr>
              <a:t>Pro-Active Perpetuating Producer Strategy</a:t>
            </a:r>
            <a:endParaRPr lang="en-US" sz="4000" kern="0" baseline="100000" dirty="0">
              <a:latin typeface="Helvetica"/>
              <a:cs typeface="Helvetica"/>
              <a:sym typeface="Helvetica"/>
            </a:endParaRPr>
          </a:p>
        </p:txBody>
      </p:sp>
    </p:spTree>
    <p:extLst>
      <p:ext uri="{BB962C8B-B14F-4D97-AF65-F5344CB8AC3E}">
        <p14:creationId xmlns:p14="http://schemas.microsoft.com/office/powerpoint/2010/main" val="712911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914400" y="7574536"/>
            <a:ext cx="6400800" cy="123363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defTabSz="914400">
              <a:lnSpc>
                <a:spcPct val="100000"/>
              </a:lnSpc>
              <a:spcBef>
                <a:spcPts val="0"/>
              </a:spcBef>
              <a:spcAft>
                <a:spcPts val="300"/>
              </a:spcAft>
              <a:buNone/>
              <a:defRPr/>
            </a:pPr>
            <a:r>
              <a:rPr lang="en-US" altLang="en-US" sz="1200" dirty="0" smtClean="0">
                <a:solidFill>
                  <a:schemeClr val="tx1"/>
                </a:solidFill>
                <a:latin typeface="Helvetica" panose="020B0604020202020204" pitchFamily="34" charset="0"/>
                <a:cs typeface="Helvetica" panose="020B0604020202020204" pitchFamily="34" charset="0"/>
                <a:sym typeface="Symbol" pitchFamily="2" charset="2"/>
              </a:rPr>
              <a:t>Account </a:t>
            </a: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Executive(s):</a:t>
            </a:r>
          </a:p>
          <a:p>
            <a:pPr marL="463550" defTabSz="914400">
              <a:lnSpc>
                <a:spcPct val="150000"/>
              </a:lnSpc>
              <a:spcBef>
                <a:spcPts val="0"/>
              </a:spcBef>
              <a:spcAft>
                <a:spcPts val="600"/>
              </a:spcAft>
              <a:buFont typeface="Arial" panose="020B0604020202020204" pitchFamily="34" charset="0"/>
              <a:buChar char="•"/>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Name: __________________________________________</a:t>
            </a:r>
          </a:p>
          <a:p>
            <a:pPr marL="463550" defTabSz="914400">
              <a:lnSpc>
                <a:spcPct val="150000"/>
              </a:lnSpc>
              <a:spcBef>
                <a:spcPts val="0"/>
              </a:spcBef>
              <a:spcAft>
                <a:spcPts val="1800"/>
              </a:spcAft>
              <a:buFont typeface="Arial" panose="020B0604020202020204" pitchFamily="34" charset="0"/>
              <a:buChar char="•"/>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Name: __________________________________________</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Identification of Transition Personnel</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5F930E9-88BF-42C4-85F5-4631E4B309B7}" type="slidenum">
              <a:rPr lang="en-US" smtClean="0"/>
              <a:t>10</a:t>
            </a:fld>
            <a:endParaRPr lang="en-US" dirty="0"/>
          </a:p>
        </p:txBody>
      </p:sp>
      <p:sp>
        <p:nvSpPr>
          <p:cNvPr id="9" name="Content Placeholder 2"/>
          <p:cNvSpPr txBox="1">
            <a:spLocks/>
          </p:cNvSpPr>
          <p:nvPr/>
        </p:nvSpPr>
        <p:spPr>
          <a:xfrm>
            <a:off x="457200" y="1304999"/>
            <a:ext cx="6858000" cy="309484"/>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defTabSz="914400">
              <a:lnSpc>
                <a:spcPct val="100000"/>
              </a:lnSpc>
              <a:spcBef>
                <a:spcPts val="0"/>
              </a:spcBef>
              <a:spcAft>
                <a:spcPts val="1500"/>
              </a:spcAft>
              <a:buNone/>
              <a:defRPr/>
            </a:pPr>
            <a:r>
              <a:rPr lang="en-US" sz="1200" dirty="0">
                <a:solidFill>
                  <a:schemeClr val="tx1"/>
                </a:solidFill>
                <a:latin typeface="Helvetica" panose="020B0604020202020204" pitchFamily="34" charset="0"/>
                <a:cs typeface="Helvetica" panose="020B0604020202020204" pitchFamily="34" charset="0"/>
              </a:rPr>
              <a:t>Identify which roles and individuals will participate in the perpetuation. </a:t>
            </a:r>
            <a:endParaRPr lang="en-US" sz="1200" dirty="0">
              <a:solidFill>
                <a:schemeClr val="tx1"/>
              </a:solidFill>
              <a:latin typeface="Helvetica" panose="020B0604020202020204" pitchFamily="34" charset="0"/>
              <a:cs typeface="Helvetica" panose="020B0604020202020204" pitchFamily="34" charset="0"/>
            </a:endParaRPr>
          </a:p>
        </p:txBody>
      </p:sp>
      <p:sp>
        <p:nvSpPr>
          <p:cNvPr id="10" name="Rounded Rectangle 9"/>
          <p:cNvSpPr/>
          <p:nvPr/>
        </p:nvSpPr>
        <p:spPr>
          <a:xfrm>
            <a:off x="457200" y="1804249"/>
            <a:ext cx="6858000" cy="548640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91440" rtlCol="0" anchor="ctr"/>
          <a:lstStyle/>
          <a:p>
            <a:pPr lvl="0">
              <a:spcAft>
                <a:spcPts val="300"/>
              </a:spcAft>
              <a:defRPr/>
            </a:pP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Producer on Staff and Ready to Transition: </a:t>
            </a:r>
          </a:p>
          <a:p>
            <a:pPr marL="463550" lvl="0" indent="-234950">
              <a:lnSpc>
                <a:spcPct val="150000"/>
              </a:lnSpc>
              <a:spcAft>
                <a:spcPts val="600"/>
              </a:spcAft>
              <a:buFont typeface="Arial" panose="020B0604020202020204" pitchFamily="34" charset="0"/>
              <a:buChar char="•"/>
              <a:defRPr/>
            </a:pP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Name: __________________________________________</a:t>
            </a:r>
          </a:p>
          <a:p>
            <a:pPr marL="463550" lvl="0" indent="-234950">
              <a:lnSpc>
                <a:spcPct val="150000"/>
              </a:lnSpc>
              <a:spcAft>
                <a:spcPts val="1800"/>
              </a:spcAft>
              <a:buFont typeface="Arial" panose="020B0604020202020204" pitchFamily="34" charset="0"/>
              <a:buChar char="•"/>
              <a:defRPr/>
            </a:pP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Name: </a:t>
            </a: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__________________________________________</a:t>
            </a:r>
            <a:endParaRPr lang="en-US" altLang="en-US" sz="1200" dirty="0">
              <a:solidFill>
                <a:prstClr val="black"/>
              </a:solidFill>
              <a:latin typeface="Helvetica" panose="020B0604020202020204" pitchFamily="34" charset="0"/>
              <a:cs typeface="Helvetica" panose="020B0604020202020204" pitchFamily="34" charset="0"/>
              <a:sym typeface="Symbol" pitchFamily="2" charset="2"/>
            </a:endParaRPr>
          </a:p>
          <a:p>
            <a:pPr lvl="0">
              <a:spcAft>
                <a:spcPts val="300"/>
              </a:spcAft>
              <a:defRPr/>
            </a:pPr>
            <a:endPar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endParaRPr>
          </a:p>
          <a:p>
            <a:pPr lvl="0">
              <a:spcAft>
                <a:spcPts val="300"/>
              </a:spcAft>
              <a:defRPr/>
            </a:pP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Producer </a:t>
            </a: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on Staff but Needs Development:</a:t>
            </a:r>
          </a:p>
          <a:p>
            <a:pPr marL="463550" lvl="0" indent="-234950">
              <a:lnSpc>
                <a:spcPct val="150000"/>
              </a:lnSpc>
              <a:spcAft>
                <a:spcPts val="600"/>
              </a:spcAft>
              <a:buFont typeface="Arial" panose="020B0604020202020204" pitchFamily="34" charset="0"/>
              <a:buChar char="•"/>
              <a:defRPr/>
            </a:pP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Name: __________________________________________</a:t>
            </a:r>
          </a:p>
          <a:p>
            <a:pPr marL="463550" lvl="0" indent="-234950">
              <a:lnSpc>
                <a:spcPct val="150000"/>
              </a:lnSpc>
              <a:spcAft>
                <a:spcPts val="1800"/>
              </a:spcAft>
              <a:buFont typeface="Arial" panose="020B0604020202020204" pitchFamily="34" charset="0"/>
              <a:buChar char="•"/>
              <a:defRPr/>
            </a:pP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Name: </a:t>
            </a: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__________________________________________</a:t>
            </a:r>
            <a:endParaRPr lang="en-US" altLang="en-US" sz="1200" dirty="0">
              <a:solidFill>
                <a:prstClr val="black"/>
              </a:solidFill>
              <a:latin typeface="Helvetica" panose="020B0604020202020204" pitchFamily="34" charset="0"/>
              <a:cs typeface="Helvetica" panose="020B0604020202020204" pitchFamily="34" charset="0"/>
              <a:sym typeface="Symbol" pitchFamily="2" charset="2"/>
            </a:endParaRPr>
          </a:p>
          <a:p>
            <a:pPr lvl="0">
              <a:spcAft>
                <a:spcPts val="300"/>
              </a:spcAft>
              <a:defRPr/>
            </a:pPr>
            <a:endPar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endParaRPr>
          </a:p>
          <a:p>
            <a:pPr lvl="0">
              <a:spcAft>
                <a:spcPts val="300"/>
              </a:spcAft>
              <a:defRPr/>
            </a:pP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Need </a:t>
            </a: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to Hire Producer:</a:t>
            </a:r>
          </a:p>
          <a:p>
            <a:pPr marL="463550" lvl="0" indent="-234950">
              <a:lnSpc>
                <a:spcPct val="150000"/>
              </a:lnSpc>
              <a:spcAft>
                <a:spcPts val="600"/>
              </a:spcAft>
              <a:buFont typeface="Arial" panose="020B0604020202020204" pitchFamily="34" charset="0"/>
              <a:buChar char="•"/>
              <a:defRPr/>
            </a:pP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Target Date of Hire: ________________________</a:t>
            </a:r>
          </a:p>
          <a:p>
            <a:pPr marL="463550" lvl="0" indent="-234950">
              <a:lnSpc>
                <a:spcPct val="150000"/>
              </a:lnSpc>
              <a:buFont typeface="Arial" panose="020B0604020202020204" pitchFamily="34" charset="0"/>
              <a:buChar char="•"/>
              <a:defRPr/>
            </a:pP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Qualities and Characteristics of Desired New Hire:</a:t>
            </a:r>
          </a:p>
          <a:p>
            <a:pPr marL="457200" lvl="0">
              <a:lnSpc>
                <a:spcPct val="150000"/>
              </a:lnSpc>
              <a:spcAft>
                <a:spcPts val="600"/>
              </a:spcAft>
              <a:defRPr/>
            </a:pP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_____________________________________________________________</a:t>
            </a:r>
            <a:endParaRPr lang="en-US" altLang="en-US" sz="1200" dirty="0">
              <a:solidFill>
                <a:prstClr val="black"/>
              </a:solidFill>
              <a:latin typeface="Helvetica" panose="020B0604020202020204" pitchFamily="34" charset="0"/>
              <a:cs typeface="Helvetica" panose="020B0604020202020204" pitchFamily="34" charset="0"/>
              <a:sym typeface="Symbol" pitchFamily="2" charset="2"/>
            </a:endParaRPr>
          </a:p>
          <a:p>
            <a:pPr marL="457200" lvl="0">
              <a:lnSpc>
                <a:spcPct val="150000"/>
              </a:lnSpc>
              <a:spcAft>
                <a:spcPts val="600"/>
              </a:spcAft>
              <a:defRPr/>
            </a:pP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_____________________________________________________________</a:t>
            </a:r>
            <a:endParaRPr lang="en-US" altLang="en-US" sz="1200" dirty="0">
              <a:solidFill>
                <a:prstClr val="black"/>
              </a:solidFill>
              <a:latin typeface="Helvetica" panose="020B0604020202020204" pitchFamily="34" charset="0"/>
              <a:cs typeface="Helvetica" panose="020B0604020202020204" pitchFamily="34" charset="0"/>
              <a:sym typeface="Symbol" pitchFamily="2" charset="2"/>
            </a:endParaRPr>
          </a:p>
          <a:p>
            <a:pPr marL="457200" lvl="0">
              <a:lnSpc>
                <a:spcPct val="150000"/>
              </a:lnSpc>
              <a:spcAft>
                <a:spcPts val="600"/>
              </a:spcAft>
              <a:defRPr/>
            </a:pP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_____________________________________________________________</a:t>
            </a:r>
            <a:endParaRPr lang="en-US" altLang="en-US" sz="1200" dirty="0">
              <a:solidFill>
                <a:prstClr val="black"/>
              </a:solidFill>
              <a:latin typeface="Helvetica" panose="020B0604020202020204" pitchFamily="34" charset="0"/>
              <a:cs typeface="Helvetica" panose="020B0604020202020204" pitchFamily="34" charset="0"/>
              <a:sym typeface="Symbol" pitchFamily="2" charset="2"/>
            </a:endParaRPr>
          </a:p>
          <a:p>
            <a:pPr marL="457200" lvl="0">
              <a:lnSpc>
                <a:spcPct val="150000"/>
              </a:lnSpc>
              <a:spcAft>
                <a:spcPts val="1800"/>
              </a:spcAft>
              <a:defRPr/>
            </a:pP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_____________________________________________________________</a:t>
            </a:r>
            <a:endParaRPr lang="en-US" altLang="en-US" sz="1200" dirty="0">
              <a:solidFill>
                <a:prstClr val="black"/>
              </a:solidFill>
              <a:latin typeface="Helvetica" panose="020B0604020202020204" pitchFamily="34" charset="0"/>
              <a:cs typeface="Helvetica" panose="020B0604020202020204" pitchFamily="34" charset="0"/>
              <a:sym typeface="Symbol" pitchFamily="2" charset="2"/>
            </a:endParaRPr>
          </a:p>
        </p:txBody>
      </p:sp>
    </p:spTree>
    <p:extLst>
      <p:ext uri="{BB962C8B-B14F-4D97-AF65-F5344CB8AC3E}">
        <p14:creationId xmlns:p14="http://schemas.microsoft.com/office/powerpoint/2010/main" val="276316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457200" y="1669779"/>
            <a:ext cx="6858000" cy="3539893"/>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rIns="274320" bIns="137160" rtlCol="0" anchor="ctr"/>
          <a:lstStyle/>
          <a:p>
            <a:pPr lvl="0">
              <a:lnSpc>
                <a:spcPct val="140000"/>
              </a:lnSpc>
            </a:pPr>
            <a:r>
              <a:rPr lang="en-US" sz="1200" b="1" dirty="0">
                <a:solidFill>
                  <a:prstClr val="black"/>
                </a:solidFill>
                <a:latin typeface="Helvetica" panose="020B0604020202020204" pitchFamily="34" charset="0"/>
                <a:cs typeface="Helvetica" panose="020B0604020202020204" pitchFamily="34" charset="0"/>
              </a:rPr>
              <a:t>Short Term Goals (12-24 months):</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18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lvl="0">
              <a:lnSpc>
                <a:spcPct val="140000"/>
              </a:lnSpc>
            </a:pPr>
            <a:r>
              <a:rPr lang="en-US" sz="1200" b="1" dirty="0">
                <a:solidFill>
                  <a:prstClr val="black"/>
                </a:solidFill>
                <a:latin typeface="Helvetica" panose="020B0604020202020204" pitchFamily="34" charset="0"/>
                <a:cs typeface="Helvetica" panose="020B0604020202020204" pitchFamily="34" charset="0"/>
              </a:rPr>
              <a:t>Describe what your regular day to day looks like: </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p:txBody>
      </p:sp>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algn="ctr"/>
            <a:r>
              <a:rPr lang="en-US" sz="2400" kern="0" dirty="0">
                <a:solidFill>
                  <a:srgbClr val="E09653"/>
                </a:solidFill>
                <a:latin typeface="Helvetica"/>
                <a:cs typeface="Helvetica"/>
                <a:sym typeface="Helvetica"/>
              </a:rPr>
              <a:t>Transition Producer Goals</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1939C915-531B-43B3-B63A-EB99905C6A42}" type="slidenum">
              <a:rPr lang="en-US" smtClean="0"/>
              <a:t>11</a:t>
            </a:fld>
            <a:endParaRPr lang="en-US" dirty="0"/>
          </a:p>
        </p:txBody>
      </p:sp>
      <p:sp>
        <p:nvSpPr>
          <p:cNvPr id="27" name="Content Placeholder 2"/>
          <p:cNvSpPr txBox="1">
            <a:spLocks/>
          </p:cNvSpPr>
          <p:nvPr/>
        </p:nvSpPr>
        <p:spPr>
          <a:xfrm>
            <a:off x="457200" y="1304999"/>
            <a:ext cx="6858000" cy="309484"/>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00000"/>
              </a:lnSpc>
              <a:spcBef>
                <a:spcPts val="0"/>
              </a:spcBef>
              <a:spcAft>
                <a:spcPts val="1800"/>
              </a:spcAft>
              <a:buNone/>
              <a:defRPr/>
            </a:pPr>
            <a:r>
              <a:rPr lang="en-US" sz="1200" dirty="0">
                <a:solidFill>
                  <a:schemeClr val="tx1"/>
                </a:solidFill>
                <a:latin typeface="Helvetica" panose="020B0604020202020204" pitchFamily="34" charset="0"/>
                <a:cs typeface="Helvetica" panose="020B0604020202020204" pitchFamily="34" charset="0"/>
              </a:rPr>
              <a:t>Identify your short and long term goals.</a:t>
            </a:r>
          </a:p>
        </p:txBody>
      </p:sp>
      <p:sp>
        <p:nvSpPr>
          <p:cNvPr id="51" name="Rounded Rectangle 50"/>
          <p:cNvSpPr/>
          <p:nvPr/>
        </p:nvSpPr>
        <p:spPr>
          <a:xfrm>
            <a:off x="457200" y="5427502"/>
            <a:ext cx="6858000" cy="3539893"/>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rIns="274320" bIns="137160" rtlCol="0" anchor="ctr"/>
          <a:lstStyle/>
          <a:p>
            <a:pPr lvl="0">
              <a:lnSpc>
                <a:spcPct val="140000"/>
              </a:lnSpc>
            </a:pPr>
            <a:r>
              <a:rPr lang="en-US" sz="1200" b="1" dirty="0">
                <a:solidFill>
                  <a:prstClr val="black"/>
                </a:solidFill>
                <a:latin typeface="Helvetica" panose="020B0604020202020204" pitchFamily="34" charset="0"/>
                <a:cs typeface="Helvetica" panose="020B0604020202020204" pitchFamily="34" charset="0"/>
              </a:rPr>
              <a:t>Long Term Goals (2-4 years):</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18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lvl="0">
              <a:lnSpc>
                <a:spcPct val="140000"/>
              </a:lnSpc>
            </a:pPr>
            <a:r>
              <a:rPr lang="en-US" sz="1200" b="1" dirty="0">
                <a:solidFill>
                  <a:prstClr val="black"/>
                </a:solidFill>
                <a:latin typeface="Helvetica" panose="020B0604020202020204" pitchFamily="34" charset="0"/>
                <a:cs typeface="Helvetica" panose="020B0604020202020204" pitchFamily="34" charset="0"/>
              </a:rPr>
              <a:t>Describe what your regular day to day looks like: </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spcAft>
                <a:spcPts val="300"/>
              </a:spcAft>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a:p>
            <a:pPr marL="457200" lvl="0" indent="-228600">
              <a:lnSpc>
                <a:spcPct val="140000"/>
              </a:lnSpc>
              <a:buFont typeface="Arial" panose="020B0604020202020204" pitchFamily="34" charset="0"/>
              <a:buChar cha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a:t>
            </a:r>
          </a:p>
        </p:txBody>
      </p:sp>
    </p:spTree>
    <p:extLst>
      <p:ext uri="{BB962C8B-B14F-4D97-AF65-F5344CB8AC3E}">
        <p14:creationId xmlns:p14="http://schemas.microsoft.com/office/powerpoint/2010/main" val="3736585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Book of Business Stratification</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5F930E9-88BF-42C4-85F5-4631E4B309B7}" type="slidenum">
              <a:rPr lang="en-US" smtClean="0"/>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51113296"/>
              </p:ext>
            </p:extLst>
          </p:nvPr>
        </p:nvGraphicFramePr>
        <p:xfrm>
          <a:off x="457200" y="1377659"/>
          <a:ext cx="6858000" cy="7488936"/>
        </p:xfrm>
        <a:graphic>
          <a:graphicData uri="http://schemas.openxmlformats.org/drawingml/2006/table">
            <a:tbl>
              <a:tblPr/>
              <a:tblGrid>
                <a:gridCol w="2232837">
                  <a:extLst>
                    <a:ext uri="{9D8B030D-6E8A-4147-A177-3AD203B41FA5}">
                      <a16:colId xmlns:a16="http://schemas.microsoft.com/office/drawing/2014/main" xmlns="" val="20000"/>
                    </a:ext>
                  </a:extLst>
                </a:gridCol>
                <a:gridCol w="1464393">
                  <a:extLst>
                    <a:ext uri="{9D8B030D-6E8A-4147-A177-3AD203B41FA5}">
                      <a16:colId xmlns:a16="http://schemas.microsoft.com/office/drawing/2014/main" xmlns="" val="20001"/>
                    </a:ext>
                  </a:extLst>
                </a:gridCol>
                <a:gridCol w="1116419">
                  <a:extLst>
                    <a:ext uri="{9D8B030D-6E8A-4147-A177-3AD203B41FA5}">
                      <a16:colId xmlns:a16="http://schemas.microsoft.com/office/drawing/2014/main" xmlns="" val="20002"/>
                    </a:ext>
                  </a:extLst>
                </a:gridCol>
                <a:gridCol w="2044351">
                  <a:extLst>
                    <a:ext uri="{9D8B030D-6E8A-4147-A177-3AD203B41FA5}">
                      <a16:colId xmlns:a16="http://schemas.microsoft.com/office/drawing/2014/main" xmlns="" val="20003"/>
                    </a:ext>
                  </a:extLst>
                </a:gridCol>
              </a:tblGrid>
              <a:tr h="320040">
                <a:tc gridSpan="4">
                  <a:txBody>
                    <a:bodyPr/>
                    <a:lstStyle/>
                    <a:p>
                      <a:pPr algn="ctr" fontAlgn="ctr"/>
                      <a:r>
                        <a:rPr lang="en-US" sz="1200" b="1" i="0" u="none" strike="noStrike" dirty="0">
                          <a:solidFill>
                            <a:srgbClr val="FFFFFF"/>
                          </a:solidFill>
                          <a:effectLst/>
                          <a:latin typeface="Arial" panose="020B0604020202020204" pitchFamily="34" charset="0"/>
                        </a:rPr>
                        <a:t>Top 20%</a:t>
                      </a:r>
                    </a:p>
                  </a:txBody>
                  <a:tcPr marL="9287" marR="9287" marT="9287" marB="0" anchor="ctr">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solidFill>
                      <a:srgbClr val="A3A3A3"/>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56032">
                <a:tc>
                  <a:txBody>
                    <a:bodyPr/>
                    <a:lstStyle/>
                    <a:p>
                      <a:pPr algn="ctr" fontAlgn="ctr"/>
                      <a:r>
                        <a:rPr lang="en-US" sz="1100" b="0" i="0" u="none" strike="noStrike" dirty="0">
                          <a:solidFill>
                            <a:srgbClr val="000000"/>
                          </a:solidFill>
                          <a:effectLst/>
                          <a:latin typeface="Arial" panose="020B0604020202020204" pitchFamily="34" charset="0"/>
                        </a:rPr>
                        <a:t>Name of Client</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tc>
                  <a:txBody>
                    <a:bodyPr/>
                    <a:lstStyle/>
                    <a:p>
                      <a:pPr algn="ctr" fontAlgn="ctr"/>
                      <a:r>
                        <a:rPr lang="en-US" sz="1100" b="0" i="0" u="none" strike="noStrike" dirty="0">
                          <a:solidFill>
                            <a:srgbClr val="000000"/>
                          </a:solidFill>
                          <a:effectLst/>
                          <a:latin typeface="Arial" panose="020B0604020202020204" pitchFamily="34" charset="0"/>
                        </a:rPr>
                        <a:t>Revenue</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tc>
                  <a:txBody>
                    <a:bodyPr/>
                    <a:lstStyle/>
                    <a:p>
                      <a:pPr algn="ctr" fontAlgn="ctr"/>
                      <a:r>
                        <a:rPr lang="en-US" sz="1100" b="0" i="0" u="none" strike="noStrike">
                          <a:solidFill>
                            <a:srgbClr val="000000"/>
                          </a:solidFill>
                          <a:effectLst/>
                          <a:latin typeface="Arial" panose="020B0604020202020204" pitchFamily="34" charset="0"/>
                        </a:rPr>
                        <a:t>+ or - Growth</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tc>
                  <a:txBody>
                    <a:bodyPr/>
                    <a:lstStyle/>
                    <a:p>
                      <a:pPr algn="ctr" fontAlgn="ctr"/>
                      <a:r>
                        <a:rPr lang="en-US" sz="1100" b="0" i="0" u="none" strike="noStrike">
                          <a:solidFill>
                            <a:srgbClr val="000000"/>
                          </a:solidFill>
                          <a:effectLst/>
                          <a:latin typeface="Arial" panose="020B0604020202020204" pitchFamily="34" charset="0"/>
                        </a:rPr>
                        <a:t>Transition Personnel Name</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extLst>
                  <a:ext uri="{0D108BD9-81ED-4DB2-BD59-A6C34878D82A}">
                    <a16:rowId xmlns:a16="http://schemas.microsoft.com/office/drawing/2014/main" xmlns="" val="10001"/>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02"/>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03"/>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04"/>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05"/>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06"/>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07"/>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08"/>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09"/>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10"/>
                  </a:ext>
                </a:extLst>
              </a:tr>
              <a:tr h="192024">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11"/>
                  </a:ext>
                </a:extLst>
              </a:tr>
              <a:tr h="320040">
                <a:tc gridSpan="4">
                  <a:txBody>
                    <a:bodyPr/>
                    <a:lstStyle/>
                    <a:p>
                      <a:pPr algn="ctr" fontAlgn="ctr"/>
                      <a:r>
                        <a:rPr lang="en-US" sz="1200" b="1" i="0" u="none" strike="noStrike" dirty="0">
                          <a:solidFill>
                            <a:srgbClr val="FFFFFF"/>
                          </a:solidFill>
                          <a:effectLst/>
                          <a:latin typeface="Arial" panose="020B0604020202020204" pitchFamily="34" charset="0"/>
                        </a:rPr>
                        <a:t>Middle 50%</a:t>
                      </a:r>
                    </a:p>
                  </a:txBody>
                  <a:tcPr marL="9287" marR="9287" marT="928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3A3A3"/>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2"/>
                  </a:ext>
                </a:extLst>
              </a:tr>
              <a:tr h="256032">
                <a:tc>
                  <a:txBody>
                    <a:bodyPr/>
                    <a:lstStyle/>
                    <a:p>
                      <a:pPr algn="ctr" fontAlgn="ctr"/>
                      <a:r>
                        <a:rPr lang="en-US" sz="1100" b="0" i="0" u="none" strike="noStrike" dirty="0">
                          <a:solidFill>
                            <a:srgbClr val="000000"/>
                          </a:solidFill>
                          <a:effectLst/>
                          <a:latin typeface="Arial" panose="020B0604020202020204" pitchFamily="34" charset="0"/>
                        </a:rPr>
                        <a:t>Name of Client</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tc>
                  <a:txBody>
                    <a:bodyPr/>
                    <a:lstStyle/>
                    <a:p>
                      <a:pPr algn="ctr" fontAlgn="ctr"/>
                      <a:r>
                        <a:rPr lang="en-US" sz="1100" b="0" i="0" u="none" strike="noStrike" dirty="0">
                          <a:solidFill>
                            <a:srgbClr val="000000"/>
                          </a:solidFill>
                          <a:effectLst/>
                          <a:latin typeface="Arial" panose="020B0604020202020204" pitchFamily="34" charset="0"/>
                        </a:rPr>
                        <a:t>Revenue</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tc>
                  <a:txBody>
                    <a:bodyPr/>
                    <a:lstStyle/>
                    <a:p>
                      <a:pPr algn="ctr" fontAlgn="ctr"/>
                      <a:r>
                        <a:rPr lang="en-US" sz="1100" b="0" i="0" u="none" strike="noStrike">
                          <a:solidFill>
                            <a:srgbClr val="000000"/>
                          </a:solidFill>
                          <a:effectLst/>
                          <a:latin typeface="Arial" panose="020B0604020202020204" pitchFamily="34" charset="0"/>
                        </a:rPr>
                        <a:t>+ or - Growth</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tc>
                  <a:txBody>
                    <a:bodyPr/>
                    <a:lstStyle/>
                    <a:p>
                      <a:pPr algn="ctr" fontAlgn="ctr"/>
                      <a:r>
                        <a:rPr lang="en-US" sz="1100" b="0" i="0" u="none" strike="noStrike">
                          <a:solidFill>
                            <a:srgbClr val="000000"/>
                          </a:solidFill>
                          <a:effectLst/>
                          <a:latin typeface="Arial" panose="020B0604020202020204" pitchFamily="34" charset="0"/>
                        </a:rPr>
                        <a:t>Transition Personnel Name</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extLst>
                  <a:ext uri="{0D108BD9-81ED-4DB2-BD59-A6C34878D82A}">
                    <a16:rowId xmlns:a16="http://schemas.microsoft.com/office/drawing/2014/main" xmlns="" val="10013"/>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14"/>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15"/>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16"/>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287" marR="9287" marT="928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17"/>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18"/>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19"/>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20"/>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21"/>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22"/>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23"/>
                  </a:ext>
                </a:extLst>
              </a:tr>
              <a:tr h="320040">
                <a:tc gridSpan="4">
                  <a:txBody>
                    <a:bodyPr/>
                    <a:lstStyle/>
                    <a:p>
                      <a:pPr algn="ctr" fontAlgn="ctr"/>
                      <a:r>
                        <a:rPr lang="en-US" sz="1200" b="1" i="0" u="none" strike="noStrike" dirty="0">
                          <a:solidFill>
                            <a:srgbClr val="FFFFFF"/>
                          </a:solidFill>
                          <a:effectLst/>
                          <a:latin typeface="Arial" panose="020B0604020202020204" pitchFamily="34" charset="0"/>
                        </a:rPr>
                        <a:t>Bottom 30%</a:t>
                      </a:r>
                    </a:p>
                  </a:txBody>
                  <a:tcPr marL="9287" marR="9287" marT="928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3A3A3"/>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24"/>
                  </a:ext>
                </a:extLst>
              </a:tr>
              <a:tr h="256032">
                <a:tc>
                  <a:txBody>
                    <a:bodyPr/>
                    <a:lstStyle/>
                    <a:p>
                      <a:pPr algn="ctr" fontAlgn="ctr"/>
                      <a:r>
                        <a:rPr lang="en-US" sz="1100" b="0" i="0" u="none" strike="noStrike" dirty="0">
                          <a:solidFill>
                            <a:srgbClr val="000000"/>
                          </a:solidFill>
                          <a:effectLst/>
                          <a:latin typeface="Arial" panose="020B0604020202020204" pitchFamily="34" charset="0"/>
                        </a:rPr>
                        <a:t>Name of Client</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tc>
                  <a:txBody>
                    <a:bodyPr/>
                    <a:lstStyle/>
                    <a:p>
                      <a:pPr algn="ctr" fontAlgn="ctr"/>
                      <a:r>
                        <a:rPr lang="en-US" sz="1100" b="0" i="0" u="none" strike="noStrike" dirty="0">
                          <a:solidFill>
                            <a:srgbClr val="000000"/>
                          </a:solidFill>
                          <a:effectLst/>
                          <a:latin typeface="Arial" panose="020B0604020202020204" pitchFamily="34" charset="0"/>
                        </a:rPr>
                        <a:t>Revenue</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tc>
                  <a:txBody>
                    <a:bodyPr/>
                    <a:lstStyle/>
                    <a:p>
                      <a:pPr algn="ctr" fontAlgn="ctr"/>
                      <a:r>
                        <a:rPr lang="en-US" sz="1100" b="0" i="0" u="none" strike="noStrike">
                          <a:solidFill>
                            <a:srgbClr val="000000"/>
                          </a:solidFill>
                          <a:effectLst/>
                          <a:latin typeface="Arial" panose="020B0604020202020204" pitchFamily="34" charset="0"/>
                        </a:rPr>
                        <a:t>+ or - Growth</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tc>
                  <a:txBody>
                    <a:bodyPr/>
                    <a:lstStyle/>
                    <a:p>
                      <a:pPr algn="ctr" fontAlgn="ctr"/>
                      <a:r>
                        <a:rPr lang="en-US" sz="1100" b="0" i="0" u="none" strike="noStrike">
                          <a:solidFill>
                            <a:srgbClr val="000000"/>
                          </a:solidFill>
                          <a:effectLst/>
                          <a:latin typeface="Arial" panose="020B0604020202020204" pitchFamily="34" charset="0"/>
                        </a:rPr>
                        <a:t>Transition Personnel Name</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CCD"/>
                    </a:solidFill>
                  </a:tcPr>
                </a:tc>
                <a:extLst>
                  <a:ext uri="{0D108BD9-81ED-4DB2-BD59-A6C34878D82A}">
                    <a16:rowId xmlns:a16="http://schemas.microsoft.com/office/drawing/2014/main" xmlns="" val="10025"/>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26"/>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27"/>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28"/>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29"/>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30"/>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31"/>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32"/>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33"/>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34"/>
                  </a:ext>
                </a:extLst>
              </a:tr>
              <a:tr h="192024">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100" b="0" i="0" u="none" strike="noStrike" dirty="0">
                          <a:solidFill>
                            <a:srgbClr val="000000"/>
                          </a:solidFill>
                          <a:effectLst/>
                          <a:latin typeface="Arial" panose="020B0604020202020204" pitchFamily="34" charset="0"/>
                        </a:rPr>
                        <a:t> </a:t>
                      </a:r>
                    </a:p>
                  </a:txBody>
                  <a:tcPr marL="9287" marR="9287" marT="928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xmlns="" val="10035"/>
                  </a:ext>
                </a:extLst>
              </a:tr>
            </a:tbl>
          </a:graphicData>
        </a:graphic>
      </p:graphicFrame>
    </p:spTree>
    <p:extLst>
      <p:ext uri="{BB962C8B-B14F-4D97-AF65-F5344CB8AC3E}">
        <p14:creationId xmlns:p14="http://schemas.microsoft.com/office/powerpoint/2010/main" val="214102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457200" y="1411914"/>
            <a:ext cx="6858000" cy="109728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64008" rIns="274320" bIns="91440" rtlCol="0" anchor="ctr"/>
          <a:lstStyle/>
          <a:p>
            <a:pPr lvl="0">
              <a:lnSpc>
                <a:spcPct val="150000"/>
              </a:lnSpc>
              <a:spcAft>
                <a:spcPts val="1200"/>
              </a:spcAft>
              <a:defRPr/>
            </a:pP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Total Perpetuating Book of Business Revenue: </a:t>
            </a: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___________________________________</a:t>
            </a:r>
            <a:endParaRPr lang="en-US" altLang="en-US" sz="1200" dirty="0">
              <a:solidFill>
                <a:prstClr val="black"/>
              </a:solidFill>
              <a:latin typeface="Helvetica" panose="020B0604020202020204" pitchFamily="34" charset="0"/>
              <a:cs typeface="Helvetica" panose="020B0604020202020204" pitchFamily="34" charset="0"/>
              <a:sym typeface="Symbol" pitchFamily="2" charset="2"/>
            </a:endParaRPr>
          </a:p>
          <a:p>
            <a:pPr lvl="0">
              <a:lnSpc>
                <a:spcPct val="150000"/>
              </a:lnSpc>
              <a:spcAft>
                <a:spcPts val="1200"/>
              </a:spcAft>
              <a:defRPr/>
            </a:pPr>
            <a:r>
              <a:rPr lang="en-US" altLang="en-US" sz="1200" dirty="0">
                <a:solidFill>
                  <a:prstClr val="black"/>
                </a:solidFill>
                <a:latin typeface="Helvetica" panose="020B0604020202020204" pitchFamily="34" charset="0"/>
                <a:cs typeface="Helvetica" panose="020B0604020202020204" pitchFamily="34" charset="0"/>
                <a:sym typeface="Symbol" pitchFamily="2" charset="2"/>
              </a:rPr>
              <a:t>Revenue Transitioning to Account Executive: </a:t>
            </a:r>
            <a:r>
              <a:rPr lang="en-US" altLang="en-US" sz="1200" dirty="0" smtClean="0">
                <a:solidFill>
                  <a:prstClr val="black"/>
                </a:solidFill>
                <a:latin typeface="Helvetica" panose="020B0604020202020204" pitchFamily="34" charset="0"/>
                <a:cs typeface="Helvetica" panose="020B0604020202020204" pitchFamily="34" charset="0"/>
                <a:sym typeface="Symbol" pitchFamily="2" charset="2"/>
              </a:rPr>
              <a:t>____________________________________</a:t>
            </a:r>
            <a:endParaRPr lang="en-US" altLang="en-US" sz="1200" dirty="0">
              <a:solidFill>
                <a:prstClr val="black"/>
              </a:solidFill>
              <a:latin typeface="Helvetica" panose="020B0604020202020204" pitchFamily="34" charset="0"/>
              <a:cs typeface="Helvetica" panose="020B0604020202020204" pitchFamily="34" charset="0"/>
              <a:sym typeface="Symbol" pitchFamily="2" charset="2"/>
            </a:endParaRPr>
          </a:p>
        </p:txBody>
      </p:sp>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457200" y="2683398"/>
            <a:ext cx="6858000" cy="1914575"/>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defTabSz="914400">
              <a:lnSpc>
                <a:spcPct val="150000"/>
              </a:lnSpc>
              <a:spcBef>
                <a:spcPts val="0"/>
              </a:spcBef>
              <a:spcAft>
                <a:spcPts val="1200"/>
              </a:spcAft>
              <a:buNone/>
              <a:defRPr/>
            </a:pPr>
            <a:r>
              <a:rPr lang="en-US" altLang="en-US" sz="1200" dirty="0" smtClean="0">
                <a:solidFill>
                  <a:schemeClr val="tx1"/>
                </a:solidFill>
                <a:latin typeface="Helvetica" panose="020B0604020202020204" pitchFamily="34" charset="0"/>
                <a:cs typeface="Helvetica" panose="020B0604020202020204" pitchFamily="34" charset="0"/>
                <a:sym typeface="Symbol" pitchFamily="2" charset="2"/>
              </a:rPr>
              <a:t>Revenue </a:t>
            </a: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Transitioning to Producer: </a:t>
            </a:r>
            <a:r>
              <a:rPr lang="en-US" altLang="en-US" sz="1200" dirty="0" smtClean="0">
                <a:solidFill>
                  <a:schemeClr val="tx1"/>
                </a:solidFill>
                <a:latin typeface="Helvetica" panose="020B0604020202020204" pitchFamily="34" charset="0"/>
                <a:cs typeface="Helvetica" panose="020B0604020202020204" pitchFamily="34" charset="0"/>
                <a:sym typeface="Symbol" pitchFamily="2" charset="2"/>
              </a:rPr>
              <a:t>_______________________________________________</a:t>
            </a:r>
            <a:endParaRPr lang="en-US" altLang="en-US" sz="1200" dirty="0">
              <a:solidFill>
                <a:schemeClr val="tx1"/>
              </a:solidFill>
              <a:latin typeface="Helvetica" panose="020B0604020202020204" pitchFamily="34" charset="0"/>
              <a:cs typeface="Helvetica" panose="020B0604020202020204" pitchFamily="34" charset="0"/>
              <a:sym typeface="Symbol" pitchFamily="2" charset="2"/>
            </a:endParaRPr>
          </a:p>
          <a:p>
            <a:pPr marL="0" indent="0" defTabSz="914400">
              <a:lnSpc>
                <a:spcPct val="150000"/>
              </a:lnSpc>
              <a:spcBef>
                <a:spcPts val="0"/>
              </a:spcBef>
              <a:spcAft>
                <a:spcPts val="3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Transition Account Executive Compensation:</a:t>
            </a:r>
          </a:p>
          <a:p>
            <a:pPr marL="457200" defTabSz="914400">
              <a:lnSpc>
                <a:spcPct val="150000"/>
              </a:lnSpc>
              <a:spcBef>
                <a:spcPts val="0"/>
              </a:spcBef>
              <a:spcAft>
                <a:spcPts val="1800"/>
              </a:spcAft>
              <a:buFont typeface="Arial" panose="020B0604020202020204" pitchFamily="34" charset="0"/>
              <a:buChar char="•"/>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Increase salary appropriately</a:t>
            </a:r>
          </a:p>
          <a:p>
            <a:pPr marL="0" indent="0" defTabSz="914400">
              <a:lnSpc>
                <a:spcPct val="150000"/>
              </a:lnSpc>
              <a:spcBef>
                <a:spcPts val="0"/>
              </a:spcBef>
              <a:spcAft>
                <a:spcPts val="3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Transition Producer Compensation:</a:t>
            </a:r>
          </a:p>
          <a:p>
            <a:pPr marL="457200" defTabSz="914400">
              <a:lnSpc>
                <a:spcPct val="150000"/>
              </a:lnSpc>
              <a:spcBef>
                <a:spcPts val="0"/>
              </a:spcBef>
              <a:spcAft>
                <a:spcPts val="1800"/>
              </a:spcAft>
              <a:buFont typeface="Arial" panose="020B0604020202020204" pitchFamily="34" charset="0"/>
              <a:buChar char="•"/>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10% renewal commission on transition revenue with new business matching incentive</a:t>
            </a:r>
          </a:p>
          <a:p>
            <a:pPr marL="0" indent="0" defTabSz="914400">
              <a:lnSpc>
                <a:spcPct val="150000"/>
              </a:lnSpc>
              <a:spcBef>
                <a:spcPts val="0"/>
              </a:spcBef>
              <a:spcAft>
                <a:spcPts val="300"/>
              </a:spcAft>
              <a:buNone/>
              <a:defRPr/>
            </a:pPr>
            <a:endParaRPr lang="en-US" altLang="en-US" sz="1200" dirty="0">
              <a:solidFill>
                <a:schemeClr val="tx1"/>
              </a:solidFill>
              <a:latin typeface="Helvetica" panose="020B0604020202020204" pitchFamily="34" charset="0"/>
              <a:cs typeface="Helvetica" panose="020B0604020202020204" pitchFamily="34" charset="0"/>
              <a:sym typeface="Symbol" pitchFamily="2" charset="2"/>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Financial Transition Options</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5F930E9-88BF-42C4-85F5-4631E4B309B7}" type="slidenum">
              <a:rPr lang="en-US" smtClean="0"/>
              <a:t>13</a:t>
            </a:fld>
            <a:endParaRPr lang="en-US" dirty="0"/>
          </a:p>
        </p:txBody>
      </p:sp>
      <p:sp>
        <p:nvSpPr>
          <p:cNvPr id="8" name="Rounded Rectangle 7">
            <a:extLst>
              <a:ext uri="{FF2B5EF4-FFF2-40B4-BE49-F238E27FC236}">
                <a16:creationId xmlns:a16="http://schemas.microsoft.com/office/drawing/2014/main" xmlns="" id="{17F137DF-0B8B-4693-BEF8-76B8F892F3E7}"/>
              </a:ext>
            </a:extLst>
          </p:cNvPr>
          <p:cNvSpPr/>
          <p:nvPr/>
        </p:nvSpPr>
        <p:spPr>
          <a:xfrm>
            <a:off x="457200" y="4788345"/>
            <a:ext cx="6858000" cy="329184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nSpc>
                <a:spcPct val="150000"/>
              </a:lnSpc>
              <a:spcAft>
                <a:spcPts val="300"/>
              </a:spcAft>
              <a:defRPr/>
            </a:pPr>
            <a:r>
              <a:rPr lang="en-US" altLang="en-US" sz="1200" b="1" dirty="0">
                <a:solidFill>
                  <a:schemeClr val="tx1"/>
                </a:solidFill>
                <a:latin typeface="Helvetica" panose="020B0604020202020204" pitchFamily="34" charset="0"/>
                <a:cs typeface="Helvetica" panose="020B0604020202020204" pitchFamily="34" charset="0"/>
                <a:sym typeface="Symbol" pitchFamily="2" charset="2"/>
              </a:rPr>
              <a:t>ADVISOR TRANSITION INCENTIVE</a:t>
            </a:r>
          </a:p>
          <a:p>
            <a:pPr marL="228600">
              <a:lnSpc>
                <a:spcPct val="150000"/>
              </a:lnSpc>
              <a:spcAft>
                <a:spcPts val="300"/>
              </a:spcAft>
              <a:defRPr/>
            </a:pPr>
            <a:r>
              <a:rPr lang="en-US" altLang="en-US" sz="1200" b="1" dirty="0">
                <a:solidFill>
                  <a:schemeClr val="tx1"/>
                </a:solidFill>
                <a:latin typeface="Helvetica" panose="020B0604020202020204" pitchFamily="34" charset="0"/>
                <a:cs typeface="Helvetica" panose="020B0604020202020204" pitchFamily="34" charset="0"/>
                <a:sym typeface="Symbol" pitchFamily="2" charset="2"/>
              </a:rPr>
              <a:t>Year 1</a:t>
            </a:r>
          </a:p>
          <a:p>
            <a:pPr marL="685800" lvl="1" indent="-228600">
              <a:lnSpc>
                <a:spcPct val="150000"/>
              </a:lnSpc>
              <a:spcAft>
                <a:spcPts val="300"/>
              </a:spcAft>
              <a:buFont typeface="Arial" panose="020B0604020202020204" pitchFamily="34" charset="0"/>
              <a:buChar char="•"/>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 Additional 15% renewal commission for each $10,000 in new revenue</a:t>
            </a:r>
          </a:p>
          <a:p>
            <a:pPr marL="228600">
              <a:lnSpc>
                <a:spcPct val="150000"/>
              </a:lnSpc>
              <a:spcAft>
                <a:spcPts val="300"/>
              </a:spcAft>
              <a:defRPr/>
            </a:pPr>
            <a:r>
              <a:rPr lang="en-US" altLang="en-US" sz="1200" b="1" dirty="0">
                <a:solidFill>
                  <a:schemeClr val="tx1"/>
                </a:solidFill>
                <a:latin typeface="Helvetica" panose="020B0604020202020204" pitchFamily="34" charset="0"/>
                <a:cs typeface="Helvetica" panose="020B0604020202020204" pitchFamily="34" charset="0"/>
                <a:sym typeface="Symbol" pitchFamily="2" charset="2"/>
              </a:rPr>
              <a:t>Year 2</a:t>
            </a:r>
          </a:p>
          <a:p>
            <a:pPr marL="685800" lvl="1" indent="-228600">
              <a:lnSpc>
                <a:spcPct val="150000"/>
              </a:lnSpc>
              <a:spcAft>
                <a:spcPts val="300"/>
              </a:spcAft>
              <a:buFont typeface="Arial" panose="020B0604020202020204" pitchFamily="34" charset="0"/>
              <a:buChar char="•"/>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 Additional 15% renewal commission for each $10,000 in new revenue</a:t>
            </a:r>
          </a:p>
          <a:p>
            <a:pPr marL="228600">
              <a:lnSpc>
                <a:spcPct val="150000"/>
              </a:lnSpc>
              <a:spcAft>
                <a:spcPts val="300"/>
              </a:spcAft>
              <a:defRPr/>
            </a:pPr>
            <a:r>
              <a:rPr lang="en-US" altLang="en-US" sz="1200" b="1" dirty="0">
                <a:solidFill>
                  <a:schemeClr val="tx1"/>
                </a:solidFill>
                <a:latin typeface="Helvetica" panose="020B0604020202020204" pitchFamily="34" charset="0"/>
                <a:cs typeface="Helvetica" panose="020B0604020202020204" pitchFamily="34" charset="0"/>
                <a:sym typeface="Symbol" pitchFamily="2" charset="2"/>
              </a:rPr>
              <a:t>Year 3</a:t>
            </a:r>
          </a:p>
          <a:p>
            <a:pPr marL="685800" lvl="1" indent="-228600">
              <a:lnSpc>
                <a:spcPct val="150000"/>
              </a:lnSpc>
              <a:spcAft>
                <a:spcPts val="300"/>
              </a:spcAft>
              <a:buFont typeface="Arial" panose="020B0604020202020204" pitchFamily="34" charset="0"/>
              <a:buChar char="•"/>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Additional 15% renewal commission for each $10,000 in new revenue</a:t>
            </a:r>
          </a:p>
          <a:p>
            <a:pPr marL="228600">
              <a:lnSpc>
                <a:spcPct val="150000"/>
              </a:lnSpc>
              <a:spcAft>
                <a:spcPts val="300"/>
              </a:spcAft>
              <a:defRPr/>
            </a:pPr>
            <a:r>
              <a:rPr lang="en-US" altLang="en-US" sz="1200" b="1" dirty="0">
                <a:solidFill>
                  <a:schemeClr val="tx1"/>
                </a:solidFill>
                <a:latin typeface="Helvetica" panose="020B0604020202020204" pitchFamily="34" charset="0"/>
                <a:cs typeface="Helvetica" panose="020B0604020202020204" pitchFamily="34" charset="0"/>
                <a:sym typeface="Symbol" pitchFamily="2" charset="2"/>
              </a:rPr>
              <a:t>Year 4</a:t>
            </a:r>
          </a:p>
          <a:p>
            <a:pPr marL="685800" lvl="1" indent="-228600">
              <a:lnSpc>
                <a:spcPct val="150000"/>
              </a:lnSpc>
              <a:spcAft>
                <a:spcPts val="300"/>
              </a:spcAft>
              <a:buFont typeface="Arial" panose="020B0604020202020204" pitchFamily="34" charset="0"/>
              <a:buChar char="•"/>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Remaining transition renewal book revenue remains at 10% permanently</a:t>
            </a:r>
          </a:p>
        </p:txBody>
      </p:sp>
    </p:spTree>
    <p:extLst>
      <p:ext uri="{BB962C8B-B14F-4D97-AF65-F5344CB8AC3E}">
        <p14:creationId xmlns:p14="http://schemas.microsoft.com/office/powerpoint/2010/main" val="2303196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2700C6FA-0C4E-4C3D-8782-F2C0E332DF9F}"/>
              </a:ext>
            </a:extLst>
          </p:cNvPr>
          <p:cNvSpPr/>
          <p:nvPr/>
        </p:nvSpPr>
        <p:spPr>
          <a:xfrm>
            <a:off x="3232531" y="8447341"/>
            <a:ext cx="2926080" cy="822960"/>
          </a:xfrm>
          <a:prstGeom prst="rect">
            <a:avLst/>
          </a:prstGeom>
          <a:solidFill>
            <a:schemeClr val="accent1">
              <a:lumMod val="40000"/>
              <a:lumOff val="60000"/>
            </a:schemeClr>
          </a:solidFill>
          <a:ln>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lIns="182880" tIns="91440" rIns="137160" bIns="91440" rtlCol="0" anchor="ctr"/>
          <a:lstStyle/>
          <a:p>
            <a:pPr lvl="0"/>
            <a:r>
              <a:rPr lang="en-US" sz="1000" b="1" dirty="0">
                <a:solidFill>
                  <a:prstClr val="black"/>
                </a:solidFill>
                <a:latin typeface="Helvetica" panose="020B0604020202020204" pitchFamily="34" charset="0"/>
                <a:cs typeface="Helvetica" panose="020B0604020202020204" pitchFamily="34" charset="0"/>
              </a:rPr>
              <a:t>Final Transition Incentive Calculation</a:t>
            </a:r>
          </a:p>
          <a:p>
            <a:pPr lvl="0"/>
            <a:r>
              <a:rPr lang="en-US" sz="1000" dirty="0">
                <a:solidFill>
                  <a:prstClr val="black"/>
                </a:solidFill>
                <a:latin typeface="Helvetica" panose="020B0604020202020204" pitchFamily="34" charset="0"/>
                <a:cs typeface="Helvetica" panose="020B0604020202020204" pitchFamily="34" charset="0"/>
              </a:rPr>
              <a:t>$245,000 x 25% = $61,250</a:t>
            </a:r>
          </a:p>
          <a:p>
            <a:pPr lvl="0"/>
            <a:r>
              <a:rPr lang="en-US" sz="1000" dirty="0">
                <a:solidFill>
                  <a:prstClr val="black"/>
                </a:solidFill>
                <a:latin typeface="Helvetica" panose="020B0604020202020204" pitchFamily="34" charset="0"/>
                <a:cs typeface="Helvetica" panose="020B0604020202020204" pitchFamily="34" charset="0"/>
              </a:rPr>
              <a:t>$55,000 x 10% = $5,500</a:t>
            </a:r>
          </a:p>
          <a:p>
            <a:pPr lvl="0"/>
            <a:r>
              <a:rPr lang="en-US" sz="1000" dirty="0">
                <a:solidFill>
                  <a:prstClr val="black"/>
                </a:solidFill>
                <a:latin typeface="Helvetica" panose="020B0604020202020204" pitchFamily="34" charset="0"/>
                <a:cs typeface="Helvetica" panose="020B0604020202020204" pitchFamily="34" charset="0"/>
              </a:rPr>
              <a:t>Total Permanent Transition Comp = $</a:t>
            </a:r>
            <a:r>
              <a:rPr lang="en-US" sz="1000" dirty="0" smtClean="0">
                <a:solidFill>
                  <a:prstClr val="black"/>
                </a:solidFill>
                <a:latin typeface="Helvetica" panose="020B0604020202020204" pitchFamily="34" charset="0"/>
                <a:cs typeface="Helvetica" panose="020B0604020202020204" pitchFamily="34" charset="0"/>
              </a:rPr>
              <a:t>66,750</a:t>
            </a:r>
            <a:endParaRPr lang="en-US" sz="1000" dirty="0">
              <a:solidFill>
                <a:prstClr val="black"/>
              </a:solidFill>
              <a:latin typeface="Helvetica" panose="020B0604020202020204" pitchFamily="34" charset="0"/>
              <a:cs typeface="Helvetica" panose="020B0604020202020204" pitchFamily="34" charset="0"/>
            </a:endParaRPr>
          </a:p>
        </p:txBody>
      </p:sp>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457200" y="4180113"/>
            <a:ext cx="6858000" cy="36576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52388" indent="0" defTabSz="914400">
              <a:lnSpc>
                <a:spcPct val="150000"/>
              </a:lnSpc>
              <a:spcBef>
                <a:spcPts val="0"/>
              </a:spcBef>
              <a:spcAft>
                <a:spcPts val="300"/>
              </a:spcAft>
              <a:buNone/>
              <a:defRPr/>
            </a:pPr>
            <a:r>
              <a:rPr lang="en-US" altLang="en-US" sz="1000" i="1" dirty="0">
                <a:solidFill>
                  <a:schemeClr val="tx1"/>
                </a:solidFill>
                <a:latin typeface="Helvetica" panose="020B0604020202020204" pitchFamily="34" charset="0"/>
                <a:cs typeface="Helvetica" panose="020B0604020202020204" pitchFamily="34" charset="0"/>
                <a:sym typeface="Symbol" pitchFamily="2" charset="2"/>
              </a:rPr>
              <a:t>*Assuming 40% new revenue commission level</a:t>
            </a:r>
            <a:endParaRPr lang="en-US" altLang="en-US" sz="1200" i="1" dirty="0">
              <a:solidFill>
                <a:schemeClr val="tx1"/>
              </a:solidFill>
              <a:latin typeface="Helvetica" panose="020B0604020202020204" pitchFamily="34" charset="0"/>
              <a:cs typeface="Helvetica" panose="020B0604020202020204" pitchFamily="34" charset="0"/>
              <a:sym typeface="Symbol" pitchFamily="2" charset="2"/>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Financial Transition Options</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5F930E9-88BF-42C4-85F5-4631E4B309B7}" type="slidenum">
              <a:rPr lang="en-US" smtClean="0"/>
              <a:t>14</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220107736"/>
              </p:ext>
            </p:extLst>
          </p:nvPr>
        </p:nvGraphicFramePr>
        <p:xfrm>
          <a:off x="457200" y="1304999"/>
          <a:ext cx="6866554" cy="2880360"/>
        </p:xfrm>
        <a:graphic>
          <a:graphicData uri="http://schemas.openxmlformats.org/drawingml/2006/table">
            <a:tbl>
              <a:tblPr firstRow="1" bandRow="1">
                <a:tableStyleId>{5C22544A-7EE6-4342-B048-85BDC9FD1C3A}</a:tableStyleId>
              </a:tblPr>
              <a:tblGrid>
                <a:gridCol w="577516">
                  <a:extLst>
                    <a:ext uri="{9D8B030D-6E8A-4147-A177-3AD203B41FA5}">
                      <a16:colId xmlns:a16="http://schemas.microsoft.com/office/drawing/2014/main" xmlns="" val="20000"/>
                    </a:ext>
                  </a:extLst>
                </a:gridCol>
                <a:gridCol w="1048173">
                  <a:extLst>
                    <a:ext uri="{9D8B030D-6E8A-4147-A177-3AD203B41FA5}">
                      <a16:colId xmlns:a16="http://schemas.microsoft.com/office/drawing/2014/main" xmlns="" val="20001"/>
                    </a:ext>
                  </a:extLst>
                </a:gridCol>
                <a:gridCol w="1048173">
                  <a:extLst>
                    <a:ext uri="{9D8B030D-6E8A-4147-A177-3AD203B41FA5}">
                      <a16:colId xmlns:a16="http://schemas.microsoft.com/office/drawing/2014/main" xmlns="" val="20002"/>
                    </a:ext>
                  </a:extLst>
                </a:gridCol>
                <a:gridCol w="1048173">
                  <a:extLst>
                    <a:ext uri="{9D8B030D-6E8A-4147-A177-3AD203B41FA5}">
                      <a16:colId xmlns:a16="http://schemas.microsoft.com/office/drawing/2014/main" xmlns="" val="20003"/>
                    </a:ext>
                  </a:extLst>
                </a:gridCol>
                <a:gridCol w="1048173">
                  <a:extLst>
                    <a:ext uri="{9D8B030D-6E8A-4147-A177-3AD203B41FA5}">
                      <a16:colId xmlns:a16="http://schemas.microsoft.com/office/drawing/2014/main" xmlns="" val="20004"/>
                    </a:ext>
                  </a:extLst>
                </a:gridCol>
                <a:gridCol w="1048173">
                  <a:extLst>
                    <a:ext uri="{9D8B030D-6E8A-4147-A177-3AD203B41FA5}">
                      <a16:colId xmlns:a16="http://schemas.microsoft.com/office/drawing/2014/main" xmlns="" val="20005"/>
                    </a:ext>
                  </a:extLst>
                </a:gridCol>
                <a:gridCol w="1048173">
                  <a:extLst>
                    <a:ext uri="{9D8B030D-6E8A-4147-A177-3AD203B41FA5}">
                      <a16:colId xmlns:a16="http://schemas.microsoft.com/office/drawing/2014/main" xmlns="" val="20006"/>
                    </a:ext>
                  </a:extLst>
                </a:gridCol>
              </a:tblGrid>
              <a:tr h="411480">
                <a:tc gridSpan="7">
                  <a:txBody>
                    <a:bodyPr/>
                    <a:lstStyle/>
                    <a:p>
                      <a:pPr algn="ctr"/>
                      <a:r>
                        <a:rPr lang="en-US" sz="1400" dirty="0">
                          <a:latin typeface="Helvetica" panose="020B0604020202020204" pitchFamily="34" charset="0"/>
                          <a:cs typeface="Helvetica" panose="020B0604020202020204" pitchFamily="34" charset="0"/>
                        </a:rPr>
                        <a:t>Example: New Revenue Matches Transition Revenue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0"/>
                  </a:ext>
                </a:extLst>
              </a:tr>
              <a:tr h="411480">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Year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Transition Revenue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New Revenue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Transition %</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Incentive %</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Total Transition</a:t>
                      </a:r>
                      <a:r>
                        <a:rPr lang="en-US" sz="1200" baseline="0" dirty="0">
                          <a:latin typeface="Helvetica" panose="020B0604020202020204" pitchFamily="34" charset="0"/>
                          <a:cs typeface="Helvetica" panose="020B0604020202020204" pitchFamily="34" charset="0"/>
                        </a:rPr>
                        <a:t> Revenue</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Total New Revenue*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457200">
                <a:tc>
                  <a:txBody>
                    <a:bodyPr/>
                    <a:lstStyle/>
                    <a:p>
                      <a:pPr algn="ctr"/>
                      <a:r>
                        <a:rPr lang="en-US" sz="1200" dirty="0">
                          <a:latin typeface="Helvetica" panose="020B0604020202020204" pitchFamily="34" charset="0"/>
                          <a:cs typeface="Helvetica" panose="020B0604020202020204" pitchFamily="34" charset="0"/>
                        </a:rPr>
                        <a:t>1</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$100,000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$15,000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$45,000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2"/>
                  </a:ext>
                </a:extLst>
              </a:tr>
              <a:tr h="457200">
                <a:tc>
                  <a:txBody>
                    <a:bodyPr/>
                    <a:lstStyle/>
                    <a:p>
                      <a:pPr algn="ctr"/>
                      <a:r>
                        <a:rPr lang="en-US" sz="1200" dirty="0">
                          <a:latin typeface="Helvetica" panose="020B0604020202020204" pitchFamily="34" charset="0"/>
                          <a:cs typeface="Helvetica" panose="020B0604020202020204" pitchFamily="34" charset="0"/>
                        </a:rPr>
                        <a:t>2</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$100,000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$60,000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3"/>
                  </a:ext>
                </a:extLst>
              </a:tr>
              <a:tr h="457200">
                <a:tc>
                  <a:txBody>
                    <a:bodyPr/>
                    <a:lstStyle/>
                    <a:p>
                      <a:pPr algn="ctr"/>
                      <a:r>
                        <a:rPr lang="en-US" sz="1200" dirty="0">
                          <a:latin typeface="Helvetica" panose="020B0604020202020204" pitchFamily="34" charset="0"/>
                          <a:cs typeface="Helvetica" panose="020B0604020202020204" pitchFamily="34" charset="0"/>
                        </a:rPr>
                        <a:t>3</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$100,000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$45,000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$75,000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4"/>
                  </a:ext>
                </a:extLst>
              </a:tr>
              <a:tr h="457200">
                <a:tc>
                  <a:txBody>
                    <a:bodyPr/>
                    <a:lstStyle/>
                    <a:p>
                      <a:pPr algn="ctr"/>
                      <a:r>
                        <a:rPr lang="en-US" sz="1200" dirty="0">
                          <a:latin typeface="Helvetica" panose="020B0604020202020204" pitchFamily="34" charset="0"/>
                          <a:cs typeface="Helvetica" panose="020B0604020202020204" pitchFamily="34" charset="0"/>
                        </a:rPr>
                        <a:t>4</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$100,000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$45,000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$75,000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9893005"/>
              </p:ext>
            </p:extLst>
          </p:nvPr>
        </p:nvGraphicFramePr>
        <p:xfrm>
          <a:off x="452923" y="4754879"/>
          <a:ext cx="6866554" cy="3337560"/>
        </p:xfrm>
        <a:graphic>
          <a:graphicData uri="http://schemas.openxmlformats.org/drawingml/2006/table">
            <a:tbl>
              <a:tblPr firstRow="1" bandRow="1">
                <a:tableStyleId>{5C22544A-7EE6-4342-B048-85BDC9FD1C3A}</a:tableStyleId>
              </a:tblPr>
              <a:tblGrid>
                <a:gridCol w="577516">
                  <a:extLst>
                    <a:ext uri="{9D8B030D-6E8A-4147-A177-3AD203B41FA5}">
                      <a16:colId xmlns:a16="http://schemas.microsoft.com/office/drawing/2014/main" xmlns="" val="20000"/>
                    </a:ext>
                  </a:extLst>
                </a:gridCol>
                <a:gridCol w="1048173">
                  <a:extLst>
                    <a:ext uri="{9D8B030D-6E8A-4147-A177-3AD203B41FA5}">
                      <a16:colId xmlns:a16="http://schemas.microsoft.com/office/drawing/2014/main" xmlns="" val="20001"/>
                    </a:ext>
                  </a:extLst>
                </a:gridCol>
                <a:gridCol w="1048173">
                  <a:extLst>
                    <a:ext uri="{9D8B030D-6E8A-4147-A177-3AD203B41FA5}">
                      <a16:colId xmlns:a16="http://schemas.microsoft.com/office/drawing/2014/main" xmlns="" val="20002"/>
                    </a:ext>
                  </a:extLst>
                </a:gridCol>
                <a:gridCol w="1048173">
                  <a:extLst>
                    <a:ext uri="{9D8B030D-6E8A-4147-A177-3AD203B41FA5}">
                      <a16:colId xmlns:a16="http://schemas.microsoft.com/office/drawing/2014/main" xmlns="" val="20003"/>
                    </a:ext>
                  </a:extLst>
                </a:gridCol>
                <a:gridCol w="1048173">
                  <a:extLst>
                    <a:ext uri="{9D8B030D-6E8A-4147-A177-3AD203B41FA5}">
                      <a16:colId xmlns:a16="http://schemas.microsoft.com/office/drawing/2014/main" xmlns="" val="20004"/>
                    </a:ext>
                  </a:extLst>
                </a:gridCol>
                <a:gridCol w="1048173">
                  <a:extLst>
                    <a:ext uri="{9D8B030D-6E8A-4147-A177-3AD203B41FA5}">
                      <a16:colId xmlns:a16="http://schemas.microsoft.com/office/drawing/2014/main" xmlns="" val="20005"/>
                    </a:ext>
                  </a:extLst>
                </a:gridCol>
                <a:gridCol w="1048173">
                  <a:extLst>
                    <a:ext uri="{9D8B030D-6E8A-4147-A177-3AD203B41FA5}">
                      <a16:colId xmlns:a16="http://schemas.microsoft.com/office/drawing/2014/main" xmlns="" val="20006"/>
                    </a:ext>
                  </a:extLst>
                </a:gridCol>
              </a:tblGrid>
              <a:tr h="411480">
                <a:tc gridSpan="7">
                  <a:txBody>
                    <a:bodyPr/>
                    <a:lstStyle/>
                    <a:p>
                      <a:pPr algn="ctr"/>
                      <a:r>
                        <a:rPr lang="en-US" sz="1400" dirty="0">
                          <a:latin typeface="Helvetica" panose="020B0604020202020204" pitchFamily="34" charset="0"/>
                          <a:cs typeface="Helvetica" panose="020B0604020202020204" pitchFamily="34" charset="0"/>
                        </a:rPr>
                        <a:t>Example: New Revenue Produced is Less Than</a:t>
                      </a:r>
                      <a:r>
                        <a:rPr lang="en-US" sz="1400" baseline="0" dirty="0">
                          <a:latin typeface="Helvetica" panose="020B0604020202020204" pitchFamily="34" charset="0"/>
                          <a:cs typeface="Helvetica" panose="020B0604020202020204" pitchFamily="34" charset="0"/>
                        </a:rPr>
                        <a:t> Transitioning Revenue</a:t>
                      </a: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hMerge="1">
                  <a:txBody>
                    <a:bodyPr/>
                    <a:lstStyle/>
                    <a:p>
                      <a:pPr algn="ctr"/>
                      <a:endParaRPr lang="en-US" sz="14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0"/>
                  </a:ext>
                </a:extLst>
              </a:tr>
              <a:tr h="411480">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Year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Transition Revenue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New Revenue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Transition %</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Incentive %</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Total Transition</a:t>
                      </a:r>
                      <a:r>
                        <a:rPr lang="en-US" sz="1200" baseline="0" dirty="0">
                          <a:latin typeface="Helvetica" panose="020B0604020202020204" pitchFamily="34" charset="0"/>
                          <a:cs typeface="Helvetica" panose="020B0604020202020204" pitchFamily="34" charset="0"/>
                        </a:rPr>
                        <a:t> Revenue</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lang="en-US" sz="1200" dirty="0">
                          <a:latin typeface="Helvetica" panose="020B0604020202020204" pitchFamily="34" charset="0"/>
                          <a:cs typeface="Helvetica" panose="020B0604020202020204" pitchFamily="34" charset="0"/>
                        </a:rPr>
                        <a:t>Total New Revenue*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457200">
                <a:tc>
                  <a:txBody>
                    <a:bodyPr/>
                    <a:lstStyle/>
                    <a:p>
                      <a:pPr algn="ctr"/>
                      <a:r>
                        <a:rPr lang="en-US" sz="1200" dirty="0">
                          <a:latin typeface="Helvetica" panose="020B0604020202020204" pitchFamily="34" charset="0"/>
                          <a:cs typeface="Helvetica" panose="020B0604020202020204" pitchFamily="34" charset="0"/>
                        </a:rPr>
                        <a:t>1</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$80,000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$12,000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$42,000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$32,000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2"/>
                  </a:ext>
                </a:extLst>
              </a:tr>
              <a:tr h="457200">
                <a:tc>
                  <a:txBody>
                    <a:bodyPr/>
                    <a:lstStyle/>
                    <a:p>
                      <a:pPr algn="ctr"/>
                      <a:r>
                        <a:rPr lang="en-US" sz="1200" dirty="0">
                          <a:latin typeface="Helvetica" panose="020B0604020202020204" pitchFamily="34" charset="0"/>
                          <a:cs typeface="Helvetica" panose="020B0604020202020204" pitchFamily="34" charset="0"/>
                        </a:rPr>
                        <a:t>2</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$75,000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$11,250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$41,250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3"/>
                  </a:ext>
                </a:extLst>
              </a:tr>
              <a:tr h="457200">
                <a:tc>
                  <a:txBody>
                    <a:bodyPr/>
                    <a:lstStyle/>
                    <a:p>
                      <a:pPr algn="ctr"/>
                      <a:r>
                        <a:rPr lang="en-US" sz="1200" dirty="0">
                          <a:latin typeface="Helvetica" panose="020B0604020202020204" pitchFamily="34" charset="0"/>
                          <a:cs typeface="Helvetica" panose="020B0604020202020204" pitchFamily="34" charset="0"/>
                        </a:rPr>
                        <a:t>3</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$90,000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$13,500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$43,500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$36,000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4"/>
                  </a:ext>
                </a:extLst>
              </a:tr>
              <a:tr h="457200">
                <a:tc>
                  <a:txBody>
                    <a:bodyPr/>
                    <a:lstStyle/>
                    <a:p>
                      <a:pPr algn="ct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en-US" sz="1200" dirty="0">
                          <a:latin typeface="Helvetica" panose="020B0604020202020204" pitchFamily="34" charset="0"/>
                          <a:cs typeface="Helvetica" panose="020B0604020202020204" pitchFamily="34" charset="0"/>
                        </a:rPr>
                        <a:t>$300,000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en-US" sz="1200" dirty="0">
                          <a:latin typeface="Helvetica" panose="020B0604020202020204" pitchFamily="34" charset="0"/>
                          <a:cs typeface="Helvetica" panose="020B0604020202020204" pitchFamily="34" charset="0"/>
                        </a:rPr>
                        <a:t>$245,000</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endParaRPr lang="en-US" sz="1200" dirty="0">
                        <a:latin typeface="Helvetica" panose="020B0604020202020204" pitchFamily="34" charset="0"/>
                        <a:cs typeface="Helvetica" panose="020B0604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latin typeface="Helvetica" panose="020B0604020202020204" pitchFamily="34" charset="0"/>
                        <a:cs typeface="Helvetica" panose="020B0604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latin typeface="Helvetica" panose="020B0604020202020204" pitchFamily="34" charset="0"/>
                        <a:cs typeface="Helvetica" panose="020B0604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latin typeface="Helvetica" panose="020B0604020202020204" pitchFamily="34" charset="0"/>
                        <a:cs typeface="Helvetica" panose="020B0604020202020204" pitchFamily="34" charset="0"/>
                      </a:endParaRPr>
                    </a:p>
                  </a:txBody>
                  <a:tcPr anchor="ctr">
                    <a:lnL w="635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457200">
                <a:tc>
                  <a:txBody>
                    <a:bodyPr/>
                    <a:lstStyle/>
                    <a:p>
                      <a:pPr algn="ctr"/>
                      <a:r>
                        <a:rPr lang="en-US" sz="1200" dirty="0">
                          <a:latin typeface="Helvetica" panose="020B0604020202020204" pitchFamily="34" charset="0"/>
                          <a:cs typeface="Helvetica" panose="020B0604020202020204" pitchFamily="34" charset="0"/>
                        </a:rPr>
                        <a:t>4</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$85,000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$30,000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$66,750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$75,000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1200" dirty="0">
                          <a:latin typeface="Helvetica" panose="020B0604020202020204" pitchFamily="34" charset="0"/>
                          <a:cs typeface="Helvetica" panose="020B0604020202020204" pitchFamily="34" charset="0"/>
                        </a:rPr>
                        <a:t>$34,000</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cxnSp>
        <p:nvCxnSpPr>
          <p:cNvPr id="5" name="Straight Arrow Connector 4">
            <a:extLst>
              <a:ext uri="{FF2B5EF4-FFF2-40B4-BE49-F238E27FC236}">
                <a16:creationId xmlns:a16="http://schemas.microsoft.com/office/drawing/2014/main" xmlns="" id="{AE560025-4C68-4971-AA07-D5F188353A3B}"/>
              </a:ext>
            </a:extLst>
          </p:cNvPr>
          <p:cNvCxnSpPr>
            <a:cxnSpLocks/>
          </p:cNvCxnSpPr>
          <p:nvPr/>
        </p:nvCxnSpPr>
        <p:spPr>
          <a:xfrm flipH="1">
            <a:off x="4695571" y="8010420"/>
            <a:ext cx="1" cy="38367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562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457200" y="1304999"/>
            <a:ext cx="6858000" cy="3714469"/>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defTabSz="914400">
              <a:lnSpc>
                <a:spcPct val="100000"/>
              </a:lnSpc>
              <a:spcBef>
                <a:spcPts val="0"/>
              </a:spcBef>
              <a:spcAft>
                <a:spcPts val="3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What </a:t>
            </a:r>
            <a:r>
              <a:rPr lang="en-US" altLang="en-US" sz="1200" b="1" i="1" u="sng" dirty="0">
                <a:solidFill>
                  <a:schemeClr val="tx1"/>
                </a:solidFill>
                <a:latin typeface="Helvetica" panose="020B0604020202020204" pitchFamily="34" charset="0"/>
                <a:cs typeface="Helvetica" panose="020B0604020202020204" pitchFamily="34" charset="0"/>
                <a:sym typeface="Symbol" pitchFamily="2" charset="2"/>
              </a:rPr>
              <a:t>DO WE</a:t>
            </a: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 want to tell our clients?</a:t>
            </a:r>
          </a:p>
          <a:p>
            <a:pPr marL="0" indent="0" defTabSz="914400">
              <a:lnSpc>
                <a:spcPct val="150000"/>
              </a:lnSpc>
              <a:spcBef>
                <a:spcPts val="0"/>
              </a:spcBef>
              <a:spcAft>
                <a:spcPts val="6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_______________________________________________________________________________</a:t>
            </a:r>
          </a:p>
          <a:p>
            <a:pPr marL="0" indent="0" defTabSz="914400">
              <a:lnSpc>
                <a:spcPct val="150000"/>
              </a:lnSpc>
              <a:spcBef>
                <a:spcPts val="0"/>
              </a:spcBef>
              <a:spcAft>
                <a:spcPts val="6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_______________________________________________________________________________</a:t>
            </a:r>
          </a:p>
          <a:p>
            <a:pPr marL="0" indent="0" defTabSz="914400">
              <a:lnSpc>
                <a:spcPct val="150000"/>
              </a:lnSpc>
              <a:spcBef>
                <a:spcPts val="0"/>
              </a:spcBef>
              <a:spcAft>
                <a:spcPts val="6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_______________________________________________________________________________</a:t>
            </a:r>
          </a:p>
          <a:p>
            <a:pPr marL="0" indent="0" defTabSz="914400">
              <a:lnSpc>
                <a:spcPct val="150000"/>
              </a:lnSpc>
              <a:spcBef>
                <a:spcPts val="0"/>
              </a:spcBef>
              <a:spcAft>
                <a:spcPts val="24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_______________________________________________________________________________</a:t>
            </a:r>
          </a:p>
          <a:p>
            <a:pPr marL="0" indent="0" defTabSz="914400">
              <a:lnSpc>
                <a:spcPct val="100000"/>
              </a:lnSpc>
              <a:spcBef>
                <a:spcPts val="0"/>
              </a:spcBef>
              <a:spcAft>
                <a:spcPts val="3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What </a:t>
            </a:r>
            <a:r>
              <a:rPr lang="en-US" altLang="en-US" sz="1200" b="1" i="1" u="sng" dirty="0">
                <a:solidFill>
                  <a:schemeClr val="tx1"/>
                </a:solidFill>
                <a:latin typeface="Helvetica" panose="020B0604020202020204" pitchFamily="34" charset="0"/>
                <a:cs typeface="Helvetica" panose="020B0604020202020204" pitchFamily="34" charset="0"/>
                <a:sym typeface="Symbol" pitchFamily="2" charset="2"/>
              </a:rPr>
              <a:t>DON’T WE</a:t>
            </a: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 want to tell our clients?</a:t>
            </a:r>
          </a:p>
          <a:p>
            <a:pPr marL="0" indent="0" defTabSz="914400">
              <a:lnSpc>
                <a:spcPct val="150000"/>
              </a:lnSpc>
              <a:spcBef>
                <a:spcPts val="0"/>
              </a:spcBef>
              <a:spcAft>
                <a:spcPts val="6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_______________________________________________________________________________</a:t>
            </a:r>
          </a:p>
          <a:p>
            <a:pPr marL="0" indent="0" defTabSz="914400">
              <a:lnSpc>
                <a:spcPct val="150000"/>
              </a:lnSpc>
              <a:spcBef>
                <a:spcPts val="0"/>
              </a:spcBef>
              <a:spcAft>
                <a:spcPts val="6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_______________________________________________________________________________</a:t>
            </a:r>
          </a:p>
          <a:p>
            <a:pPr marL="0" indent="0" defTabSz="914400">
              <a:lnSpc>
                <a:spcPct val="150000"/>
              </a:lnSpc>
              <a:spcBef>
                <a:spcPts val="0"/>
              </a:spcBef>
              <a:spcAft>
                <a:spcPts val="6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_______________________________________________________________________________</a:t>
            </a:r>
          </a:p>
          <a:p>
            <a:pPr marL="0" indent="0" defTabSz="914400">
              <a:lnSpc>
                <a:spcPct val="150000"/>
              </a:lnSpc>
              <a:spcBef>
                <a:spcPts val="0"/>
              </a:spcBef>
              <a:spcAft>
                <a:spcPts val="2400"/>
              </a:spcAft>
              <a:buNone/>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_______________________________________________________________________________</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Communication Strategy</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5F930E9-88BF-42C4-85F5-4631E4B309B7}" type="slidenum">
              <a:rPr lang="en-US" smtClean="0"/>
              <a:t>15</a:t>
            </a:fld>
            <a:endParaRPr lang="en-US" dirty="0"/>
          </a:p>
        </p:txBody>
      </p:sp>
      <p:sp>
        <p:nvSpPr>
          <p:cNvPr id="8" name="Rounded Rectangle 7"/>
          <p:cNvSpPr/>
          <p:nvPr/>
        </p:nvSpPr>
        <p:spPr>
          <a:xfrm>
            <a:off x="457200" y="5058657"/>
            <a:ext cx="6858000" cy="192024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73152" rIns="182880" bIns="45720" rtlCol="0" anchor="t"/>
          <a:lstStyle/>
          <a:p>
            <a:pPr>
              <a:spcAft>
                <a:spcPts val="300"/>
              </a:spcAft>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Keywords and transition phrases:</a:t>
            </a:r>
          </a:p>
        </p:txBody>
      </p:sp>
      <p:sp>
        <p:nvSpPr>
          <p:cNvPr id="9" name="Rounded Rectangle 8"/>
          <p:cNvSpPr/>
          <p:nvPr/>
        </p:nvSpPr>
        <p:spPr>
          <a:xfrm>
            <a:off x="457200" y="7316273"/>
            <a:ext cx="6858000" cy="155448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73152" rIns="182880" bIns="45720" rtlCol="0" anchor="ctr"/>
          <a:lstStyle/>
          <a:p>
            <a:pPr>
              <a:spcAft>
                <a:spcPts val="300"/>
              </a:spcAft>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Top 20% communication start date: ___________________________________</a:t>
            </a:r>
          </a:p>
          <a:p>
            <a:pPr>
              <a:spcAft>
                <a:spcPts val="300"/>
              </a:spcAft>
              <a:defRPr/>
            </a:pPr>
            <a:endParaRPr lang="en-US" altLang="en-US" sz="1200" dirty="0">
              <a:solidFill>
                <a:schemeClr val="tx1"/>
              </a:solidFill>
              <a:latin typeface="Helvetica" panose="020B0604020202020204" pitchFamily="34" charset="0"/>
              <a:cs typeface="Helvetica" panose="020B0604020202020204" pitchFamily="34" charset="0"/>
              <a:sym typeface="Symbol" pitchFamily="2" charset="2"/>
            </a:endParaRPr>
          </a:p>
          <a:p>
            <a:pPr>
              <a:spcAft>
                <a:spcPts val="300"/>
              </a:spcAft>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Middle 50% communication start date: _________________________________</a:t>
            </a:r>
          </a:p>
          <a:p>
            <a:pPr>
              <a:spcAft>
                <a:spcPts val="300"/>
              </a:spcAft>
              <a:defRPr/>
            </a:pPr>
            <a:endParaRPr lang="en-US" altLang="en-US" sz="1200" dirty="0">
              <a:solidFill>
                <a:schemeClr val="tx1"/>
              </a:solidFill>
              <a:latin typeface="Helvetica" panose="020B0604020202020204" pitchFamily="34" charset="0"/>
              <a:cs typeface="Helvetica" panose="020B0604020202020204" pitchFamily="34" charset="0"/>
              <a:sym typeface="Symbol" pitchFamily="2" charset="2"/>
            </a:endParaRPr>
          </a:p>
          <a:p>
            <a:pPr>
              <a:spcAft>
                <a:spcPts val="300"/>
              </a:spcAft>
              <a:defRPr/>
            </a:pPr>
            <a:r>
              <a:rPr lang="en-US" altLang="en-US" sz="1200" dirty="0">
                <a:solidFill>
                  <a:schemeClr val="tx1"/>
                </a:solidFill>
                <a:latin typeface="Helvetica" panose="020B0604020202020204" pitchFamily="34" charset="0"/>
                <a:cs typeface="Helvetica" panose="020B0604020202020204" pitchFamily="34" charset="0"/>
                <a:sym typeface="Symbol" pitchFamily="2" charset="2"/>
              </a:rPr>
              <a:t>Bottom 30% communication start date: ________________________________</a:t>
            </a:r>
          </a:p>
        </p:txBody>
      </p:sp>
    </p:spTree>
    <p:extLst>
      <p:ext uri="{BB962C8B-B14F-4D97-AF65-F5344CB8AC3E}">
        <p14:creationId xmlns:p14="http://schemas.microsoft.com/office/powerpoint/2010/main" val="2004559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p:cNvSpPr txBox="1">
            <a:spLocks/>
          </p:cNvSpPr>
          <p:nvPr/>
        </p:nvSpPr>
        <p:spPr>
          <a:xfrm>
            <a:off x="457200" y="2704475"/>
            <a:ext cx="1299411" cy="312508"/>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05000"/>
              </a:lnSpc>
              <a:spcBef>
                <a:spcPts val="0"/>
              </a:spcBef>
              <a:spcAft>
                <a:spcPts val="300"/>
              </a:spcAft>
              <a:buNone/>
              <a:defRPr/>
            </a:pPr>
            <a:r>
              <a:rPr lang="en-US" sz="1400" b="1" dirty="0">
                <a:solidFill>
                  <a:schemeClr val="tx1"/>
                </a:solidFill>
                <a:latin typeface="Helvetica" panose="020B0604020202020204" pitchFamily="34" charset="0"/>
                <a:cs typeface="Helvetica" panose="020B0604020202020204" pitchFamily="34" charset="0"/>
              </a:rPr>
              <a:t>Top 20%</a:t>
            </a:r>
          </a:p>
        </p:txBody>
      </p:sp>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Account Transition Plan</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0BA614D-44AC-4E04-B243-EDAC8CFEDA3D}" type="slidenum">
              <a:rPr lang="en-US" smtClean="0"/>
              <a:t>16</a:t>
            </a:fld>
            <a:endParaRPr lang="en-US" dirty="0"/>
          </a:p>
        </p:txBody>
      </p:sp>
      <p:sp>
        <p:nvSpPr>
          <p:cNvPr id="8" name="Rounded Rectangle 7"/>
          <p:cNvSpPr/>
          <p:nvPr/>
        </p:nvSpPr>
        <p:spPr>
          <a:xfrm>
            <a:off x="1913020" y="1351969"/>
            <a:ext cx="5402179" cy="30175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Ins="274320" bIns="137160" rtlCol="0" anchor="ctr"/>
          <a:lstStyle/>
          <a:p>
            <a:pPr lvl="0">
              <a:lnSpc>
                <a:spcPct val="140000"/>
              </a:lnSpc>
            </a:pPr>
            <a:endParaRPr lang="en-US" sz="1200" dirty="0">
              <a:solidFill>
                <a:prstClr val="black"/>
              </a:solidFill>
              <a:latin typeface="Helvetica" panose="020B0604020202020204" pitchFamily="34" charset="0"/>
              <a:cs typeface="Helvetica" panose="020B0604020202020204" pitchFamily="34" charset="0"/>
            </a:endParaRPr>
          </a:p>
        </p:txBody>
      </p:sp>
      <p:sp>
        <p:nvSpPr>
          <p:cNvPr id="12" name="Content Placeholder 2"/>
          <p:cNvSpPr txBox="1">
            <a:spLocks/>
          </p:cNvSpPr>
          <p:nvPr/>
        </p:nvSpPr>
        <p:spPr>
          <a:xfrm>
            <a:off x="457200" y="5661486"/>
            <a:ext cx="1299411" cy="312508"/>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05000"/>
              </a:lnSpc>
              <a:spcBef>
                <a:spcPts val="0"/>
              </a:spcBef>
              <a:spcAft>
                <a:spcPts val="300"/>
              </a:spcAft>
              <a:buNone/>
              <a:defRPr/>
            </a:pPr>
            <a:r>
              <a:rPr lang="en-US" sz="1400" b="1" dirty="0">
                <a:solidFill>
                  <a:schemeClr val="tx1"/>
                </a:solidFill>
                <a:latin typeface="Helvetica" panose="020B0604020202020204" pitchFamily="34" charset="0"/>
                <a:cs typeface="Helvetica" panose="020B0604020202020204" pitchFamily="34" charset="0"/>
              </a:rPr>
              <a:t>Middle 50%</a:t>
            </a:r>
          </a:p>
        </p:txBody>
      </p:sp>
      <p:sp>
        <p:nvSpPr>
          <p:cNvPr id="13" name="Content Placeholder 2"/>
          <p:cNvSpPr txBox="1">
            <a:spLocks/>
          </p:cNvSpPr>
          <p:nvPr/>
        </p:nvSpPr>
        <p:spPr>
          <a:xfrm>
            <a:off x="457200" y="7978417"/>
            <a:ext cx="1299411" cy="312508"/>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05000"/>
              </a:lnSpc>
              <a:spcBef>
                <a:spcPts val="0"/>
              </a:spcBef>
              <a:spcAft>
                <a:spcPts val="300"/>
              </a:spcAft>
              <a:buNone/>
              <a:defRPr/>
            </a:pPr>
            <a:r>
              <a:rPr lang="en-US" sz="1400" b="1" dirty="0">
                <a:solidFill>
                  <a:schemeClr val="tx1"/>
                </a:solidFill>
                <a:latin typeface="Helvetica" panose="020B0604020202020204" pitchFamily="34" charset="0"/>
                <a:cs typeface="Helvetica" panose="020B0604020202020204" pitchFamily="34" charset="0"/>
              </a:rPr>
              <a:t>Bottom 30%</a:t>
            </a:r>
          </a:p>
        </p:txBody>
      </p:sp>
      <p:sp>
        <p:nvSpPr>
          <p:cNvPr id="3" name="Rectangle 2"/>
          <p:cNvSpPr/>
          <p:nvPr/>
        </p:nvSpPr>
        <p:spPr>
          <a:xfrm>
            <a:off x="2282389" y="1554761"/>
            <a:ext cx="4663440" cy="1187619"/>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lvl="0">
              <a:lnSpc>
                <a:spcPct val="110000"/>
              </a:lnSpc>
            </a:pPr>
            <a:r>
              <a:rPr lang="en-US" sz="1100" b="1" dirty="0">
                <a:solidFill>
                  <a:prstClr val="black"/>
                </a:solidFill>
                <a:latin typeface="Helvetica" panose="020B0604020202020204" pitchFamily="34" charset="0"/>
                <a:cs typeface="Helvetica" panose="020B0604020202020204" pitchFamily="34" charset="0"/>
              </a:rPr>
              <a:t>Year 3 – Introduce Transitioning Producer/Account Executive</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PP completes Top Client Profile</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PP introduces TP/AE to Underwriter/Carrier relationships</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sits in on HPT for the accounts</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joins PP on all client meetings throughout the year</a:t>
            </a:r>
          </a:p>
        </p:txBody>
      </p:sp>
      <p:sp>
        <p:nvSpPr>
          <p:cNvPr id="14" name="Rectangle 13"/>
          <p:cNvSpPr/>
          <p:nvPr/>
        </p:nvSpPr>
        <p:spPr>
          <a:xfrm>
            <a:off x="2282389" y="2874375"/>
            <a:ext cx="4663440" cy="822960"/>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lvl="0">
              <a:lnSpc>
                <a:spcPct val="110000"/>
              </a:lnSpc>
            </a:pPr>
            <a:r>
              <a:rPr lang="en-US" sz="1100" b="1" dirty="0">
                <a:solidFill>
                  <a:prstClr val="black"/>
                </a:solidFill>
                <a:latin typeface="Helvetica" panose="020B0604020202020204" pitchFamily="34" charset="0"/>
                <a:cs typeface="Helvetica" panose="020B0604020202020204" pitchFamily="34" charset="0"/>
              </a:rPr>
              <a:t>Year 2 – TP/AE works with PP on the Renewal</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begins leading the account after Renewal</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delivers on strategic plan items</a:t>
            </a:r>
          </a:p>
        </p:txBody>
      </p:sp>
      <p:sp>
        <p:nvSpPr>
          <p:cNvPr id="15" name="Rectangle 14"/>
          <p:cNvSpPr/>
          <p:nvPr/>
        </p:nvSpPr>
        <p:spPr>
          <a:xfrm>
            <a:off x="2282389" y="3800937"/>
            <a:ext cx="4663440" cy="365760"/>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lvl="0">
              <a:lnSpc>
                <a:spcPct val="110000"/>
              </a:lnSpc>
            </a:pPr>
            <a:r>
              <a:rPr lang="en-US" sz="1100" b="1" dirty="0">
                <a:solidFill>
                  <a:prstClr val="black"/>
                </a:solidFill>
                <a:latin typeface="Helvetica" panose="020B0604020202020204" pitchFamily="34" charset="0"/>
                <a:cs typeface="Helvetica" panose="020B0604020202020204" pitchFamily="34" charset="0"/>
              </a:rPr>
              <a:t>Year 1 – TP/AE works the renewal with the PP as support</a:t>
            </a:r>
            <a:endParaRPr lang="en-US" sz="1100" dirty="0">
              <a:solidFill>
                <a:prstClr val="black"/>
              </a:solidFill>
              <a:latin typeface="Helvetica" panose="020B0604020202020204" pitchFamily="34" charset="0"/>
              <a:cs typeface="Helvetica" panose="020B0604020202020204" pitchFamily="34" charset="0"/>
            </a:endParaRPr>
          </a:p>
        </p:txBody>
      </p:sp>
      <p:sp>
        <p:nvSpPr>
          <p:cNvPr id="17" name="Rounded Rectangle 16"/>
          <p:cNvSpPr/>
          <p:nvPr/>
        </p:nvSpPr>
        <p:spPr>
          <a:xfrm>
            <a:off x="1913020" y="4537580"/>
            <a:ext cx="5402179" cy="256032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Ins="274320" bIns="137160" rtlCol="0" anchor="ctr"/>
          <a:lstStyle/>
          <a:p>
            <a:pPr lvl="0">
              <a:lnSpc>
                <a:spcPct val="140000"/>
              </a:lnSpc>
            </a:pPr>
            <a:endParaRPr lang="en-US" sz="1200" dirty="0">
              <a:solidFill>
                <a:prstClr val="black"/>
              </a:solidFill>
              <a:latin typeface="Helvetica" panose="020B0604020202020204" pitchFamily="34" charset="0"/>
              <a:cs typeface="Helvetica" panose="020B0604020202020204" pitchFamily="34" charset="0"/>
            </a:endParaRPr>
          </a:p>
        </p:txBody>
      </p:sp>
      <p:sp>
        <p:nvSpPr>
          <p:cNvPr id="18" name="Rectangle 17"/>
          <p:cNvSpPr/>
          <p:nvPr/>
        </p:nvSpPr>
        <p:spPr>
          <a:xfrm>
            <a:off x="2282389" y="4746453"/>
            <a:ext cx="4663440" cy="1187619"/>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lvl="0">
              <a:lnSpc>
                <a:spcPct val="110000"/>
              </a:lnSpc>
            </a:pPr>
            <a:r>
              <a:rPr lang="en-US" sz="1100" b="1" dirty="0">
                <a:solidFill>
                  <a:prstClr val="black"/>
                </a:solidFill>
                <a:latin typeface="Helvetica" panose="020B0604020202020204" pitchFamily="34" charset="0"/>
                <a:cs typeface="Helvetica" panose="020B0604020202020204" pitchFamily="34" charset="0"/>
              </a:rPr>
              <a:t>Year 2 – Introduce Transitioning Producer/Account Executive</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works with PP on the Renewal</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PP introduces TP/AE to Underwriter/Carrier relationships</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sits in on HPT for the accounts</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joins PP on all client meetings throughout the year</a:t>
            </a:r>
          </a:p>
        </p:txBody>
      </p:sp>
      <p:sp>
        <p:nvSpPr>
          <p:cNvPr id="20" name="Rectangle 19"/>
          <p:cNvSpPr/>
          <p:nvPr/>
        </p:nvSpPr>
        <p:spPr>
          <a:xfrm>
            <a:off x="2282389" y="6066067"/>
            <a:ext cx="4663440" cy="822960"/>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lvl="0">
              <a:lnSpc>
                <a:spcPct val="110000"/>
              </a:lnSpc>
            </a:pPr>
            <a:r>
              <a:rPr lang="en-US" sz="1100" b="1" dirty="0">
                <a:solidFill>
                  <a:prstClr val="black"/>
                </a:solidFill>
                <a:latin typeface="Helvetica" panose="020B0604020202020204" pitchFamily="34" charset="0"/>
                <a:cs typeface="Helvetica" panose="020B0604020202020204" pitchFamily="34" charset="0"/>
              </a:rPr>
              <a:t>Year 1 – TP/AE works the renewal with the PP as support</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begins leading the account after Renewal</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delivers on strategic plan items</a:t>
            </a:r>
          </a:p>
        </p:txBody>
      </p:sp>
      <p:sp>
        <p:nvSpPr>
          <p:cNvPr id="21" name="Rounded Rectangle 20"/>
          <p:cNvSpPr/>
          <p:nvPr/>
        </p:nvSpPr>
        <p:spPr>
          <a:xfrm>
            <a:off x="1913020" y="7265991"/>
            <a:ext cx="5402179" cy="17373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Ins="274320" bIns="137160" rtlCol="0" anchor="ctr"/>
          <a:lstStyle/>
          <a:p>
            <a:pPr lvl="0">
              <a:lnSpc>
                <a:spcPct val="140000"/>
              </a:lnSpc>
            </a:pPr>
            <a:endParaRPr lang="en-US" sz="1200" dirty="0">
              <a:solidFill>
                <a:prstClr val="black"/>
              </a:solidFill>
              <a:latin typeface="Helvetica" panose="020B0604020202020204" pitchFamily="34" charset="0"/>
              <a:cs typeface="Helvetica" panose="020B0604020202020204" pitchFamily="34" charset="0"/>
            </a:endParaRPr>
          </a:p>
        </p:txBody>
      </p:sp>
      <p:sp>
        <p:nvSpPr>
          <p:cNvPr id="22" name="Rectangle 21"/>
          <p:cNvSpPr/>
          <p:nvPr/>
        </p:nvSpPr>
        <p:spPr>
          <a:xfrm>
            <a:off x="2282389" y="7471731"/>
            <a:ext cx="4663440" cy="1325880"/>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lvl="0">
              <a:lnSpc>
                <a:spcPct val="110000"/>
              </a:lnSpc>
            </a:pPr>
            <a:r>
              <a:rPr lang="en-US" sz="1100" b="1" dirty="0">
                <a:solidFill>
                  <a:prstClr val="black"/>
                </a:solidFill>
                <a:latin typeface="Helvetica" panose="020B0604020202020204" pitchFamily="34" charset="0"/>
                <a:cs typeface="Helvetica" panose="020B0604020202020204" pitchFamily="34" charset="0"/>
              </a:rPr>
              <a:t>Year 1 – Introduce Transitioning Producer/Account Executive</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works with PP on the Renewal</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PP introduces TP/AE to Underwriter/Carrier relationships</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sits in on HPT for the accounts</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begins leading the account after Renewal</a:t>
            </a:r>
          </a:p>
          <a:p>
            <a:pPr marL="457200" lvl="0" indent="-230188">
              <a:lnSpc>
                <a:spcPct val="110000"/>
              </a:lnSpc>
              <a:buFont typeface="Arial" panose="020B0604020202020204" pitchFamily="34" charset="0"/>
              <a:buChar char="•"/>
            </a:pPr>
            <a:r>
              <a:rPr lang="en-US" sz="1100" dirty="0">
                <a:solidFill>
                  <a:prstClr val="black"/>
                </a:solidFill>
                <a:latin typeface="Helvetica" panose="020B0604020202020204" pitchFamily="34" charset="0"/>
                <a:cs typeface="Helvetica" panose="020B0604020202020204" pitchFamily="34" charset="0"/>
              </a:rPr>
              <a:t>TP/AE delivers on strategic plan items</a:t>
            </a:r>
          </a:p>
        </p:txBody>
      </p:sp>
      <p:sp>
        <p:nvSpPr>
          <p:cNvPr id="23" name="Content Placeholder 2"/>
          <p:cNvSpPr txBox="1">
            <a:spLocks/>
          </p:cNvSpPr>
          <p:nvPr/>
        </p:nvSpPr>
        <p:spPr>
          <a:xfrm>
            <a:off x="457200" y="9079757"/>
            <a:ext cx="6858000" cy="573693"/>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52388" indent="0" defTabSz="914400">
              <a:lnSpc>
                <a:spcPct val="120000"/>
              </a:lnSpc>
              <a:spcBef>
                <a:spcPts val="0"/>
              </a:spcBef>
              <a:spcAft>
                <a:spcPts val="300"/>
              </a:spcAft>
              <a:buNone/>
              <a:defRPr/>
            </a:pPr>
            <a:r>
              <a:rPr lang="en-US" altLang="en-US" sz="1000" i="1" dirty="0">
                <a:solidFill>
                  <a:schemeClr val="tx1"/>
                </a:solidFill>
                <a:latin typeface="Helvetica" panose="020B0604020202020204" pitchFamily="34" charset="0"/>
                <a:cs typeface="Helvetica" panose="020B0604020202020204" pitchFamily="34" charset="0"/>
                <a:sym typeface="Symbol" pitchFamily="2" charset="2"/>
              </a:rPr>
              <a:t>PP = Perpetuating Producer</a:t>
            </a:r>
          </a:p>
          <a:p>
            <a:pPr marL="52388" indent="0" defTabSz="914400">
              <a:lnSpc>
                <a:spcPct val="120000"/>
              </a:lnSpc>
              <a:spcBef>
                <a:spcPts val="0"/>
              </a:spcBef>
              <a:spcAft>
                <a:spcPts val="300"/>
              </a:spcAft>
              <a:buNone/>
              <a:defRPr/>
            </a:pPr>
            <a:r>
              <a:rPr lang="en-US" altLang="en-US" sz="1000" i="1" dirty="0">
                <a:solidFill>
                  <a:schemeClr val="tx1"/>
                </a:solidFill>
                <a:latin typeface="Helvetica" panose="020B0604020202020204" pitchFamily="34" charset="0"/>
                <a:cs typeface="Helvetica" panose="020B0604020202020204" pitchFamily="34" charset="0"/>
                <a:sym typeface="Symbol" pitchFamily="2" charset="2"/>
              </a:rPr>
              <a:t>TP/AE = Transitioning Producer or Account Executive</a:t>
            </a:r>
            <a:endParaRPr lang="en-US" altLang="en-US" sz="1200" i="1" dirty="0">
              <a:solidFill>
                <a:schemeClr val="tx1"/>
              </a:solidFill>
              <a:latin typeface="Helvetica" panose="020B0604020202020204" pitchFamily="34" charset="0"/>
              <a:cs typeface="Helvetica" panose="020B0604020202020204" pitchFamily="34" charset="0"/>
              <a:sym typeface="Symbol" pitchFamily="2" charset="2"/>
            </a:endParaRPr>
          </a:p>
        </p:txBody>
      </p:sp>
    </p:spTree>
    <p:extLst>
      <p:ext uri="{BB962C8B-B14F-4D97-AF65-F5344CB8AC3E}">
        <p14:creationId xmlns:p14="http://schemas.microsoft.com/office/powerpoint/2010/main" val="1113597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57200" y="2264615"/>
            <a:ext cx="6858000" cy="173736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82880" rtlCol="0" anchor="ctr"/>
          <a:lstStyle/>
          <a:p>
            <a:pPr lvl="0">
              <a:lnSpc>
                <a:spcPct val="140000"/>
              </a:lnSpc>
            </a:pPr>
            <a:r>
              <a:rPr lang="en-US" sz="1200" dirty="0">
                <a:solidFill>
                  <a:prstClr val="black"/>
                </a:solidFill>
                <a:latin typeface="Helvetica" panose="020B0604020202020204" pitchFamily="34" charset="0"/>
                <a:cs typeface="Helvetica" panose="020B0604020202020204" pitchFamily="34" charset="0"/>
              </a:rPr>
              <a:t>Contact Information:</a:t>
            </a:r>
          </a:p>
          <a:p>
            <a:pPr lvl="0">
              <a:lnSpc>
                <a:spcPct val="15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5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5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5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p:txBody>
      </p:sp>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457200" y="1304999"/>
            <a:ext cx="6858000" cy="109630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50000"/>
              </a:lnSpc>
              <a:spcBef>
                <a:spcPts val="0"/>
              </a:spcBef>
              <a:spcAft>
                <a:spcPts val="900"/>
              </a:spcAft>
              <a:buNone/>
              <a:defRPr/>
            </a:pPr>
            <a:r>
              <a:rPr lang="en-US" sz="1200" dirty="0">
                <a:solidFill>
                  <a:schemeClr val="tx1"/>
                </a:solidFill>
                <a:latin typeface="Helvetica" panose="020B0604020202020204" pitchFamily="34" charset="0"/>
                <a:cs typeface="Helvetica" panose="020B0604020202020204" pitchFamily="34" charset="0"/>
              </a:rPr>
              <a:t>Complete for each Top 20% client.</a:t>
            </a:r>
          </a:p>
          <a:p>
            <a:pPr marL="0" lvl="0" indent="0">
              <a:lnSpc>
                <a:spcPct val="150000"/>
              </a:lnSpc>
              <a:spcBef>
                <a:spcPts val="0"/>
              </a:spcBef>
              <a:spcAft>
                <a:spcPts val="1800"/>
              </a:spcAft>
              <a:buNone/>
              <a:defRPr/>
            </a:pPr>
            <a:r>
              <a:rPr lang="en-US" sz="1400" b="1" dirty="0">
                <a:solidFill>
                  <a:schemeClr val="tx1"/>
                </a:solidFill>
                <a:latin typeface="Helvetica" panose="020B0604020202020204" pitchFamily="34" charset="0"/>
                <a:cs typeface="Helvetica" panose="020B0604020202020204" pitchFamily="34" charset="0"/>
              </a:rPr>
              <a:t>Client Name: __________________________________________</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Top Client Profile</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7B65E421-B247-4178-99FC-BCBF3830B4D9}" type="slidenum">
              <a:rPr lang="en-US" smtClean="0"/>
              <a:t>17</a:t>
            </a:fld>
            <a:endParaRPr lang="en-US" dirty="0"/>
          </a:p>
        </p:txBody>
      </p:sp>
      <p:sp>
        <p:nvSpPr>
          <p:cNvPr id="10" name="Rounded Rectangle 9"/>
          <p:cNvSpPr/>
          <p:nvPr/>
        </p:nvSpPr>
        <p:spPr>
          <a:xfrm>
            <a:off x="457200" y="4211009"/>
            <a:ext cx="6858000" cy="173736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82880" rtlCol="0" anchor="ctr"/>
          <a:lstStyle/>
          <a:p>
            <a:pPr lvl="0">
              <a:lnSpc>
                <a:spcPct val="140000"/>
              </a:lnSpc>
            </a:pPr>
            <a:r>
              <a:rPr lang="en-US" sz="1200" dirty="0">
                <a:solidFill>
                  <a:prstClr val="black"/>
                </a:solidFill>
                <a:latin typeface="Helvetica" panose="020B0604020202020204" pitchFamily="34" charset="0"/>
                <a:cs typeface="Helvetica" panose="020B0604020202020204" pitchFamily="34" charset="0"/>
              </a:rPr>
              <a:t>History of Company:</a:t>
            </a:r>
          </a:p>
          <a:p>
            <a:pPr lvl="0">
              <a:lnSpc>
                <a:spcPct val="15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5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5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5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p:txBody>
      </p:sp>
      <p:sp>
        <p:nvSpPr>
          <p:cNvPr id="11" name="Rounded Rectangle 10"/>
          <p:cNvSpPr/>
          <p:nvPr/>
        </p:nvSpPr>
        <p:spPr>
          <a:xfrm>
            <a:off x="457200" y="6157402"/>
            <a:ext cx="6858000" cy="274320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82880" rtlCol="0" anchor="ctr"/>
          <a:lstStyle/>
          <a:p>
            <a:pPr lvl="0">
              <a:lnSpc>
                <a:spcPct val="140000"/>
              </a:lnSpc>
            </a:pPr>
            <a:r>
              <a:rPr lang="en-US" sz="1200" dirty="0">
                <a:solidFill>
                  <a:prstClr val="black"/>
                </a:solidFill>
                <a:latin typeface="Helvetica" panose="020B0604020202020204" pitchFamily="34" charset="0"/>
                <a:cs typeface="Helvetica" panose="020B0604020202020204" pitchFamily="34" charset="0"/>
              </a:rPr>
              <a:t>History of Relationship/Account:</a:t>
            </a:r>
          </a:p>
          <a:p>
            <a:pPr marL="463550" lvl="0" indent="-231775">
              <a:lnSpc>
                <a:spcPct val="150000"/>
              </a:lnSpc>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How we won the account: _____________________________________________</a:t>
            </a:r>
          </a:p>
          <a:p>
            <a:pPr marL="463550" lvl="0" indent="-231775">
              <a:lnSpc>
                <a:spcPct val="150000"/>
              </a:lnSpc>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Years with the agency: _______________________________________________</a:t>
            </a:r>
          </a:p>
          <a:p>
            <a:pPr marL="463550" lvl="0" indent="-231775">
              <a:lnSpc>
                <a:spcPct val="150000"/>
              </a:lnSpc>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Agency personnel that has worked with the account: ________________________</a:t>
            </a:r>
          </a:p>
          <a:p>
            <a:pPr marL="465138" lvl="2" indent="-234950">
              <a:lnSpc>
                <a:spcPct val="150000"/>
              </a:lnSpc>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Is the person currently working on the account? Yes or No. If No, why?</a:t>
            </a:r>
          </a:p>
          <a:p>
            <a:pPr marL="465138" lvl="2">
              <a:lnSpc>
                <a:spcPct val="150000"/>
              </a:lnSpc>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a:t>
            </a:r>
          </a:p>
          <a:p>
            <a:pPr marL="465138" lvl="2">
              <a:lnSpc>
                <a:spcPct val="150000"/>
              </a:lnSpc>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a:t>
            </a:r>
          </a:p>
          <a:p>
            <a:pPr marL="465138" lvl="2">
              <a:lnSpc>
                <a:spcPct val="150000"/>
              </a:lnSpc>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a:t>
            </a:r>
          </a:p>
        </p:txBody>
      </p:sp>
    </p:spTree>
    <p:extLst>
      <p:ext uri="{BB962C8B-B14F-4D97-AF65-F5344CB8AC3E}">
        <p14:creationId xmlns:p14="http://schemas.microsoft.com/office/powerpoint/2010/main" val="3565092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Top Client Profile</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7B65E421-B247-4178-99FC-BCBF3830B4D9}" type="slidenum">
              <a:rPr lang="en-US" smtClean="0"/>
              <a:t>18</a:t>
            </a:fld>
            <a:endParaRPr lang="en-US" dirty="0"/>
          </a:p>
        </p:txBody>
      </p:sp>
      <p:sp>
        <p:nvSpPr>
          <p:cNvPr id="10" name="Content Placeholder 2"/>
          <p:cNvSpPr txBox="1">
            <a:spLocks/>
          </p:cNvSpPr>
          <p:nvPr/>
        </p:nvSpPr>
        <p:spPr>
          <a:xfrm>
            <a:off x="457200" y="1154687"/>
            <a:ext cx="6858000" cy="340921"/>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50000"/>
              </a:lnSpc>
              <a:spcBef>
                <a:spcPts val="0"/>
              </a:spcBef>
              <a:spcAft>
                <a:spcPts val="1800"/>
              </a:spcAft>
              <a:buNone/>
              <a:defRPr/>
            </a:pPr>
            <a:r>
              <a:rPr lang="en-US" sz="1400" b="1" dirty="0">
                <a:solidFill>
                  <a:schemeClr val="tx1"/>
                </a:solidFill>
                <a:latin typeface="Helvetica" panose="020B0604020202020204" pitchFamily="34" charset="0"/>
                <a:cs typeface="Helvetica" panose="020B0604020202020204" pitchFamily="34" charset="0"/>
              </a:rPr>
              <a:t>Client Name: __________________________________________</a:t>
            </a:r>
          </a:p>
        </p:txBody>
      </p:sp>
      <p:graphicFrame>
        <p:nvGraphicFramePr>
          <p:cNvPr id="13" name="Table 12"/>
          <p:cNvGraphicFramePr>
            <a:graphicFrameLocks noGrp="1"/>
          </p:cNvGraphicFramePr>
          <p:nvPr>
            <p:extLst>
              <p:ext uri="{D42A27DB-BD31-4B8C-83A1-F6EECF244321}">
                <p14:modId xmlns:p14="http://schemas.microsoft.com/office/powerpoint/2010/main" val="4120611302"/>
              </p:ext>
            </p:extLst>
          </p:nvPr>
        </p:nvGraphicFramePr>
        <p:xfrm>
          <a:off x="457200" y="1616071"/>
          <a:ext cx="6858000" cy="740664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xmlns="" val="20000"/>
                    </a:ext>
                  </a:extLst>
                </a:gridCol>
                <a:gridCol w="3429000">
                  <a:extLst>
                    <a:ext uri="{9D8B030D-6E8A-4147-A177-3AD203B41FA5}">
                      <a16:colId xmlns:a16="http://schemas.microsoft.com/office/drawing/2014/main" xmlns="" val="20001"/>
                    </a:ext>
                  </a:extLst>
                </a:gridCol>
              </a:tblGrid>
              <a:tr h="320040">
                <a:tc>
                  <a:txBody>
                    <a:bodyPr/>
                    <a:lstStyle/>
                    <a:p>
                      <a:pPr algn="ctr"/>
                      <a:r>
                        <a:rPr lang="en-US" sz="1200" dirty="0">
                          <a:latin typeface="Helvetica" panose="020B0604020202020204" pitchFamily="34" charset="0"/>
                          <a:cs typeface="Helvetica" panose="020B0604020202020204" pitchFamily="34" charset="0"/>
                        </a:rPr>
                        <a:t>DECISION MAKER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a:txBody>
                    <a:bodyPr/>
                    <a:lstStyle/>
                    <a:p>
                      <a:pPr algn="ctr"/>
                      <a:r>
                        <a:rPr lang="en-US" sz="1200" dirty="0">
                          <a:latin typeface="Helvetica" panose="020B0604020202020204" pitchFamily="34" charset="0"/>
                          <a:cs typeface="Helvetica" panose="020B0604020202020204" pitchFamily="34" charset="0"/>
                        </a:rPr>
                        <a:t>DECISION MAKER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0"/>
                  </a:ext>
                </a:extLst>
              </a:tr>
              <a:tr h="3383280">
                <a:tc>
                  <a:txBody>
                    <a:bodyPr/>
                    <a:lstStyle/>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Name/Title:</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Role in Decision Making:</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Influence on Decision (heavy, moderate, small):</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Personal Information: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Preferred Method of Situational Communication: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Dislikes: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Special Dates:</a:t>
                      </a:r>
                    </a:p>
                  </a:txBody>
                  <a:tcPr marT="7315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Name/Title:</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Role in Decision Making:</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Influence on Decision (heavy, moderate, small):</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Personal Information: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Preferred Method of Situational Communication: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Dislikes: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Special Dates:</a:t>
                      </a:r>
                    </a:p>
                  </a:txBody>
                  <a:tcPr marT="7315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1"/>
                  </a:ext>
                </a:extLst>
              </a:tr>
              <a:tr h="320040">
                <a:tc>
                  <a:txBody>
                    <a:bodyPr/>
                    <a:lstStyle/>
                    <a:p>
                      <a:pPr algn="ctr"/>
                      <a:r>
                        <a:rPr lang="en-US" sz="1200" b="1" dirty="0">
                          <a:solidFill>
                            <a:schemeClr val="bg1"/>
                          </a:solidFill>
                          <a:latin typeface="Helvetica" panose="020B0604020202020204" pitchFamily="34" charset="0"/>
                          <a:cs typeface="Helvetica" panose="020B0604020202020204" pitchFamily="34" charset="0"/>
                        </a:rPr>
                        <a:t>DECISION MAKER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a:txBody>
                    <a:bodyPr/>
                    <a:lstStyle/>
                    <a:p>
                      <a:pPr algn="ctr"/>
                      <a:r>
                        <a:rPr lang="en-US" sz="1200" b="1" dirty="0">
                          <a:solidFill>
                            <a:schemeClr val="bg1"/>
                          </a:solidFill>
                          <a:latin typeface="Helvetica" panose="020B0604020202020204" pitchFamily="34" charset="0"/>
                          <a:cs typeface="Helvetica" panose="020B0604020202020204" pitchFamily="34" charset="0"/>
                        </a:rPr>
                        <a:t>DECISION MAKER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2"/>
                  </a:ext>
                </a:extLst>
              </a:tr>
              <a:tr h="3383280">
                <a:tc>
                  <a:txBody>
                    <a:bodyPr/>
                    <a:lstStyle/>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Name/Title:</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Role in Decision Making:</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Influence on Decision (heavy, moderate, small):</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Personal Information: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Preferred Method of Situational Communication: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Dislikes: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Special Dates:</a:t>
                      </a:r>
                    </a:p>
                  </a:txBody>
                  <a:tcPr marT="7315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Name/Title:</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Role in Decision Making:</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Influence on Decision (heavy, moderate, small):</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Personal Information: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Preferred Method of Situational Communication: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Dislikes: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Special Dates:</a:t>
                      </a:r>
                    </a:p>
                  </a:txBody>
                  <a:tcPr marT="7315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00603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Top Client Profile</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7B65E421-B247-4178-99FC-BCBF3830B4D9}" type="slidenum">
              <a:rPr lang="en-US" smtClean="0"/>
              <a:t>19</a:t>
            </a:fld>
            <a:endParaRPr lang="en-US" dirty="0"/>
          </a:p>
        </p:txBody>
      </p:sp>
      <p:sp>
        <p:nvSpPr>
          <p:cNvPr id="10" name="Content Placeholder 2"/>
          <p:cNvSpPr txBox="1">
            <a:spLocks/>
          </p:cNvSpPr>
          <p:nvPr/>
        </p:nvSpPr>
        <p:spPr>
          <a:xfrm>
            <a:off x="457200" y="1154687"/>
            <a:ext cx="6858000" cy="340921"/>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50000"/>
              </a:lnSpc>
              <a:spcBef>
                <a:spcPts val="0"/>
              </a:spcBef>
              <a:spcAft>
                <a:spcPts val="1800"/>
              </a:spcAft>
              <a:buNone/>
              <a:defRPr/>
            </a:pPr>
            <a:r>
              <a:rPr lang="en-US" sz="1400" b="1" dirty="0">
                <a:solidFill>
                  <a:schemeClr val="tx1"/>
                </a:solidFill>
                <a:latin typeface="Helvetica" panose="020B0604020202020204" pitchFamily="34" charset="0"/>
                <a:cs typeface="Helvetica" panose="020B0604020202020204" pitchFamily="34" charset="0"/>
              </a:rPr>
              <a:t>Client Name: __________________________________________</a:t>
            </a:r>
          </a:p>
        </p:txBody>
      </p:sp>
      <p:graphicFrame>
        <p:nvGraphicFramePr>
          <p:cNvPr id="13" name="Table 12"/>
          <p:cNvGraphicFramePr>
            <a:graphicFrameLocks noGrp="1"/>
          </p:cNvGraphicFramePr>
          <p:nvPr>
            <p:extLst>
              <p:ext uri="{D42A27DB-BD31-4B8C-83A1-F6EECF244321}">
                <p14:modId xmlns:p14="http://schemas.microsoft.com/office/powerpoint/2010/main" val="3121633793"/>
              </p:ext>
            </p:extLst>
          </p:nvPr>
        </p:nvGraphicFramePr>
        <p:xfrm>
          <a:off x="457200" y="1616071"/>
          <a:ext cx="6858000" cy="740664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xmlns="" val="20000"/>
                    </a:ext>
                  </a:extLst>
                </a:gridCol>
                <a:gridCol w="3429000">
                  <a:extLst>
                    <a:ext uri="{9D8B030D-6E8A-4147-A177-3AD203B41FA5}">
                      <a16:colId xmlns:a16="http://schemas.microsoft.com/office/drawing/2014/main" xmlns="" val="20001"/>
                    </a:ext>
                  </a:extLst>
                </a:gridCol>
              </a:tblGrid>
              <a:tr h="320040">
                <a:tc>
                  <a:txBody>
                    <a:bodyPr/>
                    <a:lstStyle/>
                    <a:p>
                      <a:pPr algn="ctr"/>
                      <a:r>
                        <a:rPr lang="en-US" sz="1200" dirty="0">
                          <a:latin typeface="Helvetica" panose="020B0604020202020204" pitchFamily="34" charset="0"/>
                          <a:cs typeface="Helvetica" panose="020B0604020202020204" pitchFamily="34" charset="0"/>
                        </a:rPr>
                        <a:t>KEY INFLUENCER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a:txBody>
                    <a:bodyPr/>
                    <a:lstStyle/>
                    <a:p>
                      <a:pPr algn="ctr"/>
                      <a:r>
                        <a:rPr lang="en-US" sz="1200" dirty="0">
                          <a:latin typeface="Helvetica" panose="020B0604020202020204" pitchFamily="34" charset="0"/>
                          <a:cs typeface="Helvetica" panose="020B0604020202020204" pitchFamily="34" charset="0"/>
                        </a:rPr>
                        <a:t>KEY INFLUENCER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0"/>
                  </a:ext>
                </a:extLst>
              </a:tr>
              <a:tr h="3383280">
                <a:tc>
                  <a:txBody>
                    <a:bodyPr/>
                    <a:lstStyle/>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Name/Title:</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Role in Decision Making:</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Influence on Decision (heavy, moderate, small):</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Personal Information: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Preferred Method of Situational Communication: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Dislikes: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Special Dates:</a:t>
                      </a:r>
                    </a:p>
                  </a:txBody>
                  <a:tcPr marT="7315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Name/Title:</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Role in Decision Making:</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Influence on Decision (heavy, moderate, small):</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Personal Information: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Preferred Method of Situational Communication: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Dislikes: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Special Dates:</a:t>
                      </a:r>
                    </a:p>
                  </a:txBody>
                  <a:tcPr marT="7315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1"/>
                  </a:ext>
                </a:extLst>
              </a:tr>
              <a:tr h="320040">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KEY INFLUENCER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KEY INFLUENCER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2"/>
                  </a:ext>
                </a:extLst>
              </a:tr>
              <a:tr h="3383280">
                <a:tc>
                  <a:txBody>
                    <a:bodyPr/>
                    <a:lstStyle/>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Name/Title:</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Role in Decision Making:</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Influence on Decision (heavy, moderate, small):</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Personal Information: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Preferred Method of Situational Communication: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Dislikes: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Special Dates:</a:t>
                      </a:r>
                    </a:p>
                  </a:txBody>
                  <a:tcPr marT="7315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Name/Title:</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Role in Decision Making:</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Influence on Decision (heavy, moderate, small):</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Personal Information: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Preferred Method of Situational Communication:</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Dislikes:</a:t>
                      </a:r>
                    </a:p>
                    <a:p>
                      <a:pPr marL="168275" marR="0" lvl="0" indent="-168275" algn="l" defTabSz="914400" rtl="0" eaLnBrk="1" fontAlgn="auto" latinLnBrk="0" hangingPunct="1">
                        <a:lnSpc>
                          <a:spcPct val="110000"/>
                        </a:lnSpc>
                        <a:spcBef>
                          <a:spcPts val="0"/>
                        </a:spcBef>
                        <a:spcAft>
                          <a:spcPts val="18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Special Dates:</a:t>
                      </a:r>
                    </a:p>
                  </a:txBody>
                  <a:tcPr marT="7315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95411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Congratulations!</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a:xfrm>
            <a:off x="2512824" y="9367104"/>
            <a:ext cx="2623185" cy="535517"/>
          </a:xfrm>
        </p:spPr>
        <p:txBody>
          <a:bodyPr/>
          <a:lstStyle/>
          <a:p>
            <a:fld id="{51F7ABDD-23A2-4F3F-A634-F18C09A8386C}" type="slidenum">
              <a:rPr lang="en-US" smtClean="0"/>
              <a:t>2</a:t>
            </a:fld>
            <a:endParaRPr lang="en-US" dirty="0"/>
          </a:p>
        </p:txBody>
      </p:sp>
      <p:sp>
        <p:nvSpPr>
          <p:cNvPr id="3" name="TextBox 2">
            <a:extLst>
              <a:ext uri="{FF2B5EF4-FFF2-40B4-BE49-F238E27FC236}">
                <a16:creationId xmlns:a16="http://schemas.microsoft.com/office/drawing/2014/main" xmlns="" id="{EBBA5371-4AC9-4549-9D0B-F6690F1C80F6}"/>
              </a:ext>
            </a:extLst>
          </p:cNvPr>
          <p:cNvSpPr txBox="1"/>
          <p:nvPr/>
        </p:nvSpPr>
        <p:spPr>
          <a:xfrm>
            <a:off x="457200" y="1352110"/>
            <a:ext cx="6766560" cy="7017306"/>
          </a:xfrm>
          <a:prstGeom prst="rect">
            <a:avLst/>
          </a:prstGeom>
          <a:noFill/>
        </p:spPr>
        <p:txBody>
          <a:bodyPr wrap="square" rtlCol="0">
            <a:spAutoFit/>
          </a:bodyPr>
          <a:lstStyle/>
          <a:p>
            <a:r>
              <a:rPr lang="en-US" dirty="0">
                <a:latin typeface="Helvetica" panose="020B0604020202020204" pitchFamily="34" charset="0"/>
                <a:cs typeface="Helvetica" panose="020B0604020202020204" pitchFamily="34" charset="0"/>
              </a:rPr>
              <a:t>Congratulations on making this important decision. </a:t>
            </a:r>
            <a:r>
              <a:rPr lang="en-US" dirty="0" smtClean="0">
                <a:latin typeface="Helvetica" panose="020B0604020202020204" pitchFamily="34" charset="0"/>
                <a:cs typeface="Helvetica" panose="020B0604020202020204" pitchFamily="34" charset="0"/>
              </a:rPr>
              <a:t>Perpetuating </a:t>
            </a:r>
            <a:r>
              <a:rPr lang="en-US" dirty="0">
                <a:latin typeface="Helvetica" panose="020B0604020202020204" pitchFamily="34" charset="0"/>
                <a:cs typeface="Helvetica" panose="020B0604020202020204" pitchFamily="34" charset="0"/>
              </a:rPr>
              <a:t>a book of business can be difficult and challenging. </a:t>
            </a:r>
            <a:r>
              <a:rPr lang="en-US" b="1" dirty="0" smtClean="0">
                <a:latin typeface="Helvetica" panose="020B0604020202020204" pitchFamily="34" charset="0"/>
                <a:cs typeface="Helvetica" panose="020B0604020202020204" pitchFamily="34" charset="0"/>
              </a:rPr>
              <a:t>Let’s </a:t>
            </a:r>
            <a:r>
              <a:rPr lang="en-US" b="1" dirty="0">
                <a:latin typeface="Helvetica" panose="020B0604020202020204" pitchFamily="34" charset="0"/>
                <a:cs typeface="Helvetica" panose="020B0604020202020204" pitchFamily="34" charset="0"/>
              </a:rPr>
              <a:t>face it, transition is tough!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For most of us moving on to our next phase or career in life is one of the most challenging times in life. It can also be one of the most exciting and energizing times as well.</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The purpose of this tool is to guide the perpetuating producer and the transition team. </a:t>
            </a:r>
            <a:r>
              <a:rPr lang="en-US" dirty="0" smtClean="0">
                <a:latin typeface="Helvetica" panose="020B0604020202020204" pitchFamily="34" charset="0"/>
                <a:cs typeface="Helvetica" panose="020B0604020202020204" pitchFamily="34" charset="0"/>
              </a:rPr>
              <a:t>It </a:t>
            </a:r>
            <a:r>
              <a:rPr lang="en-US" dirty="0">
                <a:latin typeface="Helvetica" panose="020B0604020202020204" pitchFamily="34" charset="0"/>
                <a:cs typeface="Helvetica" panose="020B0604020202020204" pitchFamily="34" charset="0"/>
              </a:rPr>
              <a:t>also affords agency leadership to celebrate the legacy of the producer, support the transition team and ultimately provide an amazing client experience. </a:t>
            </a:r>
            <a:r>
              <a:rPr lang="en-US" dirty="0" smtClean="0">
                <a:latin typeface="Helvetica" panose="020B0604020202020204" pitchFamily="34" charset="0"/>
                <a:cs typeface="Helvetica" panose="020B0604020202020204" pitchFamily="34" charset="0"/>
              </a:rPr>
              <a:t>This </a:t>
            </a:r>
            <a:r>
              <a:rPr lang="en-US" dirty="0">
                <a:latin typeface="Helvetica" panose="020B0604020202020204" pitchFamily="34" charset="0"/>
                <a:cs typeface="Helvetica" panose="020B0604020202020204" pitchFamily="34" charset="0"/>
              </a:rPr>
              <a:t>workbook should be directed by the Sales Leader with the transition team participating in their respective sections.</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Best wishes as you pursue this rewarding journey of honor and opportunity.</a:t>
            </a:r>
          </a:p>
          <a:p>
            <a:endParaRPr lang="en-US" dirty="0">
              <a:latin typeface="Helvetica" panose="020B0604020202020204" pitchFamily="34" charset="0"/>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Maura Derstein</a:t>
            </a:r>
          </a:p>
          <a:p>
            <a:endParaRPr lang="en-US" dirty="0">
              <a:latin typeface="Helvetica" panose="020B0604020202020204" pitchFamily="34" charset="0"/>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706E8703-5A13-4D9B-8552-2DD0D7ACEAAE}"/>
              </a:ext>
            </a:extLst>
          </p:cNvPr>
          <p:cNvSpPr/>
          <p:nvPr/>
        </p:nvSpPr>
        <p:spPr>
          <a:xfrm>
            <a:off x="389433" y="7820852"/>
            <a:ext cx="6995160" cy="646331"/>
          </a:xfrm>
          <a:prstGeom prst="rect">
            <a:avLst/>
          </a:prstGeom>
        </p:spPr>
        <p:txBody>
          <a:bodyPr wrap="square">
            <a:spAutoFit/>
          </a:bodyPr>
          <a:lstStyle/>
          <a:p>
            <a:r>
              <a:rPr lang="en-US" i="1" dirty="0">
                <a:solidFill>
                  <a:schemeClr val="accent1"/>
                </a:solidFill>
                <a:latin typeface="Helvetica" panose="020B0604020202020204" pitchFamily="34" charset="0"/>
                <a:cs typeface="Helvetica" panose="020B0604020202020204" pitchFamily="34" charset="0"/>
              </a:rPr>
              <a:t>“Beginnings are strange things. People want them to happen but fear them at the same time.”   </a:t>
            </a:r>
            <a:r>
              <a:rPr lang="en-US" sz="1400" i="1" dirty="0">
                <a:solidFill>
                  <a:schemeClr val="accent6"/>
                </a:solidFill>
                <a:latin typeface="Helvetica" panose="020B0604020202020204" pitchFamily="34" charset="0"/>
                <a:cs typeface="Helvetica" panose="020B0604020202020204" pitchFamily="34" charset="0"/>
              </a:rPr>
              <a:t>- William Bridges</a:t>
            </a:r>
            <a:endParaRPr lang="en-US" i="1" dirty="0">
              <a:solidFill>
                <a:schemeClr val="accent6"/>
              </a:solidFill>
              <a:latin typeface="Helvetica" panose="020B0604020202020204" pitchFamily="34" charset="0"/>
              <a:cs typeface="Helvetica" panose="020B0604020202020204" pitchFamily="34" charset="0"/>
            </a:endParaRPr>
          </a:p>
        </p:txBody>
      </p:sp>
      <p:pic>
        <p:nvPicPr>
          <p:cNvPr id="19" name="Picture 18">
            <a:extLst>
              <a:ext uri="{FF2B5EF4-FFF2-40B4-BE49-F238E27FC236}">
                <a16:creationId xmlns:a16="http://schemas.microsoft.com/office/drawing/2014/main" xmlns="" id="{A431BF56-0C29-4D5C-908F-9F505CFD7E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497059"/>
            <a:ext cx="3200400" cy="301752"/>
          </a:xfrm>
          <a:prstGeom prst="rect">
            <a:avLst/>
          </a:prstGeom>
        </p:spPr>
      </p:pic>
    </p:spTree>
    <p:extLst>
      <p:ext uri="{BB962C8B-B14F-4D97-AF65-F5344CB8AC3E}">
        <p14:creationId xmlns:p14="http://schemas.microsoft.com/office/powerpoint/2010/main" val="1775318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Top Client Profile</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7B65E421-B247-4178-99FC-BCBF3830B4D9}" type="slidenum">
              <a:rPr lang="en-US" smtClean="0"/>
              <a:t>20</a:t>
            </a:fld>
            <a:endParaRPr lang="en-US" dirty="0"/>
          </a:p>
        </p:txBody>
      </p:sp>
      <p:sp>
        <p:nvSpPr>
          <p:cNvPr id="10" name="Rounded Rectangle 9"/>
          <p:cNvSpPr/>
          <p:nvPr/>
        </p:nvSpPr>
        <p:spPr>
          <a:xfrm>
            <a:off x="457200" y="1626337"/>
            <a:ext cx="6858000" cy="96012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37160" rtlCol="0" anchor="ctr"/>
          <a:lstStyle/>
          <a:p>
            <a:pPr lvl="0"/>
            <a:r>
              <a:rPr lang="en-US" sz="1200" dirty="0">
                <a:solidFill>
                  <a:prstClr val="black"/>
                </a:solidFill>
                <a:latin typeface="Helvetica" panose="020B0604020202020204" pitchFamily="34" charset="0"/>
                <a:cs typeface="Helvetica" panose="020B0604020202020204" pitchFamily="34" charset="0"/>
              </a:rPr>
              <a:t>Decision Making Process:</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p:txBody>
      </p:sp>
      <p:sp>
        <p:nvSpPr>
          <p:cNvPr id="11" name="Rounded Rectangle 10"/>
          <p:cNvSpPr/>
          <p:nvPr/>
        </p:nvSpPr>
        <p:spPr>
          <a:xfrm>
            <a:off x="457200" y="2698203"/>
            <a:ext cx="6858000" cy="96012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37160" rtlCol="0" anchor="ctr"/>
          <a:lstStyle/>
          <a:p>
            <a:pPr lvl="0"/>
            <a:r>
              <a:rPr lang="en-US" sz="1200" dirty="0">
                <a:solidFill>
                  <a:prstClr val="black"/>
                </a:solidFill>
                <a:latin typeface="Helvetica" panose="020B0604020202020204" pitchFamily="34" charset="0"/>
                <a:cs typeface="Helvetica" panose="020B0604020202020204" pitchFamily="34" charset="0"/>
              </a:rPr>
              <a:t>How They Buy:</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p:txBody>
      </p:sp>
      <p:sp>
        <p:nvSpPr>
          <p:cNvPr id="12" name="Content Placeholder 2"/>
          <p:cNvSpPr txBox="1">
            <a:spLocks/>
          </p:cNvSpPr>
          <p:nvPr/>
        </p:nvSpPr>
        <p:spPr>
          <a:xfrm>
            <a:off x="457200" y="1154687"/>
            <a:ext cx="6858000" cy="340921"/>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50000"/>
              </a:lnSpc>
              <a:spcBef>
                <a:spcPts val="0"/>
              </a:spcBef>
              <a:spcAft>
                <a:spcPts val="1800"/>
              </a:spcAft>
              <a:buNone/>
              <a:defRPr/>
            </a:pPr>
            <a:r>
              <a:rPr lang="en-US" sz="1400" b="1" dirty="0">
                <a:solidFill>
                  <a:schemeClr val="tx1"/>
                </a:solidFill>
                <a:latin typeface="Helvetica" panose="020B0604020202020204" pitchFamily="34" charset="0"/>
                <a:cs typeface="Helvetica" panose="020B0604020202020204" pitchFamily="34" charset="0"/>
              </a:rPr>
              <a:t>Client Name: __________________________________________</a:t>
            </a:r>
          </a:p>
        </p:txBody>
      </p:sp>
      <p:sp>
        <p:nvSpPr>
          <p:cNvPr id="13" name="Rounded Rectangle 12"/>
          <p:cNvSpPr/>
          <p:nvPr/>
        </p:nvSpPr>
        <p:spPr>
          <a:xfrm>
            <a:off x="457200" y="3770069"/>
            <a:ext cx="6858000" cy="96012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37160" rtlCol="0" anchor="ctr"/>
          <a:lstStyle/>
          <a:p>
            <a:pPr lvl="0"/>
            <a:r>
              <a:rPr lang="en-US" sz="1200" dirty="0">
                <a:solidFill>
                  <a:prstClr val="black"/>
                </a:solidFill>
                <a:latin typeface="Helvetica" panose="020B0604020202020204" pitchFamily="34" charset="0"/>
                <a:cs typeface="Helvetica" panose="020B0604020202020204" pitchFamily="34" charset="0"/>
              </a:rPr>
              <a:t>What’s Important to Them:</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p:txBody>
      </p:sp>
      <p:sp>
        <p:nvSpPr>
          <p:cNvPr id="14" name="Rounded Rectangle 13"/>
          <p:cNvSpPr/>
          <p:nvPr/>
        </p:nvSpPr>
        <p:spPr>
          <a:xfrm>
            <a:off x="457200" y="4841935"/>
            <a:ext cx="6858000" cy="96012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37160" rtlCol="0" anchor="ctr"/>
          <a:lstStyle/>
          <a:p>
            <a:pPr lvl="0"/>
            <a:r>
              <a:rPr lang="en-US" sz="1200" dirty="0">
                <a:solidFill>
                  <a:prstClr val="black"/>
                </a:solidFill>
                <a:latin typeface="Helvetica" panose="020B0604020202020204" pitchFamily="34" charset="0"/>
                <a:cs typeface="Helvetica" panose="020B0604020202020204" pitchFamily="34" charset="0"/>
              </a:rPr>
              <a:t>Opportunities with this Client:</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p:txBody>
      </p:sp>
      <p:sp>
        <p:nvSpPr>
          <p:cNvPr id="15" name="Rounded Rectangle 14"/>
          <p:cNvSpPr/>
          <p:nvPr/>
        </p:nvSpPr>
        <p:spPr>
          <a:xfrm>
            <a:off x="457200" y="5913801"/>
            <a:ext cx="6858000" cy="96012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37160" rtlCol="0" anchor="ctr"/>
          <a:lstStyle/>
          <a:p>
            <a:pPr lvl="0"/>
            <a:r>
              <a:rPr lang="en-US" sz="1200" dirty="0">
                <a:solidFill>
                  <a:prstClr val="black"/>
                </a:solidFill>
                <a:latin typeface="Helvetica" panose="020B0604020202020204" pitchFamily="34" charset="0"/>
                <a:cs typeface="Helvetica" panose="020B0604020202020204" pitchFamily="34" charset="0"/>
              </a:rPr>
              <a:t>Challenges with this Client:</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p:txBody>
      </p:sp>
      <p:sp>
        <p:nvSpPr>
          <p:cNvPr id="16" name="Rounded Rectangle 15"/>
          <p:cNvSpPr/>
          <p:nvPr/>
        </p:nvSpPr>
        <p:spPr>
          <a:xfrm>
            <a:off x="457200" y="6985667"/>
            <a:ext cx="6858000" cy="96012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37160" rtlCol="0" anchor="ctr"/>
          <a:lstStyle/>
          <a:p>
            <a:pPr lvl="0"/>
            <a:r>
              <a:rPr lang="en-US" sz="1200" dirty="0">
                <a:solidFill>
                  <a:schemeClr val="tx1"/>
                </a:solidFill>
                <a:latin typeface="Helvetica" panose="020B0604020202020204" pitchFamily="34" charset="0"/>
                <a:cs typeface="Helvetica" panose="020B0604020202020204" pitchFamily="34" charset="0"/>
              </a:rPr>
              <a:t>Key Moments (+ or -) During the Life Cycle of the Relationship with the Agency</a:t>
            </a:r>
            <a:r>
              <a:rPr lang="en-US" sz="1200" dirty="0">
                <a:solidFill>
                  <a:prstClr val="black"/>
                </a:solidFill>
                <a:latin typeface="Helvetica" panose="020B0604020202020204" pitchFamily="34" charset="0"/>
                <a:cs typeface="Helvetica" panose="020B0604020202020204" pitchFamily="34" charset="0"/>
              </a:rPr>
              <a:t>:</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p:txBody>
      </p:sp>
      <p:sp>
        <p:nvSpPr>
          <p:cNvPr id="17" name="Rounded Rectangle 16"/>
          <p:cNvSpPr/>
          <p:nvPr/>
        </p:nvSpPr>
        <p:spPr>
          <a:xfrm>
            <a:off x="457200" y="8057534"/>
            <a:ext cx="6858000" cy="96012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37160" rtlCol="0" anchor="ctr"/>
          <a:lstStyle/>
          <a:p>
            <a:pPr lvl="0"/>
            <a:r>
              <a:rPr lang="en-US" sz="1200" dirty="0">
                <a:solidFill>
                  <a:schemeClr val="tx1"/>
                </a:solidFill>
                <a:latin typeface="Helvetica" panose="020B0604020202020204" pitchFamily="34" charset="0"/>
                <a:cs typeface="Helvetica" panose="020B0604020202020204" pitchFamily="34" charset="0"/>
              </a:rPr>
              <a:t>Key Transition Relationships to Make Perpetuation a Success</a:t>
            </a:r>
            <a:r>
              <a:rPr lang="en-US" sz="1200" dirty="0">
                <a:solidFill>
                  <a:prstClr val="black"/>
                </a:solidFill>
                <a:latin typeface="Helvetica" panose="020B0604020202020204" pitchFamily="34" charset="0"/>
                <a:cs typeface="Helvetica" panose="020B0604020202020204" pitchFamily="34" charset="0"/>
              </a:rPr>
              <a:t>:</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a:p>
            <a:pPr lvl="0">
              <a:lnSpc>
                <a:spcPct val="140000"/>
              </a:lnSpc>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a:t>
            </a:r>
          </a:p>
        </p:txBody>
      </p:sp>
    </p:spTree>
    <p:extLst>
      <p:ext uri="{BB962C8B-B14F-4D97-AF65-F5344CB8AC3E}">
        <p14:creationId xmlns:p14="http://schemas.microsoft.com/office/powerpoint/2010/main" val="4163057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5792589"/>
              </p:ext>
            </p:extLst>
          </p:nvPr>
        </p:nvGraphicFramePr>
        <p:xfrm>
          <a:off x="457200" y="1236759"/>
          <a:ext cx="6855362" cy="7680960"/>
        </p:xfrm>
        <a:graphic>
          <a:graphicData uri="http://schemas.openxmlformats.org/drawingml/2006/table">
            <a:tbl>
              <a:tblPr firstRow="1" bandRow="1">
                <a:tableStyleId>{5C22544A-7EE6-4342-B048-85BDC9FD1C3A}</a:tableStyleId>
              </a:tblPr>
              <a:tblGrid>
                <a:gridCol w="1740090">
                  <a:extLst>
                    <a:ext uri="{9D8B030D-6E8A-4147-A177-3AD203B41FA5}">
                      <a16:colId xmlns:a16="http://schemas.microsoft.com/office/drawing/2014/main" xmlns="" val="20000"/>
                    </a:ext>
                  </a:extLst>
                </a:gridCol>
                <a:gridCol w="731520">
                  <a:extLst>
                    <a:ext uri="{9D8B030D-6E8A-4147-A177-3AD203B41FA5}">
                      <a16:colId xmlns:a16="http://schemas.microsoft.com/office/drawing/2014/main" xmlns="" val="20001"/>
                    </a:ext>
                  </a:extLst>
                </a:gridCol>
                <a:gridCol w="1073624">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2395728">
                  <a:extLst>
                    <a:ext uri="{9D8B030D-6E8A-4147-A177-3AD203B41FA5}">
                      <a16:colId xmlns:a16="http://schemas.microsoft.com/office/drawing/2014/main" xmlns="" val="20004"/>
                    </a:ext>
                  </a:extLst>
                </a:gridCol>
              </a:tblGrid>
              <a:tr h="640080">
                <a:tc gridSpan="5">
                  <a:txBody>
                    <a:bodyPr/>
                    <a:lstStyle/>
                    <a:p>
                      <a:pPr marL="0" marR="0" lvl="0" indent="0" algn="l" defTabSz="914400" rtl="0" eaLnBrk="1" fontAlgn="auto" latinLnBrk="0" hangingPunct="1">
                        <a:lnSpc>
                          <a:spcPct val="105000"/>
                        </a:lnSpc>
                        <a:spcBef>
                          <a:spcPts val="0"/>
                        </a:spcBef>
                        <a:spcAft>
                          <a:spcPts val="9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Key Areas that the producer must focus on, master, or develop prior to perpetuation of clients. Use this tool to collaborate and keep transition on track.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pPr algn="ctr"/>
                      <a:r>
                        <a:rPr lang="en-US" sz="1200" dirty="0">
                          <a:solidFill>
                            <a:schemeClr val="bg1"/>
                          </a:solidFill>
                          <a:latin typeface="Arial" panose="020B0604020202020204" pitchFamily="34" charset="0"/>
                          <a:cs typeface="Arial" panose="020B0604020202020204" pitchFamily="34" charset="0"/>
                        </a:rPr>
                        <a:t>Item</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200" dirty="0">
                          <a:solidFill>
                            <a:schemeClr val="bg1"/>
                          </a:solidFill>
                          <a:latin typeface="Arial" panose="020B0604020202020204" pitchFamily="34" charset="0"/>
                          <a:cs typeface="Arial" panose="020B0604020202020204" pitchFamily="34" charset="0"/>
                        </a:rPr>
                        <a:t>Basic </a:t>
                      </a:r>
                      <a:br>
                        <a:rPr lang="en-US" sz="1200" dirty="0">
                          <a:solidFill>
                            <a:schemeClr val="bg1"/>
                          </a:solidFill>
                          <a:latin typeface="Arial" panose="020B0604020202020204" pitchFamily="34" charset="0"/>
                          <a:cs typeface="Arial" panose="020B0604020202020204" pitchFamily="34" charset="0"/>
                        </a:rPr>
                      </a:br>
                      <a:r>
                        <a:rPr lang="en-US" sz="1200" dirty="0">
                          <a:solidFill>
                            <a:schemeClr val="bg1"/>
                          </a:solidFill>
                          <a:latin typeface="Arial" panose="020B0604020202020204" pitchFamily="34" charset="0"/>
                          <a:cs typeface="Arial" panose="020B0604020202020204" pitchFamily="34" charset="0"/>
                        </a:rPr>
                        <a:t>Level</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200" dirty="0">
                          <a:solidFill>
                            <a:schemeClr val="bg1"/>
                          </a:solidFill>
                          <a:latin typeface="Arial" panose="020B0604020202020204" pitchFamily="34" charset="0"/>
                          <a:cs typeface="Arial" panose="020B0604020202020204" pitchFamily="34" charset="0"/>
                        </a:rPr>
                        <a:t>Intermediate Level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200" dirty="0">
                          <a:solidFill>
                            <a:schemeClr val="bg1"/>
                          </a:solidFill>
                          <a:latin typeface="Arial" panose="020B0604020202020204" pitchFamily="34" charset="0"/>
                          <a:cs typeface="Arial" panose="020B0604020202020204" pitchFamily="34" charset="0"/>
                        </a:rPr>
                        <a:t>Advanced Level</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200" dirty="0">
                          <a:solidFill>
                            <a:schemeClr val="bg1"/>
                          </a:solidFill>
                          <a:latin typeface="Arial" panose="020B0604020202020204" pitchFamily="34" charset="0"/>
                          <a:cs typeface="Arial" panose="020B0604020202020204" pitchFamily="34" charset="0"/>
                        </a:rPr>
                        <a:t>Notes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1"/>
                  </a:ext>
                </a:extLst>
              </a:tr>
              <a:tr h="640080">
                <a:tc>
                  <a:txBody>
                    <a:bodyPr/>
                    <a:lstStyle/>
                    <a:p>
                      <a:r>
                        <a:rPr lang="en-US" sz="1200" dirty="0">
                          <a:latin typeface="Arial" panose="020B0604020202020204" pitchFamily="34" charset="0"/>
                          <a:cs typeface="Arial" panose="020B0604020202020204" pitchFamily="34" charset="0"/>
                        </a:rPr>
                        <a:t>Top 20% Client Knowledge</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40080">
                <a:tc>
                  <a:txBody>
                    <a:bodyPr/>
                    <a:lstStyle/>
                    <a:p>
                      <a:r>
                        <a:rPr lang="en-US" sz="1200" dirty="0">
                          <a:latin typeface="Arial" panose="020B0604020202020204" pitchFamily="34" charset="0"/>
                          <a:cs typeface="Arial" panose="020B0604020202020204" pitchFamily="34" charset="0"/>
                        </a:rPr>
                        <a:t>Top 20% Client Relationships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3"/>
                  </a:ext>
                </a:extLst>
              </a:tr>
              <a:tr h="640080">
                <a:tc>
                  <a:txBody>
                    <a:bodyPr/>
                    <a:lstStyle/>
                    <a:p>
                      <a:r>
                        <a:rPr lang="en-US" sz="1200" dirty="0">
                          <a:latin typeface="Arial" panose="020B0604020202020204" pitchFamily="34" charset="0"/>
                          <a:cs typeface="Arial" panose="020B0604020202020204" pitchFamily="34" charset="0"/>
                        </a:rPr>
                        <a:t>Middle 50% Client Knowledge</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640080">
                <a:tc>
                  <a:txBody>
                    <a:bodyPr/>
                    <a:lstStyle/>
                    <a:p>
                      <a:r>
                        <a:rPr lang="en-US" sz="1200" dirty="0">
                          <a:latin typeface="Arial" panose="020B0604020202020204" pitchFamily="34" charset="0"/>
                          <a:cs typeface="Arial" panose="020B0604020202020204" pitchFamily="34" charset="0"/>
                        </a:rPr>
                        <a:t>Middle 50% Client Relationships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5"/>
                  </a:ext>
                </a:extLst>
              </a:tr>
              <a:tr h="640080">
                <a:tc>
                  <a:txBody>
                    <a:bodyPr/>
                    <a:lstStyle/>
                    <a:p>
                      <a:r>
                        <a:rPr lang="en-US" sz="1200" dirty="0">
                          <a:latin typeface="Arial" panose="020B0604020202020204" pitchFamily="34" charset="0"/>
                          <a:cs typeface="Arial" panose="020B0604020202020204" pitchFamily="34" charset="0"/>
                        </a:rPr>
                        <a:t>Bottom</a:t>
                      </a:r>
                      <a:r>
                        <a:rPr lang="en-US" sz="1200" baseline="0" dirty="0">
                          <a:latin typeface="Arial" panose="020B0604020202020204" pitchFamily="34" charset="0"/>
                          <a:cs typeface="Arial" panose="020B0604020202020204" pitchFamily="34" charset="0"/>
                        </a:rPr>
                        <a:t> 30% Client Knowledge</a:t>
                      </a:r>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640080">
                <a:tc>
                  <a:txBody>
                    <a:bodyPr/>
                    <a:lstStyle/>
                    <a:p>
                      <a:r>
                        <a:rPr lang="en-US" sz="1200" dirty="0">
                          <a:latin typeface="Arial" panose="020B0604020202020204" pitchFamily="34" charset="0"/>
                          <a:cs typeface="Arial" panose="020B0604020202020204" pitchFamily="34" charset="0"/>
                        </a:rPr>
                        <a:t>Bottom 30% Client Relationships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7"/>
                  </a:ext>
                </a:extLst>
              </a:tr>
              <a:tr h="640080">
                <a:tc>
                  <a:txBody>
                    <a:bodyPr/>
                    <a:lstStyle/>
                    <a:p>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Client Niches and Industry Knowledge</a:t>
                      </a:r>
                      <a:endParaRPr lang="en-US" dirty="0"/>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640080">
                <a:tc>
                  <a:txBody>
                    <a:bodyPr/>
                    <a:lstStyle/>
                    <a:p>
                      <a:r>
                        <a:rPr lang="en-US" sz="1200" dirty="0">
                          <a:latin typeface="Arial" panose="020B0604020202020204" pitchFamily="34" charset="0"/>
                          <a:cs typeface="Arial" panose="020B0604020202020204" pitchFamily="34" charset="0"/>
                        </a:rPr>
                        <a:t>Technical Acumen for Transition Clients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9"/>
                  </a:ext>
                </a:extLst>
              </a:tr>
              <a:tr h="731520">
                <a:tc>
                  <a:txBody>
                    <a:bodyPr/>
                    <a:lstStyle/>
                    <a:p>
                      <a:r>
                        <a:rPr lang="en-US" sz="1200" dirty="0">
                          <a:latin typeface="Arial" panose="020B0604020202020204" pitchFamily="34" charset="0"/>
                          <a:cs typeface="Arial" panose="020B0604020202020204" pitchFamily="34" charset="0"/>
                        </a:rPr>
                        <a:t>Consistent and Strong</a:t>
                      </a:r>
                      <a:r>
                        <a:rPr lang="en-US" sz="1200" baseline="0" dirty="0">
                          <a:latin typeface="Arial" panose="020B0604020202020204" pitchFamily="34" charset="0"/>
                          <a:cs typeface="Arial" panose="020B0604020202020204" pitchFamily="34" charset="0"/>
                        </a:rPr>
                        <a:t> Communication </a:t>
                      </a:r>
                      <a:br>
                        <a:rPr lang="en-US" sz="1200" baseline="0" dirty="0">
                          <a:latin typeface="Arial" panose="020B0604020202020204" pitchFamily="34" charset="0"/>
                          <a:cs typeface="Arial" panose="020B0604020202020204" pitchFamily="34" charset="0"/>
                        </a:rPr>
                      </a:br>
                      <a:r>
                        <a:rPr lang="en-US" sz="1200" baseline="0" dirty="0">
                          <a:latin typeface="Arial" panose="020B0604020202020204" pitchFamily="34" charset="0"/>
                          <a:cs typeface="Arial" panose="020B0604020202020204" pitchFamily="34" charset="0"/>
                        </a:rPr>
                        <a:t>with Clients</a:t>
                      </a:r>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731520">
                <a:tc>
                  <a:txBody>
                    <a:bodyPr/>
                    <a:lstStyle/>
                    <a:p>
                      <a:r>
                        <a:rPr lang="en-US" sz="1200" dirty="0">
                          <a:latin typeface="Arial" panose="020B0604020202020204" pitchFamily="34" charset="0"/>
                          <a:cs typeface="Arial" panose="020B0604020202020204" pitchFamily="34" charset="0"/>
                        </a:rPr>
                        <a:t>Account</a:t>
                      </a:r>
                      <a:r>
                        <a:rPr lang="en-US" sz="1200" baseline="0" dirty="0">
                          <a:latin typeface="Arial" panose="020B0604020202020204" pitchFamily="34" charset="0"/>
                          <a:cs typeface="Arial" panose="020B0604020202020204" pitchFamily="34" charset="0"/>
                        </a:rPr>
                        <a:t> Manager Cohesiveness </a:t>
                      </a:r>
                      <a:br>
                        <a:rPr lang="en-US" sz="1200" baseline="0" dirty="0">
                          <a:latin typeface="Arial" panose="020B0604020202020204" pitchFamily="34" charset="0"/>
                          <a:cs typeface="Arial" panose="020B0604020202020204" pitchFamily="34" charset="0"/>
                        </a:rPr>
                      </a:br>
                      <a:r>
                        <a:rPr lang="en-US" sz="1200" baseline="0" dirty="0">
                          <a:latin typeface="Arial" panose="020B0604020202020204" pitchFamily="34" charset="0"/>
                          <a:cs typeface="Arial" panose="020B0604020202020204" pitchFamily="34" charset="0"/>
                        </a:rPr>
                        <a:t>and Trust</a:t>
                      </a:r>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11"/>
                  </a:ext>
                </a:extLst>
              </a:tr>
            </a:tbl>
          </a:graphicData>
        </a:graphic>
      </p:graphicFrame>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Transition Producer Assessment</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DD163A23-4553-467D-A014-054DA9D32370}" type="slidenum">
              <a:rPr lang="en-US" smtClean="0"/>
              <a:t>21</a:t>
            </a:fld>
            <a:endParaRPr lang="en-US" dirty="0"/>
          </a:p>
        </p:txBody>
      </p:sp>
    </p:spTree>
    <p:extLst>
      <p:ext uri="{BB962C8B-B14F-4D97-AF65-F5344CB8AC3E}">
        <p14:creationId xmlns:p14="http://schemas.microsoft.com/office/powerpoint/2010/main" val="1932974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4114911"/>
              </p:ext>
            </p:extLst>
          </p:nvPr>
        </p:nvGraphicFramePr>
        <p:xfrm>
          <a:off x="457200" y="1236759"/>
          <a:ext cx="6855362" cy="7680960"/>
        </p:xfrm>
        <a:graphic>
          <a:graphicData uri="http://schemas.openxmlformats.org/drawingml/2006/table">
            <a:tbl>
              <a:tblPr firstRow="1" bandRow="1">
                <a:tableStyleId>{5C22544A-7EE6-4342-B048-85BDC9FD1C3A}</a:tableStyleId>
              </a:tblPr>
              <a:tblGrid>
                <a:gridCol w="1740090">
                  <a:extLst>
                    <a:ext uri="{9D8B030D-6E8A-4147-A177-3AD203B41FA5}">
                      <a16:colId xmlns:a16="http://schemas.microsoft.com/office/drawing/2014/main" xmlns="" val="20000"/>
                    </a:ext>
                  </a:extLst>
                </a:gridCol>
                <a:gridCol w="731520">
                  <a:extLst>
                    <a:ext uri="{9D8B030D-6E8A-4147-A177-3AD203B41FA5}">
                      <a16:colId xmlns:a16="http://schemas.microsoft.com/office/drawing/2014/main" xmlns="" val="20001"/>
                    </a:ext>
                  </a:extLst>
                </a:gridCol>
                <a:gridCol w="1073624">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2395728">
                  <a:extLst>
                    <a:ext uri="{9D8B030D-6E8A-4147-A177-3AD203B41FA5}">
                      <a16:colId xmlns:a16="http://schemas.microsoft.com/office/drawing/2014/main" xmlns="" val="20004"/>
                    </a:ext>
                  </a:extLst>
                </a:gridCol>
              </a:tblGrid>
              <a:tr h="640080">
                <a:tc gridSpan="5">
                  <a:txBody>
                    <a:bodyPr/>
                    <a:lstStyle/>
                    <a:p>
                      <a:pPr marL="0" marR="0" lvl="0" indent="0" algn="l" defTabSz="914400" rtl="0" eaLnBrk="1" fontAlgn="auto" latinLnBrk="0" hangingPunct="1">
                        <a:lnSpc>
                          <a:spcPct val="105000"/>
                        </a:lnSpc>
                        <a:spcBef>
                          <a:spcPts val="0"/>
                        </a:spcBef>
                        <a:spcAft>
                          <a:spcPts val="9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Key Areas that the account executive must focus on, master, or develop prior to perpetuation of clients. Use this tool to collaborate and keep transition on track.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pPr algn="ctr"/>
                      <a:r>
                        <a:rPr lang="en-US" sz="1200" dirty="0">
                          <a:solidFill>
                            <a:schemeClr val="bg1"/>
                          </a:solidFill>
                          <a:latin typeface="Arial" panose="020B0604020202020204" pitchFamily="34" charset="0"/>
                          <a:cs typeface="Arial" panose="020B0604020202020204" pitchFamily="34" charset="0"/>
                        </a:rPr>
                        <a:t>Item</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200" dirty="0">
                          <a:solidFill>
                            <a:schemeClr val="bg1"/>
                          </a:solidFill>
                          <a:latin typeface="Arial" panose="020B0604020202020204" pitchFamily="34" charset="0"/>
                          <a:cs typeface="Arial" panose="020B0604020202020204" pitchFamily="34" charset="0"/>
                        </a:rPr>
                        <a:t>Basic </a:t>
                      </a:r>
                      <a:br>
                        <a:rPr lang="en-US" sz="1200" dirty="0">
                          <a:solidFill>
                            <a:schemeClr val="bg1"/>
                          </a:solidFill>
                          <a:latin typeface="Arial" panose="020B0604020202020204" pitchFamily="34" charset="0"/>
                          <a:cs typeface="Arial" panose="020B0604020202020204" pitchFamily="34" charset="0"/>
                        </a:rPr>
                      </a:br>
                      <a:r>
                        <a:rPr lang="en-US" sz="1200" dirty="0">
                          <a:solidFill>
                            <a:schemeClr val="bg1"/>
                          </a:solidFill>
                          <a:latin typeface="Arial" panose="020B0604020202020204" pitchFamily="34" charset="0"/>
                          <a:cs typeface="Arial" panose="020B0604020202020204" pitchFamily="34" charset="0"/>
                        </a:rPr>
                        <a:t>Level</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200" dirty="0">
                          <a:solidFill>
                            <a:schemeClr val="bg1"/>
                          </a:solidFill>
                          <a:latin typeface="Arial" panose="020B0604020202020204" pitchFamily="34" charset="0"/>
                          <a:cs typeface="Arial" panose="020B0604020202020204" pitchFamily="34" charset="0"/>
                        </a:rPr>
                        <a:t>Intermediate Level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200" dirty="0">
                          <a:solidFill>
                            <a:schemeClr val="bg1"/>
                          </a:solidFill>
                          <a:latin typeface="Arial" panose="020B0604020202020204" pitchFamily="34" charset="0"/>
                          <a:cs typeface="Arial" panose="020B0604020202020204" pitchFamily="34" charset="0"/>
                        </a:rPr>
                        <a:t>Advanced Level</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1200" dirty="0">
                          <a:solidFill>
                            <a:schemeClr val="bg1"/>
                          </a:solidFill>
                          <a:latin typeface="Arial" panose="020B0604020202020204" pitchFamily="34" charset="0"/>
                          <a:cs typeface="Arial" panose="020B0604020202020204" pitchFamily="34" charset="0"/>
                        </a:rPr>
                        <a:t>Notes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1"/>
                  </a:ext>
                </a:extLst>
              </a:tr>
              <a:tr h="640080">
                <a:tc>
                  <a:txBody>
                    <a:bodyPr/>
                    <a:lstStyle/>
                    <a:p>
                      <a:r>
                        <a:rPr lang="en-US" sz="1200" dirty="0">
                          <a:latin typeface="Arial" panose="020B0604020202020204" pitchFamily="34" charset="0"/>
                          <a:cs typeface="Arial" panose="020B0604020202020204" pitchFamily="34" charset="0"/>
                        </a:rPr>
                        <a:t>Top 20% Client Knowledge</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40080">
                <a:tc>
                  <a:txBody>
                    <a:bodyPr/>
                    <a:lstStyle/>
                    <a:p>
                      <a:r>
                        <a:rPr lang="en-US" sz="1200" dirty="0">
                          <a:latin typeface="Arial" panose="020B0604020202020204" pitchFamily="34" charset="0"/>
                          <a:cs typeface="Arial" panose="020B0604020202020204" pitchFamily="34" charset="0"/>
                        </a:rPr>
                        <a:t>Top 20% Client Relationships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3"/>
                  </a:ext>
                </a:extLst>
              </a:tr>
              <a:tr h="640080">
                <a:tc>
                  <a:txBody>
                    <a:bodyPr/>
                    <a:lstStyle/>
                    <a:p>
                      <a:r>
                        <a:rPr lang="en-US" sz="1200" dirty="0">
                          <a:latin typeface="Arial" panose="020B0604020202020204" pitchFamily="34" charset="0"/>
                          <a:cs typeface="Arial" panose="020B0604020202020204" pitchFamily="34" charset="0"/>
                        </a:rPr>
                        <a:t>Middle 50% Client Knowledge</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640080">
                <a:tc>
                  <a:txBody>
                    <a:bodyPr/>
                    <a:lstStyle/>
                    <a:p>
                      <a:r>
                        <a:rPr lang="en-US" sz="1200" dirty="0">
                          <a:latin typeface="Arial" panose="020B0604020202020204" pitchFamily="34" charset="0"/>
                          <a:cs typeface="Arial" panose="020B0604020202020204" pitchFamily="34" charset="0"/>
                        </a:rPr>
                        <a:t>Middle 50% Client Relationships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5"/>
                  </a:ext>
                </a:extLst>
              </a:tr>
              <a:tr h="640080">
                <a:tc>
                  <a:txBody>
                    <a:bodyPr/>
                    <a:lstStyle/>
                    <a:p>
                      <a:r>
                        <a:rPr lang="en-US" sz="1200" dirty="0">
                          <a:latin typeface="Arial" panose="020B0604020202020204" pitchFamily="34" charset="0"/>
                          <a:cs typeface="Arial" panose="020B0604020202020204" pitchFamily="34" charset="0"/>
                        </a:rPr>
                        <a:t>Bottom</a:t>
                      </a:r>
                      <a:r>
                        <a:rPr lang="en-US" sz="1200" baseline="0" dirty="0">
                          <a:latin typeface="Arial" panose="020B0604020202020204" pitchFamily="34" charset="0"/>
                          <a:cs typeface="Arial" panose="020B0604020202020204" pitchFamily="34" charset="0"/>
                        </a:rPr>
                        <a:t> 30% Client Knowledge</a:t>
                      </a:r>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640080">
                <a:tc>
                  <a:txBody>
                    <a:bodyPr/>
                    <a:lstStyle/>
                    <a:p>
                      <a:r>
                        <a:rPr lang="en-US" sz="1200" dirty="0">
                          <a:latin typeface="Arial" panose="020B0604020202020204" pitchFamily="34" charset="0"/>
                          <a:cs typeface="Arial" panose="020B0604020202020204" pitchFamily="34" charset="0"/>
                        </a:rPr>
                        <a:t>Bottom 30% Client Relationships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7"/>
                  </a:ext>
                </a:extLst>
              </a:tr>
              <a:tr h="640080">
                <a:tc>
                  <a:txBody>
                    <a:bodyPr/>
                    <a:lstStyle/>
                    <a:p>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Client Niches and Industry Knowledge</a:t>
                      </a:r>
                      <a:endParaRPr lang="en-US" dirty="0"/>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640080">
                <a:tc>
                  <a:txBody>
                    <a:bodyPr/>
                    <a:lstStyle/>
                    <a:p>
                      <a:r>
                        <a:rPr lang="en-US" sz="1200" dirty="0">
                          <a:latin typeface="Arial" panose="020B0604020202020204" pitchFamily="34" charset="0"/>
                          <a:cs typeface="Arial" panose="020B0604020202020204" pitchFamily="34" charset="0"/>
                        </a:rPr>
                        <a:t>Technical Acumen for Transition Clients</a:t>
                      </a: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9"/>
                  </a:ext>
                </a:extLst>
              </a:tr>
              <a:tr h="731520">
                <a:tc>
                  <a:txBody>
                    <a:bodyPr/>
                    <a:lstStyle/>
                    <a:p>
                      <a:r>
                        <a:rPr lang="en-US" sz="1200" dirty="0">
                          <a:latin typeface="Arial" panose="020B0604020202020204" pitchFamily="34" charset="0"/>
                          <a:cs typeface="Arial" panose="020B0604020202020204" pitchFamily="34" charset="0"/>
                        </a:rPr>
                        <a:t>Consistent and Strong</a:t>
                      </a:r>
                      <a:r>
                        <a:rPr lang="en-US" sz="1200" baseline="0" dirty="0">
                          <a:latin typeface="Arial" panose="020B0604020202020204" pitchFamily="34" charset="0"/>
                          <a:cs typeface="Arial" panose="020B0604020202020204" pitchFamily="34" charset="0"/>
                        </a:rPr>
                        <a:t> Communication </a:t>
                      </a:r>
                      <a:br>
                        <a:rPr lang="en-US" sz="1200" baseline="0" dirty="0">
                          <a:latin typeface="Arial" panose="020B0604020202020204" pitchFamily="34" charset="0"/>
                          <a:cs typeface="Arial" panose="020B0604020202020204" pitchFamily="34" charset="0"/>
                        </a:rPr>
                      </a:br>
                      <a:r>
                        <a:rPr lang="en-US" sz="1200" baseline="0" dirty="0">
                          <a:latin typeface="Arial" panose="020B0604020202020204" pitchFamily="34" charset="0"/>
                          <a:cs typeface="Arial" panose="020B0604020202020204" pitchFamily="34" charset="0"/>
                        </a:rPr>
                        <a:t>with Clients</a:t>
                      </a:r>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731520">
                <a:tc>
                  <a:txBody>
                    <a:bodyPr/>
                    <a:lstStyle/>
                    <a:p>
                      <a:r>
                        <a:rPr lang="en-US" sz="1200" dirty="0">
                          <a:latin typeface="Arial" panose="020B0604020202020204" pitchFamily="34" charset="0"/>
                          <a:cs typeface="Arial" panose="020B0604020202020204" pitchFamily="34" charset="0"/>
                        </a:rPr>
                        <a:t>Account</a:t>
                      </a:r>
                      <a:r>
                        <a:rPr lang="en-US" sz="1200" baseline="0" dirty="0">
                          <a:latin typeface="Arial" panose="020B0604020202020204" pitchFamily="34" charset="0"/>
                          <a:cs typeface="Arial" panose="020B0604020202020204" pitchFamily="34" charset="0"/>
                        </a:rPr>
                        <a:t> Manager Cohesiveness </a:t>
                      </a:r>
                      <a:br>
                        <a:rPr lang="en-US" sz="1200" baseline="0" dirty="0">
                          <a:latin typeface="Arial" panose="020B0604020202020204" pitchFamily="34" charset="0"/>
                          <a:cs typeface="Arial" panose="020B0604020202020204" pitchFamily="34" charset="0"/>
                        </a:rPr>
                      </a:br>
                      <a:r>
                        <a:rPr lang="en-US" sz="1200" baseline="0" dirty="0">
                          <a:latin typeface="Arial" panose="020B0604020202020204" pitchFamily="34" charset="0"/>
                          <a:cs typeface="Arial" panose="020B0604020202020204" pitchFamily="34" charset="0"/>
                        </a:rPr>
                        <a:t>and Trust</a:t>
                      </a:r>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80000"/>
                        </a:lnSpc>
                        <a:spcBef>
                          <a:spcPts val="0"/>
                        </a:spcBef>
                        <a:spcAft>
                          <a:spcPts val="0"/>
                        </a:spcAft>
                      </a:pPr>
                      <a:r>
                        <a:rPr lang="en-US" sz="2400" dirty="0">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11"/>
                  </a:ext>
                </a:extLst>
              </a:tr>
            </a:tbl>
          </a:graphicData>
        </a:graphic>
      </p:graphicFrame>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Account Executive Assessment</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DD163A23-4553-467D-A014-054DA9D32370}" type="slidenum">
              <a:rPr lang="en-US" smtClean="0"/>
              <a:t>22</a:t>
            </a:fld>
            <a:endParaRPr lang="en-US" dirty="0"/>
          </a:p>
        </p:txBody>
      </p:sp>
    </p:spTree>
    <p:extLst>
      <p:ext uri="{BB962C8B-B14F-4D97-AF65-F5344CB8AC3E}">
        <p14:creationId xmlns:p14="http://schemas.microsoft.com/office/powerpoint/2010/main" val="3641676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Client Transition Schedule</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DD163A23-4553-467D-A014-054DA9D32370}" type="slidenum">
              <a:rPr lang="en-US" smtClean="0"/>
              <a:t>23</a:t>
            </a:fld>
            <a:endParaRPr lang="en-US" dirty="0"/>
          </a:p>
        </p:txBody>
      </p:sp>
      <p:sp>
        <p:nvSpPr>
          <p:cNvPr id="9" name="Content Placeholder 2"/>
          <p:cNvSpPr txBox="1">
            <a:spLocks/>
          </p:cNvSpPr>
          <p:nvPr/>
        </p:nvSpPr>
        <p:spPr>
          <a:xfrm>
            <a:off x="457200" y="8727998"/>
            <a:ext cx="6858000" cy="36576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52388" indent="0" defTabSz="914400">
              <a:lnSpc>
                <a:spcPct val="150000"/>
              </a:lnSpc>
              <a:spcBef>
                <a:spcPts val="0"/>
              </a:spcBef>
              <a:spcAft>
                <a:spcPts val="300"/>
              </a:spcAft>
              <a:buNone/>
              <a:defRPr/>
            </a:pPr>
            <a:r>
              <a:rPr lang="en-US" altLang="en-US" sz="1000" i="1" dirty="0">
                <a:solidFill>
                  <a:schemeClr val="tx1"/>
                </a:solidFill>
                <a:latin typeface="Helvetica" panose="020B0604020202020204" pitchFamily="34" charset="0"/>
                <a:cs typeface="Helvetica" panose="020B0604020202020204" pitchFamily="34" charset="0"/>
                <a:sym typeface="Symbol" pitchFamily="2" charset="2"/>
              </a:rPr>
              <a:t>*Go to the online version of this workbook to download a spreadsheet that shows the full calendar year.</a:t>
            </a:r>
            <a:endParaRPr lang="en-US" altLang="en-US" sz="1200" i="1" dirty="0">
              <a:solidFill>
                <a:schemeClr val="tx1"/>
              </a:solidFill>
              <a:latin typeface="Helvetica" panose="020B0604020202020204" pitchFamily="34" charset="0"/>
              <a:cs typeface="Helvetica" panose="020B0604020202020204" pitchFamily="34" charset="0"/>
              <a:sym typeface="Symbol" pitchFamily="2" charset="2"/>
            </a:endParaRPr>
          </a:p>
        </p:txBody>
      </p:sp>
      <p:graphicFrame>
        <p:nvGraphicFramePr>
          <p:cNvPr id="5" name="Table 4"/>
          <p:cNvGraphicFramePr>
            <a:graphicFrameLocks noGrp="1"/>
          </p:cNvGraphicFramePr>
          <p:nvPr>
            <p:extLst>
              <p:ext uri="{D42A27DB-BD31-4B8C-83A1-F6EECF244321}">
                <p14:modId xmlns:p14="http://schemas.microsoft.com/office/powerpoint/2010/main" val="2710882328"/>
              </p:ext>
            </p:extLst>
          </p:nvPr>
        </p:nvGraphicFramePr>
        <p:xfrm>
          <a:off x="457200" y="1390393"/>
          <a:ext cx="6858003" cy="7312416"/>
        </p:xfrm>
        <a:graphic>
          <a:graphicData uri="http://schemas.openxmlformats.org/drawingml/2006/table">
            <a:tbl>
              <a:tblPr/>
              <a:tblGrid>
                <a:gridCol w="1068345">
                  <a:extLst>
                    <a:ext uri="{9D8B030D-6E8A-4147-A177-3AD203B41FA5}">
                      <a16:colId xmlns:a16="http://schemas.microsoft.com/office/drawing/2014/main" xmlns="" val="20000"/>
                    </a:ext>
                  </a:extLst>
                </a:gridCol>
                <a:gridCol w="801665">
                  <a:extLst>
                    <a:ext uri="{9D8B030D-6E8A-4147-A177-3AD203B41FA5}">
                      <a16:colId xmlns:a16="http://schemas.microsoft.com/office/drawing/2014/main" xmlns="" val="20001"/>
                    </a:ext>
                  </a:extLst>
                </a:gridCol>
                <a:gridCol w="858033">
                  <a:extLst>
                    <a:ext uri="{9D8B030D-6E8A-4147-A177-3AD203B41FA5}">
                      <a16:colId xmlns:a16="http://schemas.microsoft.com/office/drawing/2014/main" xmlns="" val="20002"/>
                    </a:ext>
                  </a:extLst>
                </a:gridCol>
                <a:gridCol w="858033">
                  <a:extLst>
                    <a:ext uri="{9D8B030D-6E8A-4147-A177-3AD203B41FA5}">
                      <a16:colId xmlns:a16="http://schemas.microsoft.com/office/drawing/2014/main" xmlns="" val="20003"/>
                    </a:ext>
                  </a:extLst>
                </a:gridCol>
                <a:gridCol w="676405">
                  <a:extLst>
                    <a:ext uri="{9D8B030D-6E8A-4147-A177-3AD203B41FA5}">
                      <a16:colId xmlns:a16="http://schemas.microsoft.com/office/drawing/2014/main" xmlns="" val="20004"/>
                    </a:ext>
                  </a:extLst>
                </a:gridCol>
                <a:gridCol w="726510">
                  <a:extLst>
                    <a:ext uri="{9D8B030D-6E8A-4147-A177-3AD203B41FA5}">
                      <a16:colId xmlns:a16="http://schemas.microsoft.com/office/drawing/2014/main" xmlns="" val="20005"/>
                    </a:ext>
                  </a:extLst>
                </a:gridCol>
                <a:gridCol w="876822">
                  <a:extLst>
                    <a:ext uri="{9D8B030D-6E8A-4147-A177-3AD203B41FA5}">
                      <a16:colId xmlns:a16="http://schemas.microsoft.com/office/drawing/2014/main" xmlns="" val="20006"/>
                    </a:ext>
                  </a:extLst>
                </a:gridCol>
                <a:gridCol w="496095">
                  <a:extLst>
                    <a:ext uri="{9D8B030D-6E8A-4147-A177-3AD203B41FA5}">
                      <a16:colId xmlns:a16="http://schemas.microsoft.com/office/drawing/2014/main" xmlns="" val="20007"/>
                    </a:ext>
                  </a:extLst>
                </a:gridCol>
                <a:gridCol w="496095">
                  <a:extLst>
                    <a:ext uri="{9D8B030D-6E8A-4147-A177-3AD203B41FA5}">
                      <a16:colId xmlns:a16="http://schemas.microsoft.com/office/drawing/2014/main" xmlns="" val="20008"/>
                    </a:ext>
                  </a:extLst>
                </a:gridCol>
              </a:tblGrid>
              <a:tr h="640080">
                <a:tc>
                  <a:txBody>
                    <a:bodyPr/>
                    <a:lstStyle/>
                    <a:p>
                      <a:pPr algn="ctr" fontAlgn="ctr"/>
                      <a:r>
                        <a:rPr lang="en-US" sz="1000" b="1" i="0" u="none" strike="noStrike" dirty="0">
                          <a:solidFill>
                            <a:srgbClr val="FFFFFF"/>
                          </a:solidFill>
                          <a:effectLst/>
                          <a:latin typeface="Arial" panose="020B0604020202020204" pitchFamily="34" charset="0"/>
                        </a:rPr>
                        <a:t>Client</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rgbClr val="A3A3A3"/>
                    </a:solidFill>
                  </a:tcPr>
                </a:tc>
                <a:tc>
                  <a:txBody>
                    <a:bodyPr/>
                    <a:lstStyle/>
                    <a:p>
                      <a:pPr algn="ctr" fontAlgn="ctr"/>
                      <a:r>
                        <a:rPr lang="en-US" sz="1000" b="1" i="0" u="none" strike="noStrike" dirty="0">
                          <a:solidFill>
                            <a:srgbClr val="FFFFFF"/>
                          </a:solidFill>
                          <a:effectLst/>
                          <a:latin typeface="Arial" panose="020B0604020202020204" pitchFamily="34" charset="0"/>
                        </a:rPr>
                        <a:t>Tier </a:t>
                      </a:r>
                      <a:br>
                        <a:rPr lang="en-US" sz="1000" b="1" i="0" u="none" strike="noStrike" dirty="0">
                          <a:solidFill>
                            <a:srgbClr val="FFFFFF"/>
                          </a:solidFill>
                          <a:effectLst/>
                          <a:latin typeface="Arial" panose="020B0604020202020204" pitchFamily="34" charset="0"/>
                        </a:rPr>
                      </a:br>
                      <a:r>
                        <a:rPr lang="en-US" sz="900" b="0" i="0" u="none" strike="noStrike" dirty="0">
                          <a:solidFill>
                            <a:srgbClr val="FFFFFF"/>
                          </a:solidFill>
                          <a:effectLst/>
                          <a:latin typeface="Arial" panose="020B0604020202020204" pitchFamily="34" charset="0"/>
                        </a:rPr>
                        <a:t>(Top, Middle, Bottom)</a:t>
                      </a:r>
                      <a:endParaRPr lang="en-US" sz="1000" b="1" i="0" u="none" strike="noStrike" dirty="0">
                        <a:solidFill>
                          <a:srgbClr val="FFFFFF"/>
                        </a:solidFill>
                        <a:effectLst/>
                        <a:latin typeface="Arial" panose="020B0604020202020204" pitchFamily="34" charset="0"/>
                      </a:endParaRP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rgbClr val="A3A3A3"/>
                    </a:solidFill>
                  </a:tcPr>
                </a:tc>
                <a:tc>
                  <a:txBody>
                    <a:bodyPr/>
                    <a:lstStyle/>
                    <a:p>
                      <a:pPr algn="ctr" fontAlgn="ctr"/>
                      <a:r>
                        <a:rPr lang="en-US" sz="1000" b="1" i="0" u="none" strike="noStrike" dirty="0">
                          <a:solidFill>
                            <a:srgbClr val="FFFFFF"/>
                          </a:solidFill>
                          <a:effectLst/>
                          <a:latin typeface="Arial" panose="020B0604020202020204" pitchFamily="34" charset="0"/>
                        </a:rPr>
                        <a:t>Transition Personnel</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rgbClr val="A3A3A3"/>
                    </a:solidFill>
                  </a:tcPr>
                </a:tc>
                <a:tc>
                  <a:txBody>
                    <a:bodyPr/>
                    <a:lstStyle/>
                    <a:p>
                      <a:pPr algn="ctr" fontAlgn="ctr"/>
                      <a:r>
                        <a:rPr lang="en-US" sz="1000" b="1" i="0" u="none" strike="noStrike" dirty="0">
                          <a:solidFill>
                            <a:srgbClr val="FFFFFF"/>
                          </a:solidFill>
                          <a:effectLst/>
                          <a:latin typeface="Arial" panose="020B0604020202020204" pitchFamily="34" charset="0"/>
                        </a:rPr>
                        <a:t>Account Manager</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rgbClr val="A3A3A3"/>
                    </a:solidFill>
                  </a:tcPr>
                </a:tc>
                <a:tc>
                  <a:txBody>
                    <a:bodyPr/>
                    <a:lstStyle/>
                    <a:p>
                      <a:pPr algn="ctr" fontAlgn="ctr"/>
                      <a:r>
                        <a:rPr lang="en-US" sz="1000" b="1" i="0" u="none" strike="noStrike" dirty="0">
                          <a:solidFill>
                            <a:srgbClr val="FFFFFF"/>
                          </a:solidFill>
                          <a:effectLst/>
                          <a:latin typeface="Arial" panose="020B0604020202020204" pitchFamily="34" charset="0"/>
                        </a:rPr>
                        <a:t>Renewal Date</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rgbClr val="A3A3A3"/>
                    </a:solidFill>
                  </a:tcPr>
                </a:tc>
                <a:tc>
                  <a:txBody>
                    <a:bodyPr/>
                    <a:lstStyle/>
                    <a:p>
                      <a:pPr algn="ctr" fontAlgn="ctr"/>
                      <a:r>
                        <a:rPr lang="en-US" sz="1000" b="1" i="0" u="none" strike="noStrike" dirty="0">
                          <a:solidFill>
                            <a:srgbClr val="FFFFFF"/>
                          </a:solidFill>
                          <a:effectLst/>
                          <a:latin typeface="Arial" panose="020B0604020202020204" pitchFamily="34" charset="0"/>
                        </a:rPr>
                        <a:t>Transition Start Date</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rgbClr val="A3A3A3"/>
                    </a:solidFill>
                  </a:tcPr>
                </a:tc>
                <a:tc>
                  <a:txBody>
                    <a:bodyPr/>
                    <a:lstStyle/>
                    <a:p>
                      <a:pPr algn="ctr" fontAlgn="ctr"/>
                      <a:r>
                        <a:rPr lang="en-US" sz="1000" b="1" i="0" u="none" strike="noStrike" dirty="0">
                          <a:solidFill>
                            <a:srgbClr val="FFFFFF"/>
                          </a:solidFill>
                          <a:effectLst/>
                          <a:latin typeface="Arial" panose="020B0604020202020204" pitchFamily="34" charset="0"/>
                        </a:rPr>
                        <a:t>Target Completion Date</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rgbClr val="A3A3A3"/>
                    </a:solidFill>
                  </a:tcPr>
                </a:tc>
                <a:tc>
                  <a:txBody>
                    <a:bodyPr/>
                    <a:lstStyle/>
                    <a:p>
                      <a:pPr algn="ctr" fontAlgn="ctr"/>
                      <a:r>
                        <a:rPr lang="en-US" sz="1000" b="1" i="0" u="none" strike="noStrike" dirty="0">
                          <a:solidFill>
                            <a:srgbClr val="FFFFFF"/>
                          </a:solidFill>
                          <a:effectLst/>
                          <a:latin typeface="Arial" panose="020B0604020202020204" pitchFamily="34" charset="0"/>
                        </a:rPr>
                        <a:t>Jan.</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rgbClr val="A3A3A3"/>
                    </a:solidFill>
                  </a:tcPr>
                </a:tc>
                <a:tc>
                  <a:txBody>
                    <a:bodyPr/>
                    <a:lstStyle/>
                    <a:p>
                      <a:pPr algn="ctr" fontAlgn="ctr"/>
                      <a:r>
                        <a:rPr lang="en-US" sz="1000" b="1" i="0" u="none" strike="noStrike" dirty="0">
                          <a:solidFill>
                            <a:srgbClr val="FFFFFF"/>
                          </a:solidFill>
                          <a:effectLst/>
                          <a:latin typeface="Arial" panose="020B0604020202020204" pitchFamily="34" charset="0"/>
                        </a:rPr>
                        <a:t>Feb.</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rgbClr val="A3A3A3"/>
                    </a:solidFill>
                  </a:tcPr>
                </a:tc>
                <a:extLst>
                  <a:ext uri="{0D108BD9-81ED-4DB2-BD59-A6C34878D82A}">
                    <a16:rowId xmlns:a16="http://schemas.microsoft.com/office/drawing/2014/main" xmlns="" val="10000"/>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01"/>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03"/>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4"/>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05"/>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6"/>
                  </a:ext>
                </a:extLst>
              </a:tr>
              <a:tr h="303288">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07"/>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8"/>
                  </a:ext>
                </a:extLst>
              </a:tr>
              <a:tr h="303288">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09"/>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0"/>
                  </a:ext>
                </a:extLst>
              </a:tr>
              <a:tr h="303288">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11"/>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2"/>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13"/>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4"/>
                  </a:ext>
                </a:extLst>
              </a:tr>
              <a:tr h="303288">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15"/>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6"/>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17"/>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8"/>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19"/>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20"/>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tcPr>
                </a:tc>
                <a:extLst>
                  <a:ext uri="{0D108BD9-81ED-4DB2-BD59-A6C34878D82A}">
                    <a16:rowId xmlns:a16="http://schemas.microsoft.com/office/drawing/2014/main" xmlns="" val="10021"/>
                  </a:ext>
                </a:extLst>
              </a:tr>
              <a:tr h="303288">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4587" marR="4587" marT="4587" marB="0" anchor="b">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tc>
                  <a:txBody>
                    <a:bodyPr/>
                    <a:lstStyle/>
                    <a:p>
                      <a:pPr algn="l" fontAlgn="ctr"/>
                      <a:r>
                        <a:rPr lang="en-US" sz="500" b="0" i="0" u="none" strike="noStrike" dirty="0">
                          <a:solidFill>
                            <a:srgbClr val="000000"/>
                          </a:solidFill>
                          <a:effectLst/>
                          <a:latin typeface="Arial" panose="020B0604020202020204" pitchFamily="34" charset="0"/>
                        </a:rPr>
                        <a:t> </a:t>
                      </a:r>
                    </a:p>
                  </a:txBody>
                  <a:tcPr marL="4587" marR="4587" marT="4587" marB="0" anchor="ctr">
                    <a:lnL w="6350" cap="flat" cmpd="sng" algn="ctr">
                      <a:solidFill>
                        <a:srgbClr val="6E6E6E"/>
                      </a:solidFill>
                      <a:prstDash val="solid"/>
                      <a:round/>
                      <a:headEnd type="none" w="med" len="med"/>
                      <a:tailEnd type="none" w="med" len="med"/>
                    </a:lnL>
                    <a:lnR w="6350" cap="flat" cmpd="sng" algn="ctr">
                      <a:solidFill>
                        <a:srgbClr val="6E6E6E"/>
                      </a:solidFill>
                      <a:prstDash val="solid"/>
                      <a:round/>
                      <a:headEnd type="none" w="med" len="med"/>
                      <a:tailEnd type="none" w="med" len="med"/>
                    </a:lnR>
                    <a:lnT w="6350" cap="flat" cmpd="sng" algn="ctr">
                      <a:solidFill>
                        <a:srgbClr val="6E6E6E"/>
                      </a:solidFill>
                      <a:prstDash val="solid"/>
                      <a:round/>
                      <a:headEnd type="none" w="med" len="med"/>
                      <a:tailEnd type="none" w="med" len="med"/>
                    </a:lnT>
                    <a:lnB w="6350" cap="flat" cmpd="sng" algn="ctr">
                      <a:solidFill>
                        <a:srgbClr val="6E6E6E"/>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22"/>
                  </a:ext>
                </a:extLst>
              </a:tr>
            </a:tbl>
          </a:graphicData>
        </a:graphic>
      </p:graphicFrame>
    </p:spTree>
    <p:extLst>
      <p:ext uri="{BB962C8B-B14F-4D97-AF65-F5344CB8AC3E}">
        <p14:creationId xmlns:p14="http://schemas.microsoft.com/office/powerpoint/2010/main" val="1468407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457200" y="1304999"/>
            <a:ext cx="6858000" cy="825236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nSpc>
                <a:spcPct val="120000"/>
              </a:lnSpc>
              <a:spcBef>
                <a:spcPts val="0"/>
              </a:spcBef>
              <a:spcAft>
                <a:spcPts val="600"/>
              </a:spcAft>
              <a:buNone/>
            </a:pPr>
            <a:r>
              <a:rPr lang="en-US" sz="1600" b="1" dirty="0">
                <a:solidFill>
                  <a:srgbClr val="E09653"/>
                </a:solidFill>
                <a:latin typeface="Helvetica" panose="020B0604020202020204" pitchFamily="34" charset="0"/>
                <a:cs typeface="Helvetica" panose="020B0604020202020204" pitchFamily="34" charset="0"/>
              </a:rPr>
              <a:t>WORKBOOK:</a:t>
            </a:r>
          </a:p>
          <a:p>
            <a:pPr indent="0">
              <a:lnSpc>
                <a:spcPct val="120000"/>
              </a:lnSpc>
              <a:spcBef>
                <a:spcPts val="0"/>
              </a:spcBef>
              <a:buNone/>
            </a:pPr>
            <a:r>
              <a:rPr lang="en-US" sz="1400" b="1" dirty="0" err="1">
                <a:solidFill>
                  <a:schemeClr val="tx1"/>
                </a:solidFill>
                <a:latin typeface="Helvetica" panose="020B0604020202020204" pitchFamily="34" charset="0"/>
                <a:cs typeface="Helvetica" panose="020B0604020202020204" pitchFamily="34" charset="0"/>
              </a:rPr>
              <a:t>MyExit</a:t>
            </a:r>
            <a:r>
              <a:rPr lang="en-US" sz="1400" b="1" dirty="0">
                <a:solidFill>
                  <a:schemeClr val="tx1"/>
                </a:solidFill>
                <a:latin typeface="Helvetica" panose="020B0604020202020204" pitchFamily="34" charset="0"/>
                <a:cs typeface="Helvetica" panose="020B0604020202020204" pitchFamily="34" charset="0"/>
              </a:rPr>
              <a:t> Strategy</a:t>
            </a:r>
          </a:p>
          <a:p>
            <a:pPr indent="0">
              <a:lnSpc>
                <a:spcPct val="120000"/>
              </a:lnSpc>
              <a:spcBef>
                <a:spcPts val="0"/>
              </a:spcBef>
              <a:buNone/>
            </a:pPr>
            <a:r>
              <a:rPr lang="en-US" sz="1200" dirty="0">
                <a:solidFill>
                  <a:schemeClr val="tx1"/>
                </a:solidFill>
                <a:latin typeface="Helvetica" panose="020B0604020202020204" pitchFamily="34" charset="0"/>
                <a:cs typeface="Helvetica" panose="020B0604020202020204" pitchFamily="34" charset="0"/>
              </a:rPr>
              <a:t>Intellectual Innovations</a:t>
            </a:r>
          </a:p>
          <a:p>
            <a:pPr indent="0">
              <a:lnSpc>
                <a:spcPct val="120000"/>
              </a:lnSpc>
              <a:spcBef>
                <a:spcPts val="0"/>
              </a:spcBef>
              <a:buNone/>
            </a:pPr>
            <a:r>
              <a:rPr lang="en-US" sz="1200" dirty="0">
                <a:solidFill>
                  <a:srgbClr val="E09653"/>
                </a:solidFill>
                <a:latin typeface="Helvetica" panose="020B0604020202020204" pitchFamily="34" charset="0"/>
                <a:cs typeface="Helvetica" panose="020B0604020202020204" pitchFamily="34" charset="0"/>
                <a:hlinkClick r:id="rId3"/>
              </a:rPr>
              <a:t>www.theiionline.com</a:t>
            </a:r>
            <a:endParaRPr lang="en-US" sz="1200" dirty="0">
              <a:solidFill>
                <a:srgbClr val="E09653"/>
              </a:solidFill>
              <a:latin typeface="Helvetica" panose="020B0604020202020204" pitchFamily="34" charset="0"/>
              <a:cs typeface="Helvetica" panose="020B0604020202020204" pitchFamily="34" charset="0"/>
            </a:endParaRPr>
          </a:p>
          <a:p>
            <a:pPr marL="0"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marL="0"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r>
              <a:rPr lang="en-US" sz="1600" b="1" dirty="0">
                <a:solidFill>
                  <a:srgbClr val="E09653"/>
                </a:solidFill>
                <a:latin typeface="Helvetica" panose="020B0604020202020204" pitchFamily="34" charset="0"/>
                <a:cs typeface="Helvetica" panose="020B0604020202020204" pitchFamily="34" charset="0"/>
              </a:rPr>
              <a:t>BOOKS:</a:t>
            </a:r>
          </a:p>
          <a:p>
            <a:pPr indent="0">
              <a:lnSpc>
                <a:spcPct val="120000"/>
              </a:lnSpc>
              <a:spcBef>
                <a:spcPts val="0"/>
              </a:spcBef>
              <a:buNone/>
            </a:pPr>
            <a:r>
              <a:rPr lang="en-US" sz="1400" b="1" u="sng" dirty="0">
                <a:solidFill>
                  <a:schemeClr val="tx1"/>
                </a:solidFill>
                <a:latin typeface="Helvetica" panose="020B0604020202020204" pitchFamily="34" charset="0"/>
                <a:cs typeface="Helvetica" panose="020B0604020202020204" pitchFamily="34" charset="0"/>
              </a:rPr>
              <a:t>The Ideal Team Player</a:t>
            </a:r>
          </a:p>
          <a:p>
            <a:pPr indent="0">
              <a:lnSpc>
                <a:spcPct val="120000"/>
              </a:lnSpc>
              <a:spcBef>
                <a:spcPts val="0"/>
              </a:spcBef>
              <a:buNone/>
            </a:pPr>
            <a:r>
              <a:rPr lang="en-US" sz="1200" dirty="0">
                <a:solidFill>
                  <a:schemeClr val="tx1"/>
                </a:solidFill>
                <a:latin typeface="Helvetica" panose="020B0604020202020204" pitchFamily="34" charset="0"/>
                <a:cs typeface="Helvetica" panose="020B0604020202020204" pitchFamily="34" charset="0"/>
              </a:rPr>
              <a:t>Patrick Lencioni</a:t>
            </a:r>
          </a:p>
          <a:p>
            <a:pPr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indent="0">
              <a:lnSpc>
                <a:spcPct val="120000"/>
              </a:lnSpc>
              <a:spcBef>
                <a:spcPts val="0"/>
              </a:spcBef>
              <a:buNone/>
            </a:pPr>
            <a:r>
              <a:rPr lang="en-US" sz="1400" b="1" u="sng" dirty="0">
                <a:solidFill>
                  <a:schemeClr val="tx1"/>
                </a:solidFill>
                <a:latin typeface="Helvetica" panose="020B0604020202020204" pitchFamily="34" charset="0"/>
                <a:cs typeface="Helvetica" panose="020B0604020202020204" pitchFamily="34" charset="0"/>
              </a:rPr>
              <a:t>Transitions: Making Sense of Life’s Changes</a:t>
            </a:r>
          </a:p>
          <a:p>
            <a:pPr indent="0">
              <a:lnSpc>
                <a:spcPct val="120000"/>
              </a:lnSpc>
              <a:spcBef>
                <a:spcPts val="0"/>
              </a:spcBef>
              <a:buNone/>
            </a:pPr>
            <a:r>
              <a:rPr lang="en-US" sz="1200" dirty="0">
                <a:solidFill>
                  <a:schemeClr val="tx1"/>
                </a:solidFill>
                <a:latin typeface="Helvetica" panose="020B0604020202020204" pitchFamily="34" charset="0"/>
                <a:cs typeface="Helvetica" panose="020B0604020202020204" pitchFamily="34" charset="0"/>
              </a:rPr>
              <a:t>William Bridges</a:t>
            </a:r>
          </a:p>
          <a:p>
            <a:pPr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indent="0">
              <a:lnSpc>
                <a:spcPct val="120000"/>
              </a:lnSpc>
              <a:spcBef>
                <a:spcPts val="0"/>
              </a:spcBef>
              <a:buNone/>
            </a:pPr>
            <a:r>
              <a:rPr lang="en-US" sz="1400" b="1" u="sng" dirty="0">
                <a:solidFill>
                  <a:schemeClr val="tx1"/>
                </a:solidFill>
                <a:latin typeface="Helvetica" panose="020B0604020202020204" pitchFamily="34" charset="0"/>
                <a:cs typeface="Helvetica" panose="020B0604020202020204" pitchFamily="34" charset="0"/>
              </a:rPr>
              <a:t>Managing Transitions</a:t>
            </a:r>
          </a:p>
          <a:p>
            <a:pPr indent="0">
              <a:lnSpc>
                <a:spcPct val="120000"/>
              </a:lnSpc>
              <a:spcBef>
                <a:spcPts val="0"/>
              </a:spcBef>
              <a:buNone/>
            </a:pPr>
            <a:r>
              <a:rPr lang="en-US" sz="1200" dirty="0">
                <a:solidFill>
                  <a:schemeClr val="tx1"/>
                </a:solidFill>
                <a:latin typeface="Helvetica" panose="020B0604020202020204" pitchFamily="34" charset="0"/>
                <a:cs typeface="Helvetica" panose="020B0604020202020204" pitchFamily="34" charset="0"/>
              </a:rPr>
              <a:t>William Bridges</a:t>
            </a:r>
          </a:p>
          <a:p>
            <a:pPr marL="0"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marL="0" indent="0">
              <a:lnSpc>
                <a:spcPct val="120000"/>
              </a:lnSpc>
              <a:spcBef>
                <a:spcPts val="0"/>
              </a:spcBef>
              <a:buNone/>
            </a:pPr>
            <a:endParaRPr lang="en-US" sz="1200" b="1" dirty="0">
              <a:solidFill>
                <a:schemeClr val="accent1"/>
              </a:solidFill>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r>
              <a:rPr lang="en-US" sz="1600" b="1" dirty="0">
                <a:solidFill>
                  <a:srgbClr val="E09653"/>
                </a:solidFill>
                <a:latin typeface="Helvetica" panose="020B0604020202020204" pitchFamily="34" charset="0"/>
                <a:cs typeface="Helvetica" panose="020B0604020202020204" pitchFamily="34" charset="0"/>
              </a:rPr>
              <a:t>PODCASTS:</a:t>
            </a:r>
          </a:p>
          <a:p>
            <a:pPr indent="0">
              <a:lnSpc>
                <a:spcPct val="120000"/>
              </a:lnSpc>
              <a:spcBef>
                <a:spcPts val="0"/>
              </a:spcBef>
              <a:buNone/>
            </a:pPr>
            <a:r>
              <a:rPr lang="en-US" sz="1400" b="1" dirty="0">
                <a:solidFill>
                  <a:schemeClr val="tx1"/>
                </a:solidFill>
                <a:latin typeface="Helvetica" panose="020B0604020202020204" pitchFamily="34" charset="0"/>
                <a:cs typeface="Helvetica" panose="020B0604020202020204" pitchFamily="34" charset="0"/>
              </a:rPr>
              <a:t>The Charged Life</a:t>
            </a:r>
          </a:p>
          <a:p>
            <a:pPr indent="0">
              <a:lnSpc>
                <a:spcPct val="120000"/>
              </a:lnSpc>
              <a:spcBef>
                <a:spcPts val="0"/>
              </a:spcBef>
              <a:buNone/>
            </a:pPr>
            <a:r>
              <a:rPr lang="en-US" sz="1200" dirty="0">
                <a:solidFill>
                  <a:schemeClr val="tx1"/>
                </a:solidFill>
                <a:latin typeface="Helvetica" panose="020B0604020202020204" pitchFamily="34" charset="0"/>
                <a:cs typeface="Helvetica" panose="020B0604020202020204" pitchFamily="34" charset="0"/>
              </a:rPr>
              <a:t>Brendon </a:t>
            </a:r>
            <a:r>
              <a:rPr lang="en-US" sz="1200" dirty="0" err="1">
                <a:solidFill>
                  <a:schemeClr val="tx1"/>
                </a:solidFill>
                <a:latin typeface="Helvetica" panose="020B0604020202020204" pitchFamily="34" charset="0"/>
                <a:cs typeface="Helvetica" panose="020B0604020202020204" pitchFamily="34" charset="0"/>
              </a:rPr>
              <a:t>Buchard</a:t>
            </a:r>
            <a:endParaRPr lang="en-US" sz="1200" dirty="0">
              <a:solidFill>
                <a:schemeClr val="tx1"/>
              </a:solidFill>
              <a:latin typeface="Helvetica" panose="020B0604020202020204" pitchFamily="34" charset="0"/>
              <a:cs typeface="Helvetica" panose="020B0604020202020204" pitchFamily="34" charset="0"/>
            </a:endParaRPr>
          </a:p>
          <a:p>
            <a:pPr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indent="0">
              <a:lnSpc>
                <a:spcPct val="120000"/>
              </a:lnSpc>
              <a:spcBef>
                <a:spcPts val="0"/>
              </a:spcBef>
              <a:buNone/>
            </a:pPr>
            <a:r>
              <a:rPr lang="en-US" sz="1400" b="1" dirty="0">
                <a:solidFill>
                  <a:schemeClr val="tx1"/>
                </a:solidFill>
                <a:latin typeface="Helvetica" panose="020B0604020202020204" pitchFamily="34" charset="0"/>
                <a:cs typeface="Helvetica" panose="020B0604020202020204" pitchFamily="34" charset="0"/>
              </a:rPr>
              <a:t>Happen To Your Career</a:t>
            </a:r>
          </a:p>
          <a:p>
            <a:pPr indent="0">
              <a:lnSpc>
                <a:spcPct val="120000"/>
              </a:lnSpc>
              <a:spcBef>
                <a:spcPts val="0"/>
              </a:spcBef>
              <a:buNone/>
            </a:pPr>
            <a:endParaRPr lang="en-US" sz="1200" b="1" dirty="0">
              <a:solidFill>
                <a:schemeClr val="tx1"/>
              </a:solidFill>
              <a:latin typeface="Helvetica" panose="020B0604020202020204" pitchFamily="34" charset="0"/>
              <a:cs typeface="Helvetica" panose="020B0604020202020204" pitchFamily="34" charset="0"/>
            </a:endParaRPr>
          </a:p>
          <a:p>
            <a:pPr indent="0">
              <a:lnSpc>
                <a:spcPct val="120000"/>
              </a:lnSpc>
              <a:spcBef>
                <a:spcPts val="0"/>
              </a:spcBef>
              <a:buNone/>
            </a:pPr>
            <a:r>
              <a:rPr lang="en-US" sz="1400" b="1" dirty="0">
                <a:solidFill>
                  <a:schemeClr val="tx1"/>
                </a:solidFill>
                <a:latin typeface="Helvetica" panose="020B0604020202020204" pitchFamily="34" charset="0"/>
                <a:cs typeface="Helvetica" panose="020B0604020202020204" pitchFamily="34" charset="0"/>
              </a:rPr>
              <a:t>TED Radio Hour</a:t>
            </a:r>
          </a:p>
          <a:p>
            <a:pPr marL="0"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marL="0"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marL="0"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marL="0"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a:p>
            <a:pPr marL="0" indent="0">
              <a:lnSpc>
                <a:spcPct val="120000"/>
              </a:lnSpc>
              <a:spcBef>
                <a:spcPts val="0"/>
              </a:spcBef>
              <a:buNone/>
            </a:pPr>
            <a:endParaRPr lang="en-US" sz="1200" dirty="0">
              <a:solidFill>
                <a:schemeClr val="tx1"/>
              </a:solidFill>
              <a:latin typeface="Helvetica" panose="020B0604020202020204" pitchFamily="34" charset="0"/>
              <a:cs typeface="Helvetica" panose="020B0604020202020204"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Resources</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5F930E9-88BF-42C4-85F5-4631E4B309B7}" type="slidenum">
              <a:rPr lang="en-US" smtClean="0"/>
              <a:t>24</a:t>
            </a:fld>
            <a:endParaRPr lang="en-US" dirty="0"/>
          </a:p>
        </p:txBody>
      </p:sp>
    </p:spTree>
    <p:extLst>
      <p:ext uri="{BB962C8B-B14F-4D97-AF65-F5344CB8AC3E}">
        <p14:creationId xmlns:p14="http://schemas.microsoft.com/office/powerpoint/2010/main" val="2496538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algn="ctr"/>
            <a:r>
              <a:rPr lang="en-US" sz="2400" kern="0" dirty="0">
                <a:solidFill>
                  <a:srgbClr val="E09653"/>
                </a:solidFill>
                <a:latin typeface="Helvetica"/>
                <a:cs typeface="Helvetica"/>
                <a:sym typeface="Helvetica"/>
              </a:rPr>
              <a:t>Notes</a:t>
            </a:r>
            <a:endParaRPr lang="en-US" sz="2400" dirty="0">
              <a:solidFill>
                <a:srgbClr val="E09653"/>
              </a:solidFill>
              <a:latin typeface="Helvetica" panose="020B0604020202020204" pitchFamily="34" charset="0"/>
              <a:cs typeface="Helvetica" panose="020B0604020202020204" pitchFamily="34" charset="0"/>
            </a:endParaRPr>
          </a:p>
        </p:txBody>
      </p:sp>
      <p:grpSp>
        <p:nvGrpSpPr>
          <p:cNvPr id="30" name="Group 29"/>
          <p:cNvGrpSpPr/>
          <p:nvPr/>
        </p:nvGrpSpPr>
        <p:grpSpPr>
          <a:xfrm>
            <a:off x="609600" y="1752600"/>
            <a:ext cx="6553200" cy="6940176"/>
            <a:chOff x="603624" y="1822824"/>
            <a:chExt cx="6553200" cy="6940176"/>
          </a:xfrm>
        </p:grpSpPr>
        <p:cxnSp>
          <p:nvCxnSpPr>
            <p:cNvPr id="31" name="Straight Connector 30"/>
            <p:cNvCxnSpPr/>
            <p:nvPr/>
          </p:nvCxnSpPr>
          <p:spPr>
            <a:xfrm>
              <a:off x="603624" y="1822824"/>
              <a:ext cx="6553200" cy="0"/>
            </a:xfrm>
            <a:prstGeom prst="line">
              <a:avLst/>
            </a:prstGeom>
            <a:noFill/>
            <a:ln w="9525" cap="flat" cmpd="sng" algn="ctr">
              <a:solidFill>
                <a:srgbClr val="000000"/>
              </a:solidFill>
              <a:prstDash val="solid"/>
            </a:ln>
            <a:effectLst/>
          </p:spPr>
        </p:cxnSp>
        <p:cxnSp>
          <p:nvCxnSpPr>
            <p:cNvPr id="32" name="Straight Connector 31"/>
            <p:cNvCxnSpPr/>
            <p:nvPr/>
          </p:nvCxnSpPr>
          <p:spPr>
            <a:xfrm>
              <a:off x="603624" y="2188096"/>
              <a:ext cx="6553200" cy="0"/>
            </a:xfrm>
            <a:prstGeom prst="line">
              <a:avLst/>
            </a:prstGeom>
            <a:noFill/>
            <a:ln w="9525" cap="flat" cmpd="sng" algn="ctr">
              <a:solidFill>
                <a:srgbClr val="000000"/>
              </a:solidFill>
              <a:prstDash val="solid"/>
            </a:ln>
            <a:effectLst/>
          </p:spPr>
        </p:cxnSp>
        <p:cxnSp>
          <p:nvCxnSpPr>
            <p:cNvPr id="33" name="Straight Connector 32"/>
            <p:cNvCxnSpPr/>
            <p:nvPr/>
          </p:nvCxnSpPr>
          <p:spPr>
            <a:xfrm>
              <a:off x="603624" y="2553368"/>
              <a:ext cx="6553200" cy="0"/>
            </a:xfrm>
            <a:prstGeom prst="line">
              <a:avLst/>
            </a:prstGeom>
            <a:noFill/>
            <a:ln w="9525" cap="flat" cmpd="sng" algn="ctr">
              <a:solidFill>
                <a:srgbClr val="000000"/>
              </a:solidFill>
              <a:prstDash val="solid"/>
            </a:ln>
            <a:effectLst/>
          </p:spPr>
        </p:cxnSp>
        <p:cxnSp>
          <p:nvCxnSpPr>
            <p:cNvPr id="34" name="Straight Connector 33"/>
            <p:cNvCxnSpPr/>
            <p:nvPr/>
          </p:nvCxnSpPr>
          <p:spPr>
            <a:xfrm>
              <a:off x="603624" y="2918640"/>
              <a:ext cx="6553200" cy="0"/>
            </a:xfrm>
            <a:prstGeom prst="line">
              <a:avLst/>
            </a:prstGeom>
            <a:noFill/>
            <a:ln w="9525" cap="flat" cmpd="sng" algn="ctr">
              <a:solidFill>
                <a:srgbClr val="000000"/>
              </a:solidFill>
              <a:prstDash val="solid"/>
            </a:ln>
            <a:effectLst/>
          </p:spPr>
        </p:cxnSp>
        <p:cxnSp>
          <p:nvCxnSpPr>
            <p:cNvPr id="35" name="Straight Connector 34"/>
            <p:cNvCxnSpPr/>
            <p:nvPr/>
          </p:nvCxnSpPr>
          <p:spPr>
            <a:xfrm>
              <a:off x="603624" y="3283912"/>
              <a:ext cx="6553200" cy="0"/>
            </a:xfrm>
            <a:prstGeom prst="line">
              <a:avLst/>
            </a:prstGeom>
            <a:noFill/>
            <a:ln w="9525" cap="flat" cmpd="sng" algn="ctr">
              <a:solidFill>
                <a:srgbClr val="000000"/>
              </a:solidFill>
              <a:prstDash val="solid"/>
            </a:ln>
            <a:effectLst/>
          </p:spPr>
        </p:cxnSp>
        <p:cxnSp>
          <p:nvCxnSpPr>
            <p:cNvPr id="36" name="Straight Connector 35"/>
            <p:cNvCxnSpPr/>
            <p:nvPr/>
          </p:nvCxnSpPr>
          <p:spPr>
            <a:xfrm>
              <a:off x="603624" y="3649184"/>
              <a:ext cx="6553200" cy="0"/>
            </a:xfrm>
            <a:prstGeom prst="line">
              <a:avLst/>
            </a:prstGeom>
            <a:noFill/>
            <a:ln w="9525" cap="flat" cmpd="sng" algn="ctr">
              <a:solidFill>
                <a:srgbClr val="000000"/>
              </a:solidFill>
              <a:prstDash val="solid"/>
            </a:ln>
            <a:effectLst/>
          </p:spPr>
        </p:cxnSp>
        <p:cxnSp>
          <p:nvCxnSpPr>
            <p:cNvPr id="37" name="Straight Connector 36"/>
            <p:cNvCxnSpPr/>
            <p:nvPr/>
          </p:nvCxnSpPr>
          <p:spPr>
            <a:xfrm>
              <a:off x="603624" y="4014456"/>
              <a:ext cx="6553200" cy="0"/>
            </a:xfrm>
            <a:prstGeom prst="line">
              <a:avLst/>
            </a:prstGeom>
            <a:noFill/>
            <a:ln w="9525" cap="flat" cmpd="sng" algn="ctr">
              <a:solidFill>
                <a:srgbClr val="000000"/>
              </a:solidFill>
              <a:prstDash val="solid"/>
            </a:ln>
            <a:effectLst/>
          </p:spPr>
        </p:cxnSp>
        <p:cxnSp>
          <p:nvCxnSpPr>
            <p:cNvPr id="38" name="Straight Connector 37"/>
            <p:cNvCxnSpPr/>
            <p:nvPr/>
          </p:nvCxnSpPr>
          <p:spPr>
            <a:xfrm>
              <a:off x="603624" y="4379728"/>
              <a:ext cx="6553200" cy="0"/>
            </a:xfrm>
            <a:prstGeom prst="line">
              <a:avLst/>
            </a:prstGeom>
            <a:noFill/>
            <a:ln w="9525" cap="flat" cmpd="sng" algn="ctr">
              <a:solidFill>
                <a:srgbClr val="000000"/>
              </a:solidFill>
              <a:prstDash val="solid"/>
            </a:ln>
            <a:effectLst/>
          </p:spPr>
        </p:cxnSp>
        <p:cxnSp>
          <p:nvCxnSpPr>
            <p:cNvPr id="39" name="Straight Connector 38"/>
            <p:cNvCxnSpPr/>
            <p:nvPr/>
          </p:nvCxnSpPr>
          <p:spPr>
            <a:xfrm>
              <a:off x="603624" y="4745000"/>
              <a:ext cx="6553200" cy="0"/>
            </a:xfrm>
            <a:prstGeom prst="line">
              <a:avLst/>
            </a:prstGeom>
            <a:noFill/>
            <a:ln w="9525" cap="flat" cmpd="sng" algn="ctr">
              <a:solidFill>
                <a:srgbClr val="000000"/>
              </a:solidFill>
              <a:prstDash val="solid"/>
            </a:ln>
            <a:effectLst/>
          </p:spPr>
        </p:cxnSp>
        <p:cxnSp>
          <p:nvCxnSpPr>
            <p:cNvPr id="40" name="Straight Connector 39"/>
            <p:cNvCxnSpPr/>
            <p:nvPr/>
          </p:nvCxnSpPr>
          <p:spPr>
            <a:xfrm>
              <a:off x="603624" y="5110272"/>
              <a:ext cx="6553200" cy="0"/>
            </a:xfrm>
            <a:prstGeom prst="line">
              <a:avLst/>
            </a:prstGeom>
            <a:noFill/>
            <a:ln w="9525" cap="flat" cmpd="sng" algn="ctr">
              <a:solidFill>
                <a:srgbClr val="000000"/>
              </a:solidFill>
              <a:prstDash val="solid"/>
            </a:ln>
            <a:effectLst/>
          </p:spPr>
        </p:cxnSp>
        <p:cxnSp>
          <p:nvCxnSpPr>
            <p:cNvPr id="41" name="Straight Connector 40"/>
            <p:cNvCxnSpPr/>
            <p:nvPr/>
          </p:nvCxnSpPr>
          <p:spPr>
            <a:xfrm>
              <a:off x="603624" y="5475544"/>
              <a:ext cx="6553200" cy="0"/>
            </a:xfrm>
            <a:prstGeom prst="line">
              <a:avLst/>
            </a:prstGeom>
            <a:noFill/>
            <a:ln w="9525" cap="flat" cmpd="sng" algn="ctr">
              <a:solidFill>
                <a:srgbClr val="000000"/>
              </a:solidFill>
              <a:prstDash val="solid"/>
            </a:ln>
            <a:effectLst/>
          </p:spPr>
        </p:cxnSp>
        <p:cxnSp>
          <p:nvCxnSpPr>
            <p:cNvPr id="42" name="Straight Connector 41"/>
            <p:cNvCxnSpPr/>
            <p:nvPr/>
          </p:nvCxnSpPr>
          <p:spPr>
            <a:xfrm>
              <a:off x="603624" y="5840816"/>
              <a:ext cx="6553200" cy="0"/>
            </a:xfrm>
            <a:prstGeom prst="line">
              <a:avLst/>
            </a:prstGeom>
            <a:noFill/>
            <a:ln w="9525" cap="flat" cmpd="sng" algn="ctr">
              <a:solidFill>
                <a:srgbClr val="000000"/>
              </a:solidFill>
              <a:prstDash val="solid"/>
            </a:ln>
            <a:effectLst/>
          </p:spPr>
        </p:cxnSp>
        <p:cxnSp>
          <p:nvCxnSpPr>
            <p:cNvPr id="43" name="Straight Connector 42"/>
            <p:cNvCxnSpPr/>
            <p:nvPr/>
          </p:nvCxnSpPr>
          <p:spPr>
            <a:xfrm>
              <a:off x="603624" y="6206088"/>
              <a:ext cx="6553200" cy="0"/>
            </a:xfrm>
            <a:prstGeom prst="line">
              <a:avLst/>
            </a:prstGeom>
            <a:noFill/>
            <a:ln w="9525" cap="flat" cmpd="sng" algn="ctr">
              <a:solidFill>
                <a:srgbClr val="000000"/>
              </a:solidFill>
              <a:prstDash val="solid"/>
            </a:ln>
            <a:effectLst/>
          </p:spPr>
        </p:cxnSp>
        <p:cxnSp>
          <p:nvCxnSpPr>
            <p:cNvPr id="44" name="Straight Connector 43"/>
            <p:cNvCxnSpPr/>
            <p:nvPr/>
          </p:nvCxnSpPr>
          <p:spPr>
            <a:xfrm>
              <a:off x="603624" y="6571360"/>
              <a:ext cx="6553200" cy="0"/>
            </a:xfrm>
            <a:prstGeom prst="line">
              <a:avLst/>
            </a:prstGeom>
            <a:noFill/>
            <a:ln w="9525" cap="flat" cmpd="sng" algn="ctr">
              <a:solidFill>
                <a:srgbClr val="000000"/>
              </a:solidFill>
              <a:prstDash val="solid"/>
            </a:ln>
            <a:effectLst/>
          </p:spPr>
        </p:cxnSp>
        <p:cxnSp>
          <p:nvCxnSpPr>
            <p:cNvPr id="45" name="Straight Connector 44"/>
            <p:cNvCxnSpPr/>
            <p:nvPr/>
          </p:nvCxnSpPr>
          <p:spPr>
            <a:xfrm>
              <a:off x="603624" y="6936632"/>
              <a:ext cx="6553200" cy="0"/>
            </a:xfrm>
            <a:prstGeom prst="line">
              <a:avLst/>
            </a:prstGeom>
            <a:noFill/>
            <a:ln w="9525" cap="flat" cmpd="sng" algn="ctr">
              <a:solidFill>
                <a:srgbClr val="000000"/>
              </a:solidFill>
              <a:prstDash val="solid"/>
            </a:ln>
            <a:effectLst/>
          </p:spPr>
        </p:cxnSp>
        <p:cxnSp>
          <p:nvCxnSpPr>
            <p:cNvPr id="46" name="Straight Connector 45"/>
            <p:cNvCxnSpPr/>
            <p:nvPr/>
          </p:nvCxnSpPr>
          <p:spPr>
            <a:xfrm>
              <a:off x="603624" y="7301904"/>
              <a:ext cx="6553200" cy="0"/>
            </a:xfrm>
            <a:prstGeom prst="line">
              <a:avLst/>
            </a:prstGeom>
            <a:noFill/>
            <a:ln w="9525" cap="flat" cmpd="sng" algn="ctr">
              <a:solidFill>
                <a:srgbClr val="000000"/>
              </a:solidFill>
              <a:prstDash val="solid"/>
            </a:ln>
            <a:effectLst/>
          </p:spPr>
        </p:cxnSp>
        <p:cxnSp>
          <p:nvCxnSpPr>
            <p:cNvPr id="47" name="Straight Connector 46"/>
            <p:cNvCxnSpPr/>
            <p:nvPr/>
          </p:nvCxnSpPr>
          <p:spPr>
            <a:xfrm>
              <a:off x="603624" y="7667176"/>
              <a:ext cx="6553200" cy="0"/>
            </a:xfrm>
            <a:prstGeom prst="line">
              <a:avLst/>
            </a:prstGeom>
            <a:noFill/>
            <a:ln w="9525" cap="flat" cmpd="sng" algn="ctr">
              <a:solidFill>
                <a:srgbClr val="000000"/>
              </a:solidFill>
              <a:prstDash val="solid"/>
            </a:ln>
            <a:effectLst/>
          </p:spPr>
        </p:cxnSp>
        <p:cxnSp>
          <p:nvCxnSpPr>
            <p:cNvPr id="48" name="Straight Connector 47"/>
            <p:cNvCxnSpPr/>
            <p:nvPr/>
          </p:nvCxnSpPr>
          <p:spPr>
            <a:xfrm>
              <a:off x="603624" y="8032448"/>
              <a:ext cx="6553200" cy="0"/>
            </a:xfrm>
            <a:prstGeom prst="line">
              <a:avLst/>
            </a:prstGeom>
            <a:noFill/>
            <a:ln w="9525" cap="flat" cmpd="sng" algn="ctr">
              <a:solidFill>
                <a:srgbClr val="000000"/>
              </a:solidFill>
              <a:prstDash val="solid"/>
            </a:ln>
            <a:effectLst/>
          </p:spPr>
        </p:cxnSp>
        <p:cxnSp>
          <p:nvCxnSpPr>
            <p:cNvPr id="49" name="Straight Connector 48"/>
            <p:cNvCxnSpPr/>
            <p:nvPr/>
          </p:nvCxnSpPr>
          <p:spPr>
            <a:xfrm>
              <a:off x="603624" y="8397720"/>
              <a:ext cx="6553200" cy="0"/>
            </a:xfrm>
            <a:prstGeom prst="line">
              <a:avLst/>
            </a:prstGeom>
            <a:noFill/>
            <a:ln w="9525" cap="flat" cmpd="sng" algn="ctr">
              <a:solidFill>
                <a:srgbClr val="000000"/>
              </a:solidFill>
              <a:prstDash val="solid"/>
            </a:ln>
            <a:effectLst/>
          </p:spPr>
        </p:cxnSp>
        <p:cxnSp>
          <p:nvCxnSpPr>
            <p:cNvPr id="50" name="Straight Connector 49"/>
            <p:cNvCxnSpPr/>
            <p:nvPr/>
          </p:nvCxnSpPr>
          <p:spPr>
            <a:xfrm>
              <a:off x="603624" y="8763000"/>
              <a:ext cx="6553200" cy="0"/>
            </a:xfrm>
            <a:prstGeom prst="line">
              <a:avLst/>
            </a:prstGeom>
            <a:noFill/>
            <a:ln w="9525" cap="flat" cmpd="sng" algn="ctr">
              <a:solidFill>
                <a:srgbClr val="000000"/>
              </a:solidFill>
              <a:prstDash val="solid"/>
            </a:ln>
            <a:effectLst/>
          </p:spPr>
        </p:cxnSp>
      </p:grpSp>
      <p:sp>
        <p:nvSpPr>
          <p:cNvPr id="4" name="Footer Placeholder 3"/>
          <p:cNvSpPr>
            <a:spLocks noGrp="1"/>
          </p:cNvSpPr>
          <p:nvPr>
            <p:ph type="ftr" sz="quarter" idx="11"/>
          </p:nvPr>
        </p:nvSpPr>
        <p:spPr/>
        <p:txBody>
          <a:bodyPr/>
          <a:lstStyle/>
          <a:p>
            <a:fld id="{1939C915-531B-43B3-B63A-EB99905C6A42}" type="slidenum">
              <a:rPr lang="en-US" smtClean="0"/>
              <a:t>25</a:t>
            </a:fld>
            <a:endParaRPr lang="en-US" dirty="0"/>
          </a:p>
        </p:txBody>
      </p:sp>
    </p:spTree>
    <p:extLst>
      <p:ext uri="{BB962C8B-B14F-4D97-AF65-F5344CB8AC3E}">
        <p14:creationId xmlns:p14="http://schemas.microsoft.com/office/powerpoint/2010/main" val="2740174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algn="ctr"/>
            <a:r>
              <a:rPr lang="en-US" sz="2400" kern="0" dirty="0">
                <a:solidFill>
                  <a:srgbClr val="E09653"/>
                </a:solidFill>
                <a:latin typeface="Helvetica"/>
                <a:cs typeface="Helvetica"/>
                <a:sym typeface="Helvetica"/>
              </a:rPr>
              <a:t>Notes</a:t>
            </a:r>
            <a:endParaRPr lang="en-US" sz="2400" dirty="0">
              <a:solidFill>
                <a:srgbClr val="E09653"/>
              </a:solidFill>
              <a:latin typeface="Helvetica" panose="020B0604020202020204" pitchFamily="34" charset="0"/>
              <a:cs typeface="Helvetica" panose="020B0604020202020204" pitchFamily="34" charset="0"/>
            </a:endParaRPr>
          </a:p>
        </p:txBody>
      </p:sp>
      <p:grpSp>
        <p:nvGrpSpPr>
          <p:cNvPr id="30" name="Group 29"/>
          <p:cNvGrpSpPr/>
          <p:nvPr/>
        </p:nvGrpSpPr>
        <p:grpSpPr>
          <a:xfrm>
            <a:off x="609600" y="1752600"/>
            <a:ext cx="6553200" cy="6940176"/>
            <a:chOff x="603624" y="1822824"/>
            <a:chExt cx="6553200" cy="6940176"/>
          </a:xfrm>
        </p:grpSpPr>
        <p:cxnSp>
          <p:nvCxnSpPr>
            <p:cNvPr id="31" name="Straight Connector 30"/>
            <p:cNvCxnSpPr/>
            <p:nvPr/>
          </p:nvCxnSpPr>
          <p:spPr>
            <a:xfrm>
              <a:off x="603624" y="1822824"/>
              <a:ext cx="6553200" cy="0"/>
            </a:xfrm>
            <a:prstGeom prst="line">
              <a:avLst/>
            </a:prstGeom>
            <a:noFill/>
            <a:ln w="9525" cap="flat" cmpd="sng" algn="ctr">
              <a:solidFill>
                <a:srgbClr val="000000"/>
              </a:solidFill>
              <a:prstDash val="solid"/>
            </a:ln>
            <a:effectLst/>
          </p:spPr>
        </p:cxnSp>
        <p:cxnSp>
          <p:nvCxnSpPr>
            <p:cNvPr id="32" name="Straight Connector 31"/>
            <p:cNvCxnSpPr/>
            <p:nvPr/>
          </p:nvCxnSpPr>
          <p:spPr>
            <a:xfrm>
              <a:off x="603624" y="2188096"/>
              <a:ext cx="6553200" cy="0"/>
            </a:xfrm>
            <a:prstGeom prst="line">
              <a:avLst/>
            </a:prstGeom>
            <a:noFill/>
            <a:ln w="9525" cap="flat" cmpd="sng" algn="ctr">
              <a:solidFill>
                <a:srgbClr val="000000"/>
              </a:solidFill>
              <a:prstDash val="solid"/>
            </a:ln>
            <a:effectLst/>
          </p:spPr>
        </p:cxnSp>
        <p:cxnSp>
          <p:nvCxnSpPr>
            <p:cNvPr id="33" name="Straight Connector 32"/>
            <p:cNvCxnSpPr/>
            <p:nvPr/>
          </p:nvCxnSpPr>
          <p:spPr>
            <a:xfrm>
              <a:off x="603624" y="2553368"/>
              <a:ext cx="6553200" cy="0"/>
            </a:xfrm>
            <a:prstGeom prst="line">
              <a:avLst/>
            </a:prstGeom>
            <a:noFill/>
            <a:ln w="9525" cap="flat" cmpd="sng" algn="ctr">
              <a:solidFill>
                <a:srgbClr val="000000"/>
              </a:solidFill>
              <a:prstDash val="solid"/>
            </a:ln>
            <a:effectLst/>
          </p:spPr>
        </p:cxnSp>
        <p:cxnSp>
          <p:nvCxnSpPr>
            <p:cNvPr id="34" name="Straight Connector 33"/>
            <p:cNvCxnSpPr/>
            <p:nvPr/>
          </p:nvCxnSpPr>
          <p:spPr>
            <a:xfrm>
              <a:off x="603624" y="2918640"/>
              <a:ext cx="6553200" cy="0"/>
            </a:xfrm>
            <a:prstGeom prst="line">
              <a:avLst/>
            </a:prstGeom>
            <a:noFill/>
            <a:ln w="9525" cap="flat" cmpd="sng" algn="ctr">
              <a:solidFill>
                <a:srgbClr val="000000"/>
              </a:solidFill>
              <a:prstDash val="solid"/>
            </a:ln>
            <a:effectLst/>
          </p:spPr>
        </p:cxnSp>
        <p:cxnSp>
          <p:nvCxnSpPr>
            <p:cNvPr id="35" name="Straight Connector 34"/>
            <p:cNvCxnSpPr/>
            <p:nvPr/>
          </p:nvCxnSpPr>
          <p:spPr>
            <a:xfrm>
              <a:off x="603624" y="3283912"/>
              <a:ext cx="6553200" cy="0"/>
            </a:xfrm>
            <a:prstGeom prst="line">
              <a:avLst/>
            </a:prstGeom>
            <a:noFill/>
            <a:ln w="9525" cap="flat" cmpd="sng" algn="ctr">
              <a:solidFill>
                <a:srgbClr val="000000"/>
              </a:solidFill>
              <a:prstDash val="solid"/>
            </a:ln>
            <a:effectLst/>
          </p:spPr>
        </p:cxnSp>
        <p:cxnSp>
          <p:nvCxnSpPr>
            <p:cNvPr id="36" name="Straight Connector 35"/>
            <p:cNvCxnSpPr/>
            <p:nvPr/>
          </p:nvCxnSpPr>
          <p:spPr>
            <a:xfrm>
              <a:off x="603624" y="3649184"/>
              <a:ext cx="6553200" cy="0"/>
            </a:xfrm>
            <a:prstGeom prst="line">
              <a:avLst/>
            </a:prstGeom>
            <a:noFill/>
            <a:ln w="9525" cap="flat" cmpd="sng" algn="ctr">
              <a:solidFill>
                <a:srgbClr val="000000"/>
              </a:solidFill>
              <a:prstDash val="solid"/>
            </a:ln>
            <a:effectLst/>
          </p:spPr>
        </p:cxnSp>
        <p:cxnSp>
          <p:nvCxnSpPr>
            <p:cNvPr id="37" name="Straight Connector 36"/>
            <p:cNvCxnSpPr/>
            <p:nvPr/>
          </p:nvCxnSpPr>
          <p:spPr>
            <a:xfrm>
              <a:off x="603624" y="4014456"/>
              <a:ext cx="6553200" cy="0"/>
            </a:xfrm>
            <a:prstGeom prst="line">
              <a:avLst/>
            </a:prstGeom>
            <a:noFill/>
            <a:ln w="9525" cap="flat" cmpd="sng" algn="ctr">
              <a:solidFill>
                <a:srgbClr val="000000"/>
              </a:solidFill>
              <a:prstDash val="solid"/>
            </a:ln>
            <a:effectLst/>
          </p:spPr>
        </p:cxnSp>
        <p:cxnSp>
          <p:nvCxnSpPr>
            <p:cNvPr id="38" name="Straight Connector 37"/>
            <p:cNvCxnSpPr/>
            <p:nvPr/>
          </p:nvCxnSpPr>
          <p:spPr>
            <a:xfrm>
              <a:off x="603624" y="4379728"/>
              <a:ext cx="6553200" cy="0"/>
            </a:xfrm>
            <a:prstGeom prst="line">
              <a:avLst/>
            </a:prstGeom>
            <a:noFill/>
            <a:ln w="9525" cap="flat" cmpd="sng" algn="ctr">
              <a:solidFill>
                <a:srgbClr val="000000"/>
              </a:solidFill>
              <a:prstDash val="solid"/>
            </a:ln>
            <a:effectLst/>
          </p:spPr>
        </p:cxnSp>
        <p:cxnSp>
          <p:nvCxnSpPr>
            <p:cNvPr id="39" name="Straight Connector 38"/>
            <p:cNvCxnSpPr/>
            <p:nvPr/>
          </p:nvCxnSpPr>
          <p:spPr>
            <a:xfrm>
              <a:off x="603624" y="4745000"/>
              <a:ext cx="6553200" cy="0"/>
            </a:xfrm>
            <a:prstGeom prst="line">
              <a:avLst/>
            </a:prstGeom>
            <a:noFill/>
            <a:ln w="9525" cap="flat" cmpd="sng" algn="ctr">
              <a:solidFill>
                <a:srgbClr val="000000"/>
              </a:solidFill>
              <a:prstDash val="solid"/>
            </a:ln>
            <a:effectLst/>
          </p:spPr>
        </p:cxnSp>
        <p:cxnSp>
          <p:nvCxnSpPr>
            <p:cNvPr id="40" name="Straight Connector 39"/>
            <p:cNvCxnSpPr/>
            <p:nvPr/>
          </p:nvCxnSpPr>
          <p:spPr>
            <a:xfrm>
              <a:off x="603624" y="5110272"/>
              <a:ext cx="6553200" cy="0"/>
            </a:xfrm>
            <a:prstGeom prst="line">
              <a:avLst/>
            </a:prstGeom>
            <a:noFill/>
            <a:ln w="9525" cap="flat" cmpd="sng" algn="ctr">
              <a:solidFill>
                <a:srgbClr val="000000"/>
              </a:solidFill>
              <a:prstDash val="solid"/>
            </a:ln>
            <a:effectLst/>
          </p:spPr>
        </p:cxnSp>
        <p:cxnSp>
          <p:nvCxnSpPr>
            <p:cNvPr id="41" name="Straight Connector 40"/>
            <p:cNvCxnSpPr/>
            <p:nvPr/>
          </p:nvCxnSpPr>
          <p:spPr>
            <a:xfrm>
              <a:off x="603624" y="5475544"/>
              <a:ext cx="6553200" cy="0"/>
            </a:xfrm>
            <a:prstGeom prst="line">
              <a:avLst/>
            </a:prstGeom>
            <a:noFill/>
            <a:ln w="9525" cap="flat" cmpd="sng" algn="ctr">
              <a:solidFill>
                <a:srgbClr val="000000"/>
              </a:solidFill>
              <a:prstDash val="solid"/>
            </a:ln>
            <a:effectLst/>
          </p:spPr>
        </p:cxnSp>
        <p:cxnSp>
          <p:nvCxnSpPr>
            <p:cNvPr id="42" name="Straight Connector 41"/>
            <p:cNvCxnSpPr/>
            <p:nvPr/>
          </p:nvCxnSpPr>
          <p:spPr>
            <a:xfrm>
              <a:off x="603624" y="5840816"/>
              <a:ext cx="6553200" cy="0"/>
            </a:xfrm>
            <a:prstGeom prst="line">
              <a:avLst/>
            </a:prstGeom>
            <a:noFill/>
            <a:ln w="9525" cap="flat" cmpd="sng" algn="ctr">
              <a:solidFill>
                <a:srgbClr val="000000"/>
              </a:solidFill>
              <a:prstDash val="solid"/>
            </a:ln>
            <a:effectLst/>
          </p:spPr>
        </p:cxnSp>
        <p:cxnSp>
          <p:nvCxnSpPr>
            <p:cNvPr id="43" name="Straight Connector 42"/>
            <p:cNvCxnSpPr/>
            <p:nvPr/>
          </p:nvCxnSpPr>
          <p:spPr>
            <a:xfrm>
              <a:off x="603624" y="6206088"/>
              <a:ext cx="6553200" cy="0"/>
            </a:xfrm>
            <a:prstGeom prst="line">
              <a:avLst/>
            </a:prstGeom>
            <a:noFill/>
            <a:ln w="9525" cap="flat" cmpd="sng" algn="ctr">
              <a:solidFill>
                <a:srgbClr val="000000"/>
              </a:solidFill>
              <a:prstDash val="solid"/>
            </a:ln>
            <a:effectLst/>
          </p:spPr>
        </p:cxnSp>
        <p:cxnSp>
          <p:nvCxnSpPr>
            <p:cNvPr id="44" name="Straight Connector 43"/>
            <p:cNvCxnSpPr/>
            <p:nvPr/>
          </p:nvCxnSpPr>
          <p:spPr>
            <a:xfrm>
              <a:off x="603624" y="6571360"/>
              <a:ext cx="6553200" cy="0"/>
            </a:xfrm>
            <a:prstGeom prst="line">
              <a:avLst/>
            </a:prstGeom>
            <a:noFill/>
            <a:ln w="9525" cap="flat" cmpd="sng" algn="ctr">
              <a:solidFill>
                <a:srgbClr val="000000"/>
              </a:solidFill>
              <a:prstDash val="solid"/>
            </a:ln>
            <a:effectLst/>
          </p:spPr>
        </p:cxnSp>
        <p:cxnSp>
          <p:nvCxnSpPr>
            <p:cNvPr id="45" name="Straight Connector 44"/>
            <p:cNvCxnSpPr/>
            <p:nvPr/>
          </p:nvCxnSpPr>
          <p:spPr>
            <a:xfrm>
              <a:off x="603624" y="6936632"/>
              <a:ext cx="6553200" cy="0"/>
            </a:xfrm>
            <a:prstGeom prst="line">
              <a:avLst/>
            </a:prstGeom>
            <a:noFill/>
            <a:ln w="9525" cap="flat" cmpd="sng" algn="ctr">
              <a:solidFill>
                <a:srgbClr val="000000"/>
              </a:solidFill>
              <a:prstDash val="solid"/>
            </a:ln>
            <a:effectLst/>
          </p:spPr>
        </p:cxnSp>
        <p:cxnSp>
          <p:nvCxnSpPr>
            <p:cNvPr id="46" name="Straight Connector 45"/>
            <p:cNvCxnSpPr/>
            <p:nvPr/>
          </p:nvCxnSpPr>
          <p:spPr>
            <a:xfrm>
              <a:off x="603624" y="7301904"/>
              <a:ext cx="6553200" cy="0"/>
            </a:xfrm>
            <a:prstGeom prst="line">
              <a:avLst/>
            </a:prstGeom>
            <a:noFill/>
            <a:ln w="9525" cap="flat" cmpd="sng" algn="ctr">
              <a:solidFill>
                <a:srgbClr val="000000"/>
              </a:solidFill>
              <a:prstDash val="solid"/>
            </a:ln>
            <a:effectLst/>
          </p:spPr>
        </p:cxnSp>
        <p:cxnSp>
          <p:nvCxnSpPr>
            <p:cNvPr id="47" name="Straight Connector 46"/>
            <p:cNvCxnSpPr/>
            <p:nvPr/>
          </p:nvCxnSpPr>
          <p:spPr>
            <a:xfrm>
              <a:off x="603624" y="7667176"/>
              <a:ext cx="6553200" cy="0"/>
            </a:xfrm>
            <a:prstGeom prst="line">
              <a:avLst/>
            </a:prstGeom>
            <a:noFill/>
            <a:ln w="9525" cap="flat" cmpd="sng" algn="ctr">
              <a:solidFill>
                <a:srgbClr val="000000"/>
              </a:solidFill>
              <a:prstDash val="solid"/>
            </a:ln>
            <a:effectLst/>
          </p:spPr>
        </p:cxnSp>
        <p:cxnSp>
          <p:nvCxnSpPr>
            <p:cNvPr id="48" name="Straight Connector 47"/>
            <p:cNvCxnSpPr/>
            <p:nvPr/>
          </p:nvCxnSpPr>
          <p:spPr>
            <a:xfrm>
              <a:off x="603624" y="8032448"/>
              <a:ext cx="6553200" cy="0"/>
            </a:xfrm>
            <a:prstGeom prst="line">
              <a:avLst/>
            </a:prstGeom>
            <a:noFill/>
            <a:ln w="9525" cap="flat" cmpd="sng" algn="ctr">
              <a:solidFill>
                <a:srgbClr val="000000"/>
              </a:solidFill>
              <a:prstDash val="solid"/>
            </a:ln>
            <a:effectLst/>
          </p:spPr>
        </p:cxnSp>
        <p:cxnSp>
          <p:nvCxnSpPr>
            <p:cNvPr id="49" name="Straight Connector 48"/>
            <p:cNvCxnSpPr/>
            <p:nvPr/>
          </p:nvCxnSpPr>
          <p:spPr>
            <a:xfrm>
              <a:off x="603624" y="8397720"/>
              <a:ext cx="6553200" cy="0"/>
            </a:xfrm>
            <a:prstGeom prst="line">
              <a:avLst/>
            </a:prstGeom>
            <a:noFill/>
            <a:ln w="9525" cap="flat" cmpd="sng" algn="ctr">
              <a:solidFill>
                <a:srgbClr val="000000"/>
              </a:solidFill>
              <a:prstDash val="solid"/>
            </a:ln>
            <a:effectLst/>
          </p:spPr>
        </p:cxnSp>
        <p:cxnSp>
          <p:nvCxnSpPr>
            <p:cNvPr id="50" name="Straight Connector 49"/>
            <p:cNvCxnSpPr/>
            <p:nvPr/>
          </p:nvCxnSpPr>
          <p:spPr>
            <a:xfrm>
              <a:off x="603624" y="8763000"/>
              <a:ext cx="6553200" cy="0"/>
            </a:xfrm>
            <a:prstGeom prst="line">
              <a:avLst/>
            </a:prstGeom>
            <a:noFill/>
            <a:ln w="9525" cap="flat" cmpd="sng" algn="ctr">
              <a:solidFill>
                <a:srgbClr val="000000"/>
              </a:solidFill>
              <a:prstDash val="solid"/>
            </a:ln>
            <a:effectLst/>
          </p:spPr>
        </p:cxnSp>
      </p:grpSp>
      <p:sp>
        <p:nvSpPr>
          <p:cNvPr id="4" name="Footer Placeholder 3"/>
          <p:cNvSpPr>
            <a:spLocks noGrp="1"/>
          </p:cNvSpPr>
          <p:nvPr>
            <p:ph type="ftr" sz="quarter" idx="11"/>
          </p:nvPr>
        </p:nvSpPr>
        <p:spPr/>
        <p:txBody>
          <a:bodyPr/>
          <a:lstStyle/>
          <a:p>
            <a:fld id="{1939C915-531B-43B3-B63A-EB99905C6A42}" type="slidenum">
              <a:rPr lang="en-US" smtClean="0"/>
              <a:t>26</a:t>
            </a:fld>
            <a:endParaRPr lang="en-US" dirty="0"/>
          </a:p>
        </p:txBody>
      </p:sp>
    </p:spTree>
    <p:extLst>
      <p:ext uri="{BB962C8B-B14F-4D97-AF65-F5344CB8AC3E}">
        <p14:creationId xmlns:p14="http://schemas.microsoft.com/office/powerpoint/2010/main" val="3170188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6286" y="2695433"/>
            <a:ext cx="3039829" cy="3657600"/>
          </a:xfrm>
          <a:prstGeom prst="rect">
            <a:avLst/>
          </a:prstGeom>
        </p:spPr>
      </p:pic>
    </p:spTree>
    <p:extLst>
      <p:ext uri="{BB962C8B-B14F-4D97-AF65-F5344CB8AC3E}">
        <p14:creationId xmlns:p14="http://schemas.microsoft.com/office/powerpoint/2010/main" val="81681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rot="20405279">
            <a:off x="-488857" y="2111592"/>
            <a:ext cx="8686800" cy="550164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The Process</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51F7ABDD-23A2-4F3F-A634-F18C09A8386C}" type="slidenum">
              <a:rPr lang="en-US" smtClean="0"/>
              <a:t>3</a:t>
            </a:fld>
            <a:endParaRPr lang="en-US" dirty="0"/>
          </a:p>
        </p:txBody>
      </p:sp>
      <p:sp>
        <p:nvSpPr>
          <p:cNvPr id="23" name="Content Placeholder 2"/>
          <p:cNvSpPr txBox="1">
            <a:spLocks/>
          </p:cNvSpPr>
          <p:nvPr/>
        </p:nvSpPr>
        <p:spPr>
          <a:xfrm>
            <a:off x="634415" y="5174842"/>
            <a:ext cx="1899249" cy="354769"/>
          </a:xfrm>
          <a:prstGeom prst="rect">
            <a:avLst/>
          </a:prstGeom>
        </p:spPr>
        <p:txBody>
          <a:bodyPr vert="horz" lIns="91440" tIns="45720" rIns="91440" bIns="45720" rtlCol="0" anchor="ctr">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gn="ctr">
              <a:lnSpc>
                <a:spcPct val="105000"/>
              </a:lnSpc>
              <a:spcBef>
                <a:spcPts val="0"/>
              </a:spcBef>
              <a:spcAft>
                <a:spcPts val="900"/>
              </a:spcAft>
              <a:buNone/>
              <a:defRPr/>
            </a:pPr>
            <a:r>
              <a:rPr lang="en-US" sz="2000" b="1" spc="50" dirty="0">
                <a:solidFill>
                  <a:schemeClr val="tx1"/>
                </a:solidFill>
                <a:latin typeface="Helvetica" panose="020B0604020202020204" pitchFamily="34" charset="0"/>
                <a:cs typeface="Helvetica" panose="020B0604020202020204" pitchFamily="34" charset="0"/>
              </a:rPr>
              <a:t>Identification</a:t>
            </a:r>
          </a:p>
        </p:txBody>
      </p:sp>
      <p:sp>
        <p:nvSpPr>
          <p:cNvPr id="31" name="Content Placeholder 2"/>
          <p:cNvSpPr txBox="1">
            <a:spLocks/>
          </p:cNvSpPr>
          <p:nvPr/>
        </p:nvSpPr>
        <p:spPr>
          <a:xfrm>
            <a:off x="3007796" y="4730777"/>
            <a:ext cx="1659742" cy="354769"/>
          </a:xfrm>
          <a:prstGeom prst="rect">
            <a:avLst/>
          </a:prstGeom>
        </p:spPr>
        <p:txBody>
          <a:bodyPr vert="horz" lIns="91440" tIns="45720" rIns="91440" bIns="45720" rtlCol="0" anchor="ctr">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gn="ctr">
              <a:lnSpc>
                <a:spcPct val="105000"/>
              </a:lnSpc>
              <a:spcBef>
                <a:spcPts val="0"/>
              </a:spcBef>
              <a:spcAft>
                <a:spcPts val="900"/>
              </a:spcAft>
              <a:buNone/>
              <a:defRPr/>
            </a:pPr>
            <a:r>
              <a:rPr lang="en-US" sz="2000" b="1" spc="50" dirty="0">
                <a:solidFill>
                  <a:schemeClr val="tx1"/>
                </a:solidFill>
                <a:latin typeface="Helvetica" panose="020B0604020202020204" pitchFamily="34" charset="0"/>
                <a:cs typeface="Helvetica" panose="020B0604020202020204" pitchFamily="34" charset="0"/>
              </a:rPr>
              <a:t>Analysis</a:t>
            </a:r>
          </a:p>
        </p:txBody>
      </p:sp>
      <p:sp>
        <p:nvSpPr>
          <p:cNvPr id="32" name="Content Placeholder 2"/>
          <p:cNvSpPr txBox="1">
            <a:spLocks/>
          </p:cNvSpPr>
          <p:nvPr/>
        </p:nvSpPr>
        <p:spPr>
          <a:xfrm>
            <a:off x="3936954" y="3126062"/>
            <a:ext cx="1316982" cy="354769"/>
          </a:xfrm>
          <a:prstGeom prst="rect">
            <a:avLst/>
          </a:prstGeom>
        </p:spPr>
        <p:txBody>
          <a:bodyPr vert="horz" lIns="91440" tIns="45720" rIns="91440" bIns="45720" rtlCol="0" anchor="ctr">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gn="ctr">
              <a:lnSpc>
                <a:spcPct val="105000"/>
              </a:lnSpc>
              <a:spcBef>
                <a:spcPts val="0"/>
              </a:spcBef>
              <a:spcAft>
                <a:spcPts val="900"/>
              </a:spcAft>
              <a:buNone/>
              <a:defRPr/>
            </a:pPr>
            <a:r>
              <a:rPr lang="en-US" sz="2000" b="1" dirty="0">
                <a:solidFill>
                  <a:schemeClr val="tx1"/>
                </a:solidFill>
                <a:latin typeface="Helvetica" panose="020B0604020202020204" pitchFamily="34" charset="0"/>
                <a:cs typeface="Helvetica" panose="020B0604020202020204" pitchFamily="34" charset="0"/>
              </a:rPr>
              <a:t>Plan</a:t>
            </a:r>
          </a:p>
        </p:txBody>
      </p:sp>
      <p:sp>
        <p:nvSpPr>
          <p:cNvPr id="33" name="Content Placeholder 2"/>
          <p:cNvSpPr txBox="1">
            <a:spLocks/>
          </p:cNvSpPr>
          <p:nvPr/>
        </p:nvSpPr>
        <p:spPr>
          <a:xfrm>
            <a:off x="5437522" y="3022561"/>
            <a:ext cx="2111057" cy="354769"/>
          </a:xfrm>
          <a:prstGeom prst="rect">
            <a:avLst/>
          </a:prstGeom>
        </p:spPr>
        <p:txBody>
          <a:bodyPr vert="horz" lIns="91440" tIns="45720" rIns="91440" bIns="45720" rtlCol="0" anchor="ctr">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gn="ctr">
              <a:lnSpc>
                <a:spcPct val="105000"/>
              </a:lnSpc>
              <a:spcBef>
                <a:spcPts val="0"/>
              </a:spcBef>
              <a:spcAft>
                <a:spcPts val="900"/>
              </a:spcAft>
              <a:buNone/>
              <a:defRPr/>
            </a:pPr>
            <a:r>
              <a:rPr lang="en-US" sz="2000" b="1" spc="50" dirty="0">
                <a:solidFill>
                  <a:schemeClr val="tx1"/>
                </a:solidFill>
                <a:latin typeface="Helvetica" panose="020B0604020202020204" pitchFamily="34" charset="0"/>
                <a:cs typeface="Helvetica" panose="020B0604020202020204" pitchFamily="34" charset="0"/>
              </a:rPr>
              <a:t>Perpetuate</a:t>
            </a:r>
          </a:p>
        </p:txBody>
      </p:sp>
      <p:sp>
        <p:nvSpPr>
          <p:cNvPr id="22" name="Content Placeholder 2"/>
          <p:cNvSpPr txBox="1">
            <a:spLocks/>
          </p:cNvSpPr>
          <p:nvPr/>
        </p:nvSpPr>
        <p:spPr>
          <a:xfrm>
            <a:off x="430759" y="6764402"/>
            <a:ext cx="1131692" cy="354769"/>
          </a:xfrm>
          <a:prstGeom prst="rect">
            <a:avLst/>
          </a:prstGeom>
        </p:spPr>
        <p:txBody>
          <a:bodyPr vert="horz" lIns="91440" tIns="45720" rIns="91440" bIns="45720" rtlCol="0" anchor="ctr">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gn="ctr">
              <a:lnSpc>
                <a:spcPct val="105000"/>
              </a:lnSpc>
              <a:spcBef>
                <a:spcPts val="0"/>
              </a:spcBef>
              <a:spcAft>
                <a:spcPts val="900"/>
              </a:spcAft>
              <a:buNone/>
              <a:defRPr/>
            </a:pPr>
            <a:r>
              <a:rPr lang="en-US" sz="2000" b="1" spc="50" dirty="0">
                <a:solidFill>
                  <a:schemeClr val="tx1"/>
                </a:solidFill>
                <a:latin typeface="Helvetica" panose="020B0604020202020204" pitchFamily="34" charset="0"/>
                <a:cs typeface="Helvetica" panose="020B0604020202020204" pitchFamily="34" charset="0"/>
              </a:rPr>
              <a:t>Goal</a:t>
            </a:r>
          </a:p>
        </p:txBody>
      </p:sp>
    </p:spTree>
    <p:extLst>
      <p:ext uri="{BB962C8B-B14F-4D97-AF65-F5344CB8AC3E}">
        <p14:creationId xmlns:p14="http://schemas.microsoft.com/office/powerpoint/2010/main" val="72963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57200" y="6144905"/>
            <a:ext cx="6858000" cy="162949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91440" bIns="91440" rtlCol="0" anchor="t"/>
          <a:lstStyle/>
          <a:p>
            <a:pPr lvl="0">
              <a:lnSpc>
                <a:spcPct val="140000"/>
              </a:lnSpc>
            </a:pPr>
            <a:r>
              <a:rPr lang="en-US" sz="1400" b="1" dirty="0">
                <a:solidFill>
                  <a:prstClr val="black"/>
                </a:solidFill>
                <a:latin typeface="Helvetica" panose="020B0604020202020204" pitchFamily="34" charset="0"/>
                <a:cs typeface="Helvetica" panose="020B0604020202020204" pitchFamily="34" charset="0"/>
              </a:rPr>
              <a:t>PERPETUATE</a:t>
            </a:r>
          </a:p>
        </p:txBody>
      </p:sp>
      <p:sp>
        <p:nvSpPr>
          <p:cNvPr id="10" name="Rounded Rectangle 9"/>
          <p:cNvSpPr/>
          <p:nvPr/>
        </p:nvSpPr>
        <p:spPr>
          <a:xfrm>
            <a:off x="457200" y="5175674"/>
            <a:ext cx="6858000" cy="82296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tIns="91440" bIns="91440" rtlCol="0" anchor="t"/>
          <a:lstStyle/>
          <a:p>
            <a:pPr lvl="0">
              <a:lnSpc>
                <a:spcPct val="140000"/>
              </a:lnSpc>
            </a:pPr>
            <a:r>
              <a:rPr lang="en-US" sz="1400" b="1" dirty="0">
                <a:solidFill>
                  <a:prstClr val="black"/>
                </a:solidFill>
                <a:latin typeface="Helvetica" panose="020B0604020202020204" pitchFamily="34" charset="0"/>
                <a:cs typeface="Helvetica" panose="020B0604020202020204" pitchFamily="34" charset="0"/>
              </a:rPr>
              <a:t>PLAN</a:t>
            </a:r>
          </a:p>
        </p:txBody>
      </p:sp>
      <p:sp>
        <p:nvSpPr>
          <p:cNvPr id="9" name="Rounded Rectangle 8"/>
          <p:cNvSpPr/>
          <p:nvPr/>
        </p:nvSpPr>
        <p:spPr>
          <a:xfrm>
            <a:off x="457200" y="4206442"/>
            <a:ext cx="6858000" cy="82296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tIns="91440" bIns="91440" rtlCol="0" anchor="t"/>
          <a:lstStyle/>
          <a:p>
            <a:pPr lvl="0">
              <a:lnSpc>
                <a:spcPct val="140000"/>
              </a:lnSpc>
            </a:pPr>
            <a:r>
              <a:rPr lang="en-US" sz="1400" b="1" dirty="0">
                <a:solidFill>
                  <a:prstClr val="black"/>
                </a:solidFill>
                <a:latin typeface="Helvetica" panose="020B0604020202020204" pitchFamily="34" charset="0"/>
                <a:cs typeface="Helvetica" panose="020B0604020202020204" pitchFamily="34" charset="0"/>
              </a:rPr>
              <a:t>ANALYSIS</a:t>
            </a:r>
          </a:p>
        </p:txBody>
      </p:sp>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1"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Table of Contents</a:t>
            </a:r>
            <a:endParaRPr lang="en-US" sz="1100" kern="0" baseline="100000" dirty="0">
              <a:solidFill>
                <a:srgbClr val="E09653"/>
              </a:solidFill>
              <a:latin typeface="Helvetica"/>
              <a:cs typeface="Helvetica"/>
              <a:sym typeface="Helvetica"/>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4" name="Footer Placeholder 3"/>
          <p:cNvSpPr>
            <a:spLocks noGrp="1"/>
          </p:cNvSpPr>
          <p:nvPr>
            <p:ph type="ftr" sz="quarter" idx="11"/>
          </p:nvPr>
        </p:nvSpPr>
        <p:spPr/>
        <p:txBody>
          <a:bodyPr/>
          <a:lstStyle/>
          <a:p>
            <a:fld id="{BE405B55-17A9-4F0D-A8E1-50FE6AA07F0D}" type="slidenum">
              <a:rPr lang="en-US" smtClean="0"/>
              <a:t>4</a:t>
            </a:fld>
            <a:endParaRPr lang="en-US" dirty="0"/>
          </a:p>
        </p:txBody>
      </p:sp>
      <p:sp>
        <p:nvSpPr>
          <p:cNvPr id="7" name="Rounded Rectangle 6"/>
          <p:cNvSpPr/>
          <p:nvPr/>
        </p:nvSpPr>
        <p:spPr>
          <a:xfrm>
            <a:off x="457200" y="1475096"/>
            <a:ext cx="6858000" cy="162949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91440" bIns="91440" rtlCol="0" anchor="t"/>
          <a:lstStyle/>
          <a:p>
            <a:pPr lvl="0">
              <a:lnSpc>
                <a:spcPct val="140000"/>
              </a:lnSpc>
            </a:pPr>
            <a:r>
              <a:rPr lang="en-US" sz="1400" b="1" dirty="0">
                <a:solidFill>
                  <a:prstClr val="black"/>
                </a:solidFill>
                <a:latin typeface="Helvetica" panose="020B0604020202020204" pitchFamily="34" charset="0"/>
                <a:cs typeface="Helvetica" panose="020B0604020202020204" pitchFamily="34" charset="0"/>
              </a:rPr>
              <a:t>GOAL</a:t>
            </a:r>
          </a:p>
        </p:txBody>
      </p:sp>
      <p:sp>
        <p:nvSpPr>
          <p:cNvPr id="8" name="Rounded Rectangle 7"/>
          <p:cNvSpPr/>
          <p:nvPr/>
        </p:nvSpPr>
        <p:spPr>
          <a:xfrm>
            <a:off x="457200" y="3237210"/>
            <a:ext cx="6858000" cy="82296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tIns="91440" bIns="91440" rtlCol="0" anchor="t"/>
          <a:lstStyle/>
          <a:p>
            <a:pPr lvl="0">
              <a:lnSpc>
                <a:spcPct val="140000"/>
              </a:lnSpc>
            </a:pPr>
            <a:r>
              <a:rPr lang="en-US" sz="1400" b="1" dirty="0">
                <a:solidFill>
                  <a:prstClr val="black"/>
                </a:solidFill>
                <a:latin typeface="Helvetica" panose="020B0604020202020204" pitchFamily="34" charset="0"/>
                <a:cs typeface="Helvetica" panose="020B0604020202020204" pitchFamily="34" charset="0"/>
              </a:rPr>
              <a:t>IDENTIFICATION</a:t>
            </a:r>
          </a:p>
        </p:txBody>
      </p:sp>
      <p:sp>
        <p:nvSpPr>
          <p:cNvPr id="13" name="Content Placeholder 2"/>
          <p:cNvSpPr txBox="1">
            <a:spLocks/>
          </p:cNvSpPr>
          <p:nvPr/>
        </p:nvSpPr>
        <p:spPr>
          <a:xfrm>
            <a:off x="2112276" y="1500148"/>
            <a:ext cx="4937760" cy="825236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Roles and Talents ………………………………………… 5</a:t>
            </a:r>
          </a:p>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Defining Success ……………………………..….</a:t>
            </a:r>
            <a:r>
              <a:rPr lang="en-US" sz="1400" spc="100" dirty="0">
                <a:solidFill>
                  <a:schemeClr val="tx1"/>
                </a:solidFill>
                <a:latin typeface="Helvetica" panose="020B0604020202020204" pitchFamily="34" charset="0"/>
                <a:cs typeface="Helvetica" panose="020B0604020202020204" pitchFamily="34" charset="0"/>
              </a:rPr>
              <a:t>…</a:t>
            </a:r>
            <a:r>
              <a:rPr lang="en-US" sz="1400" dirty="0">
                <a:solidFill>
                  <a:schemeClr val="tx1"/>
                </a:solidFill>
                <a:latin typeface="Helvetica" panose="020B0604020202020204" pitchFamily="34" charset="0"/>
                <a:cs typeface="Helvetica" panose="020B0604020202020204" pitchFamily="34" charset="0"/>
              </a:rPr>
              <a:t>……. 7</a:t>
            </a:r>
          </a:p>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Obstacles to Success ……………………………………. 8</a:t>
            </a:r>
          </a:p>
          <a:p>
            <a:pPr algn="just">
              <a:lnSpc>
                <a:spcPct val="120000"/>
              </a:lnSpc>
              <a:spcBef>
                <a:spcPts val="0"/>
              </a:spcBef>
              <a:spcAft>
                <a:spcPts val="24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Perpetuating Producer Goals …………………………… 9</a:t>
            </a:r>
          </a:p>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Identification of Transition Personnel …………….....… 10</a:t>
            </a:r>
          </a:p>
          <a:p>
            <a:pPr algn="just">
              <a:lnSpc>
                <a:spcPct val="120000"/>
              </a:lnSpc>
              <a:spcBef>
                <a:spcPts val="0"/>
              </a:spcBef>
              <a:spcAft>
                <a:spcPts val="24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Transition Producer Goals ……………………………… 11</a:t>
            </a:r>
          </a:p>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Book of Business Stratification ……………...………… 12</a:t>
            </a:r>
          </a:p>
          <a:p>
            <a:pPr algn="just">
              <a:lnSpc>
                <a:spcPct val="120000"/>
              </a:lnSpc>
              <a:spcBef>
                <a:spcPts val="0"/>
              </a:spcBef>
              <a:spcAft>
                <a:spcPts val="24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Financial Transition Options …………………………… 13</a:t>
            </a:r>
          </a:p>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Communication Strategy …………………..…………... 15</a:t>
            </a:r>
          </a:p>
          <a:p>
            <a:pPr algn="just">
              <a:lnSpc>
                <a:spcPct val="120000"/>
              </a:lnSpc>
              <a:spcBef>
                <a:spcPts val="0"/>
              </a:spcBef>
              <a:spcAft>
                <a:spcPts val="24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Account Transition Plan ………………………………... 16</a:t>
            </a:r>
          </a:p>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Top Client Profile ………………………………………... 17</a:t>
            </a:r>
          </a:p>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Transition Producer Assessment </a:t>
            </a:r>
            <a:r>
              <a:rPr lang="en-US" sz="1400" dirty="0" smtClean="0">
                <a:solidFill>
                  <a:schemeClr val="tx1"/>
                </a:solidFill>
                <a:latin typeface="Helvetica" panose="020B0604020202020204" pitchFamily="34" charset="0"/>
                <a:cs typeface="Helvetica" panose="020B0604020202020204" pitchFamily="34" charset="0"/>
              </a:rPr>
              <a:t>…………………</a:t>
            </a:r>
            <a:r>
              <a:rPr lang="en-US" sz="1400" spc="-100" dirty="0" smtClean="0">
                <a:solidFill>
                  <a:schemeClr val="tx1"/>
                </a:solidFill>
                <a:latin typeface="Helvetica" panose="020B0604020202020204" pitchFamily="34" charset="0"/>
                <a:cs typeface="Helvetica" panose="020B0604020202020204" pitchFamily="34" charset="0"/>
              </a:rPr>
              <a:t>…</a:t>
            </a:r>
            <a:r>
              <a:rPr lang="en-US" sz="1400" dirty="0" smtClean="0">
                <a:solidFill>
                  <a:schemeClr val="tx1"/>
                </a:solidFill>
                <a:latin typeface="Helvetica" panose="020B0604020202020204" pitchFamily="34" charset="0"/>
                <a:cs typeface="Helvetica" panose="020B0604020202020204" pitchFamily="34" charset="0"/>
              </a:rPr>
              <a:t>.... </a:t>
            </a:r>
            <a:r>
              <a:rPr lang="en-US" sz="1400" dirty="0">
                <a:solidFill>
                  <a:schemeClr val="tx1"/>
                </a:solidFill>
                <a:latin typeface="Helvetica" panose="020B0604020202020204" pitchFamily="34" charset="0"/>
                <a:cs typeface="Helvetica" panose="020B0604020202020204" pitchFamily="34" charset="0"/>
              </a:rPr>
              <a:t>21</a:t>
            </a:r>
          </a:p>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Account Executive Assessment </a:t>
            </a:r>
            <a:r>
              <a:rPr lang="en-US" sz="1400" dirty="0" smtClean="0">
                <a:solidFill>
                  <a:schemeClr val="tx1"/>
                </a:solidFill>
                <a:latin typeface="Helvetica" panose="020B0604020202020204" pitchFamily="34" charset="0"/>
                <a:cs typeface="Helvetica" panose="020B0604020202020204" pitchFamily="34" charset="0"/>
              </a:rPr>
              <a:t>………………..……... </a:t>
            </a:r>
            <a:r>
              <a:rPr lang="en-US" sz="1400" dirty="0">
                <a:solidFill>
                  <a:schemeClr val="tx1"/>
                </a:solidFill>
                <a:latin typeface="Helvetica" panose="020B0604020202020204" pitchFamily="34" charset="0"/>
                <a:cs typeface="Helvetica" panose="020B0604020202020204" pitchFamily="34" charset="0"/>
              </a:rPr>
              <a:t>22</a:t>
            </a:r>
          </a:p>
          <a:p>
            <a:pPr algn="just">
              <a:lnSpc>
                <a:spcPct val="120000"/>
              </a:lnSpc>
              <a:spcBef>
                <a:spcPts val="0"/>
              </a:spcBef>
              <a:spcAft>
                <a:spcPts val="1200"/>
              </a:spcAft>
              <a:buFont typeface="Arial" panose="020B0604020202020204" pitchFamily="34" charset="0"/>
              <a:buChar char="•"/>
              <a:defRPr/>
            </a:pPr>
            <a:r>
              <a:rPr lang="en-US" sz="1400" dirty="0">
                <a:solidFill>
                  <a:schemeClr val="tx1"/>
                </a:solidFill>
                <a:latin typeface="Helvetica" panose="020B0604020202020204" pitchFamily="34" charset="0"/>
                <a:cs typeface="Helvetica" panose="020B0604020202020204" pitchFamily="34" charset="0"/>
              </a:rPr>
              <a:t>Client Transition Schedule …………………...………... 23</a:t>
            </a:r>
          </a:p>
        </p:txBody>
      </p:sp>
    </p:spTree>
    <p:extLst>
      <p:ext uri="{BB962C8B-B14F-4D97-AF65-F5344CB8AC3E}">
        <p14:creationId xmlns:p14="http://schemas.microsoft.com/office/powerpoint/2010/main" val="219858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457200" y="1304999"/>
            <a:ext cx="6858000" cy="825236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05000"/>
              </a:lnSpc>
              <a:spcBef>
                <a:spcPts val="0"/>
              </a:spcBef>
              <a:spcAft>
                <a:spcPts val="600"/>
              </a:spcAft>
              <a:buNone/>
              <a:defRPr/>
            </a:pPr>
            <a:r>
              <a:rPr lang="en-US" sz="1400" b="1" dirty="0">
                <a:solidFill>
                  <a:schemeClr val="tx1"/>
                </a:solidFill>
                <a:latin typeface="Helvetica" panose="020B0604020202020204" pitchFamily="34" charset="0"/>
                <a:cs typeface="Helvetica" panose="020B0604020202020204" pitchFamily="34" charset="0"/>
              </a:rPr>
              <a:t>Participants in the Perpetuation Process</a:t>
            </a:r>
            <a:endParaRPr lang="en-US" altLang="en-US" sz="1400" b="1" kern="0" dirty="0">
              <a:solidFill>
                <a:srgbClr val="000000"/>
              </a:solidFill>
              <a:latin typeface="Helvetica" panose="020B0604020202020204" pitchFamily="34" charset="0"/>
              <a:cs typeface="Helvetica" panose="020B0604020202020204" pitchFamily="34" charset="0"/>
              <a:sym typeface="Symbol" pitchFamily="2" charset="2"/>
            </a:endParaRPr>
          </a:p>
          <a:p>
            <a:pPr marL="0" lvl="0" indent="0">
              <a:lnSpc>
                <a:spcPct val="105000"/>
              </a:lnSpc>
              <a:spcBef>
                <a:spcPts val="0"/>
              </a:spcBef>
              <a:spcAft>
                <a:spcPts val="300"/>
              </a:spcAft>
              <a:buNone/>
              <a:defRPr/>
            </a:pPr>
            <a:r>
              <a:rPr lang="en-US" sz="1200" dirty="0">
                <a:solidFill>
                  <a:schemeClr val="tx1"/>
                </a:solidFill>
                <a:latin typeface="Helvetica" panose="020B0604020202020204" pitchFamily="34" charset="0"/>
                <a:cs typeface="Helvetica" panose="020B0604020202020204" pitchFamily="34" charset="0"/>
              </a:rPr>
              <a:t>Roles:</a:t>
            </a:r>
          </a:p>
          <a:p>
            <a:pPr marL="463550">
              <a:lnSpc>
                <a:spcPct val="105000"/>
              </a:lnSpc>
              <a:spcBef>
                <a:spcPts val="0"/>
              </a:spcBef>
              <a:spcAft>
                <a:spcPts val="3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Perpetuating Producer = PP</a:t>
            </a:r>
          </a:p>
          <a:p>
            <a:pPr marL="463550">
              <a:lnSpc>
                <a:spcPct val="105000"/>
              </a:lnSpc>
              <a:spcBef>
                <a:spcPts val="0"/>
              </a:spcBef>
              <a:spcAft>
                <a:spcPts val="3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Transitioning Producer = TP</a:t>
            </a:r>
          </a:p>
          <a:p>
            <a:pPr marL="463550">
              <a:lnSpc>
                <a:spcPct val="105000"/>
              </a:lnSpc>
              <a:spcBef>
                <a:spcPts val="0"/>
              </a:spcBef>
              <a:spcAft>
                <a:spcPts val="3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Sales Leader = SL</a:t>
            </a:r>
          </a:p>
          <a:p>
            <a:pPr marL="463550">
              <a:lnSpc>
                <a:spcPct val="105000"/>
              </a:lnSpc>
              <a:spcBef>
                <a:spcPts val="0"/>
              </a:spcBef>
              <a:spcAft>
                <a:spcPts val="3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Account Managers = AM(s)</a:t>
            </a:r>
          </a:p>
          <a:p>
            <a:pPr marL="463550">
              <a:lnSpc>
                <a:spcPct val="105000"/>
              </a:lnSpc>
              <a:spcBef>
                <a:spcPts val="0"/>
              </a:spcBef>
              <a:spcAft>
                <a:spcPts val="18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Agency Principal/CEO/President = AP</a:t>
            </a:r>
          </a:p>
          <a:p>
            <a:pPr marL="0" indent="0">
              <a:lnSpc>
                <a:spcPct val="105000"/>
              </a:lnSpc>
              <a:spcBef>
                <a:spcPts val="0"/>
              </a:spcBef>
              <a:spcAft>
                <a:spcPts val="900"/>
              </a:spcAft>
              <a:buNone/>
              <a:defRPr/>
            </a:pPr>
            <a:r>
              <a:rPr lang="en-US" sz="1400" b="1" dirty="0">
                <a:solidFill>
                  <a:schemeClr val="tx1"/>
                </a:solidFill>
                <a:latin typeface="Helvetica" panose="020B0604020202020204" pitchFamily="34" charset="0"/>
                <a:cs typeface="Helvetica" panose="020B0604020202020204" pitchFamily="34" charset="0"/>
              </a:rPr>
              <a:t>Identify Natural Talents/Strengths of Transitioning Team</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Roles and Talent</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FA4C9562-0295-47D5-AD33-063BC1B69415}" type="slidenum">
              <a:rPr lang="en-US" smtClean="0"/>
              <a:t>5</a:t>
            </a:fld>
            <a:endParaRPr lang="en-US" dirty="0"/>
          </a:p>
        </p:txBody>
      </p:sp>
      <p:sp>
        <p:nvSpPr>
          <p:cNvPr id="5" name="Rounded Rectangle 4"/>
          <p:cNvSpPr/>
          <p:nvPr/>
        </p:nvSpPr>
        <p:spPr>
          <a:xfrm>
            <a:off x="457200" y="3580880"/>
            <a:ext cx="6858000" cy="160020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bIns="137160" rtlCol="0" anchor="ctr"/>
          <a:lstStyle/>
          <a:p>
            <a:pPr marL="119063" lvl="0">
              <a:lnSpc>
                <a:spcPct val="140000"/>
              </a:lnSpc>
              <a:tabLst>
                <a:tab pos="625475" algn="l"/>
              </a:tabLst>
            </a:pPr>
            <a:r>
              <a:rPr lang="en-US" sz="1400" b="1" dirty="0">
                <a:solidFill>
                  <a:prstClr val="black"/>
                </a:solidFill>
                <a:latin typeface="Helvetica" panose="020B0604020202020204" pitchFamily="34" charset="0"/>
                <a:cs typeface="Helvetica" panose="020B0604020202020204" pitchFamily="34" charset="0"/>
              </a:rPr>
              <a:t>PP</a:t>
            </a:r>
            <a:r>
              <a:rPr lang="en-US" sz="1200" dirty="0">
                <a:solidFill>
                  <a:prstClr val="black"/>
                </a:solidFill>
                <a:latin typeface="Helvetica" panose="020B0604020202020204" pitchFamily="34" charset="0"/>
                <a:cs typeface="Helvetica" panose="020B0604020202020204" pitchFamily="34" charset="0"/>
              </a:rPr>
              <a:t>	Name: _____________________________________________________________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KOLBE: 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Other Assessment: 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Strengths: 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Challenges: _________________________________________________________</a:t>
            </a:r>
          </a:p>
        </p:txBody>
      </p:sp>
      <p:sp>
        <p:nvSpPr>
          <p:cNvPr id="9" name="Rounded Rectangle 8"/>
          <p:cNvSpPr/>
          <p:nvPr/>
        </p:nvSpPr>
        <p:spPr>
          <a:xfrm>
            <a:off x="457200" y="5425614"/>
            <a:ext cx="6858000" cy="160020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bIns="137160" rtlCol="0" anchor="ctr"/>
          <a:lstStyle/>
          <a:p>
            <a:pPr marL="119063" lvl="0">
              <a:lnSpc>
                <a:spcPct val="140000"/>
              </a:lnSpc>
              <a:tabLst>
                <a:tab pos="625475" algn="l"/>
              </a:tabLst>
            </a:pPr>
            <a:r>
              <a:rPr lang="en-US" sz="1400" b="1" dirty="0">
                <a:solidFill>
                  <a:prstClr val="black"/>
                </a:solidFill>
                <a:latin typeface="Helvetica" panose="020B0604020202020204" pitchFamily="34" charset="0"/>
                <a:cs typeface="Helvetica" panose="020B0604020202020204" pitchFamily="34" charset="0"/>
              </a:rPr>
              <a:t>TP</a:t>
            </a:r>
            <a:r>
              <a:rPr lang="en-US" sz="1200" dirty="0">
                <a:solidFill>
                  <a:prstClr val="black"/>
                </a:solidFill>
                <a:latin typeface="Helvetica" panose="020B0604020202020204" pitchFamily="34" charset="0"/>
                <a:cs typeface="Helvetica" panose="020B0604020202020204" pitchFamily="34" charset="0"/>
              </a:rPr>
              <a:t>	Name: _____________________________________________________________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KOLBE: 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Other Assessment: 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Strengths: 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Challenges: _________________________________________________________</a:t>
            </a:r>
          </a:p>
        </p:txBody>
      </p:sp>
      <p:sp>
        <p:nvSpPr>
          <p:cNvPr id="10" name="Rounded Rectangle 9"/>
          <p:cNvSpPr/>
          <p:nvPr/>
        </p:nvSpPr>
        <p:spPr>
          <a:xfrm>
            <a:off x="457200" y="7266484"/>
            <a:ext cx="6858000" cy="160020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bIns="137160" rtlCol="0" anchor="ctr"/>
          <a:lstStyle/>
          <a:p>
            <a:pPr marL="119063" lvl="0">
              <a:lnSpc>
                <a:spcPct val="140000"/>
              </a:lnSpc>
              <a:tabLst>
                <a:tab pos="625475" algn="l"/>
              </a:tabLst>
            </a:pPr>
            <a:r>
              <a:rPr lang="en-US" sz="1400" b="1" dirty="0">
                <a:solidFill>
                  <a:prstClr val="black"/>
                </a:solidFill>
                <a:latin typeface="Helvetica" panose="020B0604020202020204" pitchFamily="34" charset="0"/>
                <a:cs typeface="Helvetica" panose="020B0604020202020204" pitchFamily="34" charset="0"/>
              </a:rPr>
              <a:t>SL</a:t>
            </a:r>
            <a:r>
              <a:rPr lang="en-US" sz="1200" dirty="0">
                <a:solidFill>
                  <a:prstClr val="black"/>
                </a:solidFill>
                <a:latin typeface="Helvetica" panose="020B0604020202020204" pitchFamily="34" charset="0"/>
                <a:cs typeface="Helvetica" panose="020B0604020202020204" pitchFamily="34" charset="0"/>
              </a:rPr>
              <a:t>	Name: _____________________________________________________________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KOLBE: 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Other Assessment: 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Strengths: 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Challenges: _________________________________________________________</a:t>
            </a:r>
          </a:p>
        </p:txBody>
      </p:sp>
    </p:spTree>
    <p:extLst>
      <p:ext uri="{BB962C8B-B14F-4D97-AF65-F5344CB8AC3E}">
        <p14:creationId xmlns:p14="http://schemas.microsoft.com/office/powerpoint/2010/main" val="68600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457200" y="1304999"/>
            <a:ext cx="6858000" cy="825236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nSpc>
                <a:spcPct val="105000"/>
              </a:lnSpc>
              <a:spcBef>
                <a:spcPts val="0"/>
              </a:spcBef>
              <a:spcAft>
                <a:spcPts val="900"/>
              </a:spcAft>
              <a:buNone/>
              <a:defRPr/>
            </a:pPr>
            <a:r>
              <a:rPr lang="en-US" sz="1400" b="1" dirty="0">
                <a:solidFill>
                  <a:schemeClr val="tx1"/>
                </a:solidFill>
                <a:latin typeface="Helvetica" panose="020B0604020202020204" pitchFamily="34" charset="0"/>
                <a:cs typeface="Helvetica" panose="020B0604020202020204" pitchFamily="34" charset="0"/>
              </a:rPr>
              <a:t>Identify Natural Talents/Strengths of Transitioning Team </a:t>
            </a:r>
            <a:r>
              <a:rPr lang="en-US" sz="1400" b="1" i="1" dirty="0">
                <a:solidFill>
                  <a:schemeClr val="tx1"/>
                </a:solidFill>
                <a:latin typeface="Helvetica" panose="020B0604020202020204" pitchFamily="34" charset="0"/>
                <a:cs typeface="Helvetica" panose="020B0604020202020204" pitchFamily="34" charset="0"/>
              </a:rPr>
              <a:t>(cont.)</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Roles and Talent</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FA4C9562-0295-47D5-AD33-063BC1B69415}" type="slidenum">
              <a:rPr lang="en-US" smtClean="0"/>
              <a:t>6</a:t>
            </a:fld>
            <a:endParaRPr lang="en-US" dirty="0"/>
          </a:p>
        </p:txBody>
      </p:sp>
      <p:sp>
        <p:nvSpPr>
          <p:cNvPr id="5" name="Rounded Rectangle 4"/>
          <p:cNvSpPr/>
          <p:nvPr/>
        </p:nvSpPr>
        <p:spPr>
          <a:xfrm>
            <a:off x="457200" y="3558777"/>
            <a:ext cx="6858000" cy="160020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bIns="137160" rtlCol="0" anchor="ctr"/>
          <a:lstStyle/>
          <a:p>
            <a:pPr marL="119063" lvl="0">
              <a:lnSpc>
                <a:spcPct val="140000"/>
              </a:lnSpc>
              <a:tabLst>
                <a:tab pos="625475" algn="l"/>
              </a:tabLst>
            </a:pPr>
            <a:r>
              <a:rPr lang="en-US" sz="1400" b="1" dirty="0">
                <a:solidFill>
                  <a:prstClr val="black"/>
                </a:solidFill>
                <a:latin typeface="Helvetica" panose="020B0604020202020204" pitchFamily="34" charset="0"/>
                <a:cs typeface="Helvetica" panose="020B0604020202020204" pitchFamily="34" charset="0"/>
              </a:rPr>
              <a:t>AM</a:t>
            </a:r>
            <a:r>
              <a:rPr lang="en-US" sz="1200" dirty="0">
                <a:solidFill>
                  <a:prstClr val="black"/>
                </a:solidFill>
                <a:latin typeface="Helvetica" panose="020B0604020202020204" pitchFamily="34" charset="0"/>
                <a:cs typeface="Helvetica" panose="020B0604020202020204" pitchFamily="34" charset="0"/>
              </a:rPr>
              <a:t>	Name: _____________________________________________________________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KOLBE: 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Other Assessment: 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Strengths: 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Challenges: _________________________________________________________</a:t>
            </a:r>
          </a:p>
        </p:txBody>
      </p:sp>
      <p:sp>
        <p:nvSpPr>
          <p:cNvPr id="9" name="Rounded Rectangle 8"/>
          <p:cNvSpPr/>
          <p:nvPr/>
        </p:nvSpPr>
        <p:spPr>
          <a:xfrm>
            <a:off x="457200" y="5399647"/>
            <a:ext cx="6858000" cy="160020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bIns="137160" rtlCol="0" anchor="ctr"/>
          <a:lstStyle/>
          <a:p>
            <a:pPr marL="119063" lvl="0">
              <a:lnSpc>
                <a:spcPct val="140000"/>
              </a:lnSpc>
              <a:tabLst>
                <a:tab pos="625475" algn="l"/>
              </a:tabLst>
            </a:pPr>
            <a:r>
              <a:rPr lang="en-US" sz="1400" b="1" dirty="0">
                <a:solidFill>
                  <a:prstClr val="black"/>
                </a:solidFill>
                <a:latin typeface="Helvetica" panose="020B0604020202020204" pitchFamily="34" charset="0"/>
                <a:cs typeface="Helvetica" panose="020B0604020202020204" pitchFamily="34" charset="0"/>
              </a:rPr>
              <a:t>AP</a:t>
            </a:r>
            <a:r>
              <a:rPr lang="en-US" sz="1200" dirty="0">
                <a:solidFill>
                  <a:prstClr val="black"/>
                </a:solidFill>
                <a:latin typeface="Helvetica" panose="020B0604020202020204" pitchFamily="34" charset="0"/>
                <a:cs typeface="Helvetica" panose="020B0604020202020204" pitchFamily="34" charset="0"/>
              </a:rPr>
              <a:t>	Name: _____________________________________________________________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KOLBE: 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Other Assessment: 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Strengths: 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Challenges: _________________________________________________________</a:t>
            </a:r>
          </a:p>
        </p:txBody>
      </p:sp>
      <p:sp>
        <p:nvSpPr>
          <p:cNvPr id="12" name="Rounded Rectangle 11"/>
          <p:cNvSpPr/>
          <p:nvPr/>
        </p:nvSpPr>
        <p:spPr>
          <a:xfrm>
            <a:off x="457200" y="1717907"/>
            <a:ext cx="6858000" cy="160020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bIns="137160" rtlCol="0" anchor="ctr"/>
          <a:lstStyle/>
          <a:p>
            <a:pPr marL="119063" lvl="0">
              <a:lnSpc>
                <a:spcPct val="140000"/>
              </a:lnSpc>
              <a:tabLst>
                <a:tab pos="625475" algn="l"/>
              </a:tabLst>
            </a:pPr>
            <a:r>
              <a:rPr lang="en-US" sz="1400" b="1" dirty="0">
                <a:solidFill>
                  <a:prstClr val="black"/>
                </a:solidFill>
                <a:latin typeface="Helvetica" panose="020B0604020202020204" pitchFamily="34" charset="0"/>
                <a:cs typeface="Helvetica" panose="020B0604020202020204" pitchFamily="34" charset="0"/>
              </a:rPr>
              <a:t>AM</a:t>
            </a:r>
            <a:r>
              <a:rPr lang="en-US" sz="1200" dirty="0">
                <a:solidFill>
                  <a:prstClr val="black"/>
                </a:solidFill>
                <a:latin typeface="Helvetica" panose="020B0604020202020204" pitchFamily="34" charset="0"/>
                <a:cs typeface="Helvetica" panose="020B0604020202020204" pitchFamily="34" charset="0"/>
              </a:rPr>
              <a:t>	Name: _____________________________________________________________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KOLBE: ____________________________________________________________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Other Assessment: 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Strengths: __________________________________________________________</a:t>
            </a:r>
          </a:p>
          <a:p>
            <a:pPr marL="625475" lvl="0">
              <a:lnSpc>
                <a:spcPct val="140000"/>
              </a:lnSpc>
            </a:pPr>
            <a:r>
              <a:rPr lang="en-US" sz="1200" dirty="0">
                <a:solidFill>
                  <a:prstClr val="black"/>
                </a:solidFill>
                <a:latin typeface="Helvetica" panose="020B0604020202020204" pitchFamily="34" charset="0"/>
                <a:cs typeface="Helvetica" panose="020B0604020202020204" pitchFamily="34" charset="0"/>
              </a:rPr>
              <a:t>Challenges: _________________________________________________________</a:t>
            </a:r>
          </a:p>
        </p:txBody>
      </p:sp>
      <p:sp>
        <p:nvSpPr>
          <p:cNvPr id="10" name="Content Placeholder 2"/>
          <p:cNvSpPr txBox="1">
            <a:spLocks/>
          </p:cNvSpPr>
          <p:nvPr/>
        </p:nvSpPr>
        <p:spPr>
          <a:xfrm>
            <a:off x="457200" y="7249885"/>
            <a:ext cx="6858000" cy="1998618"/>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nSpc>
                <a:spcPct val="10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Do we need to add any other strengths/talents to help implement the transition?</a:t>
            </a:r>
          </a:p>
          <a:p>
            <a:pPr marL="0" indent="0">
              <a:lnSpc>
                <a:spcPct val="15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_______________________________________________________________________________</a:t>
            </a:r>
          </a:p>
          <a:p>
            <a:pPr marL="0" indent="0">
              <a:lnSpc>
                <a:spcPct val="150000"/>
              </a:lnSpc>
              <a:spcBef>
                <a:spcPts val="0"/>
              </a:spcBef>
              <a:spcAft>
                <a:spcPts val="1800"/>
              </a:spcAft>
              <a:buNone/>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_______________________________________________________________________________</a:t>
            </a:r>
          </a:p>
          <a:p>
            <a:pPr marL="0" indent="0" defTabSz="914400">
              <a:lnSpc>
                <a:spcPct val="10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If yes, who would be the best to add?</a:t>
            </a:r>
          </a:p>
          <a:p>
            <a:pPr marL="0" indent="0" defTabSz="914400">
              <a:lnSpc>
                <a:spcPct val="15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_______________________________________________________________________________</a:t>
            </a:r>
          </a:p>
          <a:p>
            <a:pPr marL="0" indent="0" defTabSz="914400">
              <a:lnSpc>
                <a:spcPct val="15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_______________________________________________________________________________</a:t>
            </a:r>
          </a:p>
        </p:txBody>
      </p:sp>
    </p:spTree>
    <p:extLst>
      <p:ext uri="{BB962C8B-B14F-4D97-AF65-F5344CB8AC3E}">
        <p14:creationId xmlns:p14="http://schemas.microsoft.com/office/powerpoint/2010/main" val="287351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457200" y="1304999"/>
            <a:ext cx="6858000" cy="641745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00000"/>
              </a:lnSpc>
              <a:spcBef>
                <a:spcPts val="0"/>
              </a:spcBef>
              <a:spcAft>
                <a:spcPts val="900"/>
              </a:spcAft>
              <a:buNone/>
              <a:defRPr/>
            </a:pPr>
            <a:r>
              <a:rPr lang="en-US" sz="1200" dirty="0" smtClean="0">
                <a:solidFill>
                  <a:schemeClr val="tx1"/>
                </a:solidFill>
                <a:latin typeface="Helvetica" panose="020B0604020202020204" pitchFamily="34" charset="0"/>
                <a:cs typeface="Helvetica" panose="020B0604020202020204" pitchFamily="34" charset="0"/>
              </a:rPr>
              <a:t>List what a successful transition looks like for the following:</a:t>
            </a:r>
            <a:endParaRPr lang="en-US" altLang="en-US" sz="1200" kern="0" dirty="0">
              <a:solidFill>
                <a:srgbClr val="000000"/>
              </a:solidFill>
              <a:latin typeface="Helvetica" panose="020B0604020202020204" pitchFamily="34" charset="0"/>
              <a:cs typeface="Helvetica" panose="020B0604020202020204" pitchFamily="34" charset="0"/>
              <a:sym typeface="Symbol" pitchFamily="2" charset="2"/>
            </a:endParaRPr>
          </a:p>
          <a:p>
            <a:pPr marL="0" lvl="0" indent="0">
              <a:lnSpc>
                <a:spcPct val="100000"/>
              </a:lnSpc>
              <a:spcBef>
                <a:spcPts val="0"/>
              </a:spcBef>
              <a:buNone/>
              <a:defRPr/>
            </a:pPr>
            <a:r>
              <a:rPr lang="en-US" sz="1200" b="1" dirty="0">
                <a:solidFill>
                  <a:schemeClr val="tx1"/>
                </a:solidFill>
                <a:latin typeface="Helvetica" panose="020B0604020202020204" pitchFamily="34" charset="0"/>
                <a:cs typeface="Helvetica" panose="020B0604020202020204" pitchFamily="34" charset="0"/>
              </a:rPr>
              <a:t>The Clients:</a:t>
            </a:r>
          </a:p>
          <a:p>
            <a:pPr marL="463550">
              <a:lnSpc>
                <a:spcPct val="110000"/>
              </a:lnSpc>
              <a:spcBef>
                <a:spcPts val="0"/>
              </a:spcBef>
              <a:spcAft>
                <a:spcPts val="3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 </a:t>
            </a:r>
          </a:p>
          <a:p>
            <a:pPr marL="463550">
              <a:lnSpc>
                <a:spcPct val="110000"/>
              </a:lnSpc>
              <a:spcBef>
                <a:spcPts val="0"/>
              </a:spcBef>
              <a:spcAft>
                <a:spcPts val="3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a:t>
            </a:r>
          </a:p>
          <a:p>
            <a:pPr marL="463550">
              <a:lnSpc>
                <a:spcPct val="110000"/>
              </a:lnSpc>
              <a:spcBef>
                <a:spcPts val="0"/>
              </a:spcBef>
              <a:spcAft>
                <a:spcPts val="11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 </a:t>
            </a:r>
          </a:p>
          <a:p>
            <a:pPr marL="0" indent="0">
              <a:lnSpc>
                <a:spcPct val="100000"/>
              </a:lnSpc>
              <a:spcBef>
                <a:spcPts val="0"/>
              </a:spcBef>
              <a:buNone/>
              <a:defRPr/>
            </a:pPr>
            <a:r>
              <a:rPr lang="en-US" sz="1200" b="1" dirty="0">
                <a:solidFill>
                  <a:schemeClr val="tx1"/>
                </a:solidFill>
                <a:latin typeface="Helvetica" panose="020B0604020202020204" pitchFamily="34" charset="0"/>
                <a:cs typeface="Helvetica" panose="020B0604020202020204" pitchFamily="34" charset="0"/>
              </a:rPr>
              <a:t>The Perpetuating Producer:</a:t>
            </a:r>
          </a:p>
          <a:p>
            <a:pPr marL="463550">
              <a:lnSpc>
                <a:spcPct val="110000"/>
              </a:lnSpc>
              <a:spcBef>
                <a:spcPts val="0"/>
              </a:spcBef>
              <a:spcAft>
                <a:spcPts val="3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a:t>
            </a:r>
          </a:p>
          <a:p>
            <a:pPr marL="463550">
              <a:lnSpc>
                <a:spcPct val="110000"/>
              </a:lnSpc>
              <a:spcBef>
                <a:spcPts val="0"/>
              </a:spcBef>
              <a:spcAft>
                <a:spcPts val="3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a:t>
            </a:r>
          </a:p>
          <a:p>
            <a:pPr marL="463550">
              <a:lnSpc>
                <a:spcPct val="110000"/>
              </a:lnSpc>
              <a:spcBef>
                <a:spcPts val="0"/>
              </a:spcBef>
              <a:spcAft>
                <a:spcPts val="11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a:t>
            </a:r>
          </a:p>
          <a:p>
            <a:pPr marL="0" lvl="0" indent="0" defTabSz="914400">
              <a:lnSpc>
                <a:spcPct val="100000"/>
              </a:lnSpc>
              <a:spcBef>
                <a:spcPts val="0"/>
              </a:spcBef>
              <a:buNone/>
              <a:defRPr/>
            </a:pPr>
            <a:r>
              <a:rPr lang="en-US" sz="1200" b="1" dirty="0">
                <a:solidFill>
                  <a:prstClr val="black"/>
                </a:solidFill>
                <a:latin typeface="Helvetica" panose="020B0604020202020204" pitchFamily="34" charset="0"/>
                <a:cs typeface="Helvetica" panose="020B0604020202020204" pitchFamily="34" charset="0"/>
              </a:rPr>
              <a:t>The Transitioning Producer:</a:t>
            </a:r>
          </a:p>
          <a:p>
            <a:pPr marL="463550" indent="-238125" defTabSz="914400">
              <a:lnSpc>
                <a:spcPct val="110000"/>
              </a:lnSpc>
              <a:spcBef>
                <a:spcPts val="0"/>
              </a:spcBef>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463550" indent="-238125" defTabSz="914400">
              <a:lnSpc>
                <a:spcPct val="110000"/>
              </a:lnSpc>
              <a:spcBef>
                <a:spcPts val="0"/>
              </a:spcBef>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463550" indent="-238125" defTabSz="914400">
              <a:lnSpc>
                <a:spcPct val="110000"/>
              </a:lnSpc>
              <a:spcBef>
                <a:spcPts val="0"/>
              </a:spcBef>
              <a:spcAft>
                <a:spcPts val="11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0" lvl="0" indent="0" defTabSz="914400">
              <a:lnSpc>
                <a:spcPct val="100000"/>
              </a:lnSpc>
              <a:spcBef>
                <a:spcPts val="0"/>
              </a:spcBef>
              <a:buNone/>
              <a:defRPr/>
            </a:pPr>
            <a:r>
              <a:rPr lang="en-US" sz="1200" b="1" dirty="0">
                <a:solidFill>
                  <a:prstClr val="black"/>
                </a:solidFill>
                <a:latin typeface="Helvetica" panose="020B0604020202020204" pitchFamily="34" charset="0"/>
                <a:cs typeface="Helvetica" panose="020B0604020202020204" pitchFamily="34" charset="0"/>
              </a:rPr>
              <a:t>The Account Management/Service Team:</a:t>
            </a:r>
          </a:p>
          <a:p>
            <a:pPr marL="463550" lvl="0" indent="-238125" defTabSz="914400">
              <a:lnSpc>
                <a:spcPct val="110000"/>
              </a:lnSpc>
              <a:spcBef>
                <a:spcPts val="0"/>
              </a:spcBef>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463550" lvl="0" indent="-238125" defTabSz="914400">
              <a:lnSpc>
                <a:spcPct val="110000"/>
              </a:lnSpc>
              <a:spcBef>
                <a:spcPts val="0"/>
              </a:spcBef>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463550" lvl="0" indent="-238125" defTabSz="914400">
              <a:lnSpc>
                <a:spcPct val="110000"/>
              </a:lnSpc>
              <a:spcBef>
                <a:spcPts val="0"/>
              </a:spcBef>
              <a:spcAft>
                <a:spcPts val="11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0" lvl="0" indent="0" defTabSz="914400">
              <a:lnSpc>
                <a:spcPct val="100000"/>
              </a:lnSpc>
              <a:spcBef>
                <a:spcPts val="0"/>
              </a:spcBef>
              <a:buNone/>
              <a:defRPr/>
            </a:pPr>
            <a:r>
              <a:rPr lang="en-US" sz="1200" b="1" dirty="0">
                <a:solidFill>
                  <a:prstClr val="black"/>
                </a:solidFill>
                <a:latin typeface="Helvetica" panose="020B0604020202020204" pitchFamily="34" charset="0"/>
                <a:cs typeface="Helvetica" panose="020B0604020202020204" pitchFamily="34" charset="0"/>
              </a:rPr>
              <a:t>The Leadership Team:</a:t>
            </a:r>
          </a:p>
          <a:p>
            <a:pPr marL="463550" indent="-238125" defTabSz="914400">
              <a:lnSpc>
                <a:spcPct val="110000"/>
              </a:lnSpc>
              <a:spcBef>
                <a:spcPts val="0"/>
              </a:spcBef>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463550" indent="-238125" defTabSz="914400">
              <a:lnSpc>
                <a:spcPct val="110000"/>
              </a:lnSpc>
              <a:spcBef>
                <a:spcPts val="0"/>
              </a:spcBef>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463550" indent="-238125" defTabSz="914400">
              <a:lnSpc>
                <a:spcPct val="110000"/>
              </a:lnSpc>
              <a:spcBef>
                <a:spcPts val="0"/>
              </a:spcBef>
              <a:spcAft>
                <a:spcPts val="11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0" lvl="0" indent="0" defTabSz="914400">
              <a:lnSpc>
                <a:spcPct val="100000"/>
              </a:lnSpc>
              <a:spcBef>
                <a:spcPts val="0"/>
              </a:spcBef>
              <a:buNone/>
              <a:defRPr/>
            </a:pPr>
            <a:r>
              <a:rPr lang="en-US" sz="1200" b="1" dirty="0">
                <a:solidFill>
                  <a:prstClr val="black"/>
                </a:solidFill>
                <a:latin typeface="Helvetica" panose="020B0604020202020204" pitchFamily="34" charset="0"/>
                <a:cs typeface="Helvetica" panose="020B0604020202020204" pitchFamily="34" charset="0"/>
              </a:rPr>
              <a:t>The Organization at Large:</a:t>
            </a:r>
          </a:p>
          <a:p>
            <a:pPr marL="463550" lvl="0" indent="-238125" defTabSz="914400">
              <a:lnSpc>
                <a:spcPct val="110000"/>
              </a:lnSpc>
              <a:spcBef>
                <a:spcPts val="0"/>
              </a:spcBef>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463550" lvl="0" indent="-238125" defTabSz="914400">
              <a:lnSpc>
                <a:spcPct val="110000"/>
              </a:lnSpc>
              <a:spcBef>
                <a:spcPts val="0"/>
              </a:spcBef>
              <a:spcAft>
                <a:spcPts val="3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a:p>
            <a:pPr marL="463550" lvl="0" indent="-238125" defTabSz="914400">
              <a:lnSpc>
                <a:spcPct val="110000"/>
              </a:lnSpc>
              <a:spcBef>
                <a:spcPts val="0"/>
              </a:spcBef>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_________________________________________________________________________</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Defining Success</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5F930E9-88BF-42C4-85F5-4631E4B309B7}" type="slidenum">
              <a:rPr lang="en-US" smtClean="0"/>
              <a:t>7</a:t>
            </a:fld>
            <a:endParaRPr lang="en-US" dirty="0"/>
          </a:p>
        </p:txBody>
      </p:sp>
      <p:sp>
        <p:nvSpPr>
          <p:cNvPr id="8" name="Rounded Rectangle 7"/>
          <p:cNvSpPr/>
          <p:nvPr/>
        </p:nvSpPr>
        <p:spPr>
          <a:xfrm>
            <a:off x="457200" y="7723480"/>
            <a:ext cx="6858000" cy="128016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73152" rIns="182880" bIns="45720" rtlCol="0" anchor="ctr"/>
          <a:lstStyle/>
          <a:p>
            <a:pPr lvl="0">
              <a:lnSpc>
                <a:spcPct val="105000"/>
              </a:lnSpc>
              <a:spcAft>
                <a:spcPts val="400"/>
              </a:spcAft>
            </a:pPr>
            <a:r>
              <a:rPr lang="en-US" sz="1200" b="1" dirty="0">
                <a:solidFill>
                  <a:prstClr val="black"/>
                </a:solidFill>
                <a:latin typeface="Helvetica" panose="020B0604020202020204" pitchFamily="34" charset="0"/>
                <a:cs typeface="Helvetica" panose="020B0604020202020204" pitchFamily="34" charset="0"/>
              </a:rPr>
              <a:t>Filter </a:t>
            </a:r>
            <a:r>
              <a:rPr lang="en-US" sz="1200" b="1" dirty="0" smtClean="0">
                <a:solidFill>
                  <a:prstClr val="black"/>
                </a:solidFill>
                <a:latin typeface="Helvetica" panose="020B0604020202020204" pitchFamily="34" charset="0"/>
                <a:cs typeface="Helvetica" panose="020B0604020202020204" pitchFamily="34" charset="0"/>
              </a:rPr>
              <a:t>down </a:t>
            </a:r>
            <a:r>
              <a:rPr lang="en-US" sz="1200" b="1" dirty="0">
                <a:solidFill>
                  <a:prstClr val="black"/>
                </a:solidFill>
                <a:latin typeface="Helvetica" panose="020B0604020202020204" pitchFamily="34" charset="0"/>
                <a:cs typeface="Helvetica" panose="020B0604020202020204" pitchFamily="34" charset="0"/>
              </a:rPr>
              <a:t>to </a:t>
            </a:r>
            <a:r>
              <a:rPr lang="en-US" sz="1200" b="1" i="1" u="sng" dirty="0">
                <a:solidFill>
                  <a:schemeClr val="tx1"/>
                </a:solidFill>
                <a:latin typeface="Helvetica" panose="020B0604020202020204" pitchFamily="34" charset="0"/>
                <a:cs typeface="Helvetica" panose="020B0604020202020204" pitchFamily="34" charset="0"/>
              </a:rPr>
              <a:t>Three Key Words</a:t>
            </a:r>
            <a:r>
              <a:rPr lang="en-US" sz="1200" b="1" dirty="0">
                <a:solidFill>
                  <a:prstClr val="black"/>
                </a:solidFill>
                <a:latin typeface="Helvetica" panose="020B0604020202020204" pitchFamily="34" charset="0"/>
                <a:cs typeface="Helvetica" panose="020B0604020202020204" pitchFamily="34" charset="0"/>
              </a:rPr>
              <a:t> that </a:t>
            </a:r>
            <a:r>
              <a:rPr lang="en-US" sz="1200" b="1" dirty="0" smtClean="0">
                <a:solidFill>
                  <a:prstClr val="black"/>
                </a:solidFill>
                <a:latin typeface="Helvetica" panose="020B0604020202020204" pitchFamily="34" charset="0"/>
                <a:cs typeface="Helvetica" panose="020B0604020202020204" pitchFamily="34" charset="0"/>
              </a:rPr>
              <a:t>would </a:t>
            </a:r>
            <a:r>
              <a:rPr lang="en-US" sz="1200" b="1" dirty="0">
                <a:solidFill>
                  <a:prstClr val="black"/>
                </a:solidFill>
                <a:latin typeface="Helvetica" panose="020B0604020202020204" pitchFamily="34" charset="0"/>
                <a:cs typeface="Helvetica" panose="020B0604020202020204" pitchFamily="34" charset="0"/>
              </a:rPr>
              <a:t>s</a:t>
            </a:r>
            <a:r>
              <a:rPr lang="en-US" sz="1200" b="1" dirty="0" smtClean="0">
                <a:solidFill>
                  <a:prstClr val="black"/>
                </a:solidFill>
                <a:latin typeface="Helvetica" panose="020B0604020202020204" pitchFamily="34" charset="0"/>
                <a:cs typeface="Helvetica" panose="020B0604020202020204" pitchFamily="34" charset="0"/>
              </a:rPr>
              <a:t>ignify </a:t>
            </a:r>
            <a:r>
              <a:rPr lang="en-US" sz="1200" b="1" dirty="0">
                <a:solidFill>
                  <a:prstClr val="black"/>
                </a:solidFill>
                <a:latin typeface="Helvetica" panose="020B0604020202020204" pitchFamily="34" charset="0"/>
                <a:cs typeface="Helvetica" panose="020B0604020202020204" pitchFamily="34" charset="0"/>
              </a:rPr>
              <a:t>a </a:t>
            </a:r>
            <a:r>
              <a:rPr lang="en-US" sz="1200" b="1" dirty="0" smtClean="0">
                <a:solidFill>
                  <a:prstClr val="black"/>
                </a:solidFill>
                <a:latin typeface="Helvetica" panose="020B0604020202020204" pitchFamily="34" charset="0"/>
                <a:cs typeface="Helvetica" panose="020B0604020202020204" pitchFamily="34" charset="0"/>
              </a:rPr>
              <a:t>successful </a:t>
            </a:r>
            <a:r>
              <a:rPr lang="en-US" sz="1200" b="1" dirty="0">
                <a:solidFill>
                  <a:prstClr val="black"/>
                </a:solidFill>
                <a:latin typeface="Helvetica" panose="020B0604020202020204" pitchFamily="34" charset="0"/>
                <a:cs typeface="Helvetica" panose="020B0604020202020204" pitchFamily="34" charset="0"/>
              </a:rPr>
              <a:t>p</a:t>
            </a:r>
            <a:r>
              <a:rPr lang="en-US" sz="1200" b="1" dirty="0" smtClean="0">
                <a:solidFill>
                  <a:prstClr val="black"/>
                </a:solidFill>
                <a:latin typeface="Helvetica" panose="020B0604020202020204" pitchFamily="34" charset="0"/>
                <a:cs typeface="Helvetica" panose="020B0604020202020204" pitchFamily="34" charset="0"/>
              </a:rPr>
              <a:t>erpetuation</a:t>
            </a:r>
            <a:r>
              <a:rPr lang="en-US" sz="1200" b="1" dirty="0">
                <a:solidFill>
                  <a:prstClr val="black"/>
                </a:solidFill>
                <a:latin typeface="Helvetica" panose="020B0604020202020204" pitchFamily="34" charset="0"/>
                <a:cs typeface="Helvetica" panose="020B0604020202020204" pitchFamily="34" charset="0"/>
              </a:rPr>
              <a:t>: </a:t>
            </a:r>
            <a:br>
              <a:rPr lang="en-US" sz="1200" b="1" dirty="0">
                <a:solidFill>
                  <a:prstClr val="black"/>
                </a:solidFill>
                <a:latin typeface="Helvetica" panose="020B0604020202020204" pitchFamily="34" charset="0"/>
                <a:cs typeface="Helvetica" panose="020B0604020202020204" pitchFamily="34" charset="0"/>
              </a:rPr>
            </a:br>
            <a:r>
              <a:rPr lang="en-US" sz="1200" dirty="0">
                <a:solidFill>
                  <a:prstClr val="black"/>
                </a:solidFill>
                <a:latin typeface="Helvetica" panose="020B0604020202020204" pitchFamily="34" charset="0"/>
                <a:cs typeface="Helvetica" panose="020B0604020202020204" pitchFamily="34" charset="0"/>
              </a:rPr>
              <a:t>(this is your rallying cry through the process)</a:t>
            </a:r>
          </a:p>
          <a:p>
            <a:pPr marL="463550" lvl="0" indent="-238125">
              <a:lnSpc>
                <a:spcPct val="110000"/>
              </a:lnSpc>
              <a:spcAft>
                <a:spcPts val="2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 </a:t>
            </a:r>
          </a:p>
          <a:p>
            <a:pPr marL="463550" lvl="0" indent="-238125">
              <a:lnSpc>
                <a:spcPct val="110000"/>
              </a:lnSpc>
              <a:spcAft>
                <a:spcPts val="200"/>
              </a:spcAft>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 </a:t>
            </a:r>
          </a:p>
          <a:p>
            <a:pPr marL="463550" lvl="0" indent="-238125">
              <a:lnSpc>
                <a:spcPct val="110000"/>
              </a:lnSpc>
              <a:buFont typeface="Arial" panose="020B0604020202020204" pitchFamily="34" charset="0"/>
              <a:buChar char="•"/>
              <a:defRPr/>
            </a:pPr>
            <a:r>
              <a:rPr lang="en-US" sz="1200" dirty="0">
                <a:solidFill>
                  <a:prstClr val="black"/>
                </a:solidFill>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506151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Obstacles to Success</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5F930E9-88BF-42C4-85F5-4631E4B309B7}" type="slidenum">
              <a:rPr lang="en-US" smtClean="0"/>
              <a:t>8</a:t>
            </a:fld>
            <a:endParaRPr lang="en-US" dirty="0"/>
          </a:p>
        </p:txBody>
      </p:sp>
      <p:sp>
        <p:nvSpPr>
          <p:cNvPr id="8" name="Content Placeholder 2"/>
          <p:cNvSpPr txBox="1">
            <a:spLocks/>
          </p:cNvSpPr>
          <p:nvPr/>
        </p:nvSpPr>
        <p:spPr>
          <a:xfrm>
            <a:off x="457200" y="1304998"/>
            <a:ext cx="6858000" cy="457200"/>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00000"/>
              </a:lnSpc>
              <a:spcBef>
                <a:spcPts val="0"/>
              </a:spcBef>
              <a:spcAft>
                <a:spcPts val="900"/>
              </a:spcAft>
              <a:buNone/>
              <a:defRPr/>
            </a:pPr>
            <a:r>
              <a:rPr lang="en-US" sz="1200" dirty="0">
                <a:solidFill>
                  <a:schemeClr val="tx1"/>
                </a:solidFill>
                <a:latin typeface="Helvetica" panose="020B0604020202020204" pitchFamily="34" charset="0"/>
                <a:cs typeface="Helvetica" panose="020B0604020202020204" pitchFamily="34" charset="0"/>
              </a:rPr>
              <a:t>Review the following potential obstacles and indicate the challenges your team may face and actions to overcome. </a:t>
            </a:r>
            <a:endParaRPr lang="en-US" sz="1100" dirty="0">
              <a:solidFill>
                <a:prstClr val="black"/>
              </a:solidFill>
              <a:latin typeface="Helvetica" panose="020B0604020202020204" pitchFamily="34" charset="0"/>
              <a:cs typeface="Helvetica"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66914785"/>
              </p:ext>
            </p:extLst>
          </p:nvPr>
        </p:nvGraphicFramePr>
        <p:xfrm>
          <a:off x="457200" y="1878620"/>
          <a:ext cx="6878893" cy="6812280"/>
        </p:xfrm>
        <a:graphic>
          <a:graphicData uri="http://schemas.openxmlformats.org/drawingml/2006/table">
            <a:tbl>
              <a:tblPr firstRow="1" bandRow="1">
                <a:tableStyleId>{5C22544A-7EE6-4342-B048-85BDC9FD1C3A}</a:tableStyleId>
              </a:tblPr>
              <a:tblGrid>
                <a:gridCol w="4127137">
                  <a:extLst>
                    <a:ext uri="{9D8B030D-6E8A-4147-A177-3AD203B41FA5}">
                      <a16:colId xmlns:a16="http://schemas.microsoft.com/office/drawing/2014/main" xmlns="" val="20000"/>
                    </a:ext>
                  </a:extLst>
                </a:gridCol>
                <a:gridCol w="2751756">
                  <a:extLst>
                    <a:ext uri="{9D8B030D-6E8A-4147-A177-3AD203B41FA5}">
                      <a16:colId xmlns:a16="http://schemas.microsoft.com/office/drawing/2014/main" xmlns="" val="20001"/>
                    </a:ext>
                  </a:extLst>
                </a:gridCol>
              </a:tblGrid>
              <a:tr h="411480">
                <a:tc>
                  <a:txBody>
                    <a:bodyPr/>
                    <a:lstStyle/>
                    <a:p>
                      <a:pPr algn="ctr"/>
                      <a:r>
                        <a:rPr lang="en-US" sz="1200" dirty="0">
                          <a:latin typeface="Helvetica" panose="020B0604020202020204" pitchFamily="34" charset="0"/>
                          <a:cs typeface="Helvetica" panose="020B0604020202020204" pitchFamily="34" charset="0"/>
                        </a:rPr>
                        <a:t>Potential Obstacles</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a:txBody>
                    <a:bodyPr/>
                    <a:lstStyle/>
                    <a:p>
                      <a:pPr algn="ctr"/>
                      <a:r>
                        <a:rPr lang="en-US" sz="1200" dirty="0">
                          <a:latin typeface="Helvetica" panose="020B0604020202020204" pitchFamily="34" charset="0"/>
                          <a:cs typeface="Helvetica" panose="020B0604020202020204" pitchFamily="34" charset="0"/>
                        </a:rPr>
                        <a:t>Actions to Overcome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0"/>
                  </a:ext>
                </a:extLst>
              </a:tr>
              <a:tr h="365760">
                <a:tc gridSpan="2">
                  <a:txBody>
                    <a:bodyPr/>
                    <a:lstStyle/>
                    <a:p>
                      <a:r>
                        <a:rPr lang="en-US" sz="1200" dirty="0">
                          <a:latin typeface="Helvetica" panose="020B0604020202020204" pitchFamily="34" charset="0"/>
                          <a:cs typeface="Helvetica" panose="020B0604020202020204" pitchFamily="34" charset="0"/>
                        </a:rPr>
                        <a:t>Advisor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xmlns="" val="10001"/>
                  </a:ext>
                </a:extLst>
              </a:tr>
              <a:tr h="365760">
                <a:tc>
                  <a:txBody>
                    <a:bodyPr/>
                    <a:lstStyle/>
                    <a:p>
                      <a:pPr>
                        <a:lnSpc>
                          <a:spcPct val="80000"/>
                        </a:lnSpc>
                      </a:pPr>
                      <a:r>
                        <a:rPr lang="en-US" sz="1600" dirty="0">
                          <a:latin typeface="Helvetica" panose="020B0604020202020204" pitchFamily="34" charset="0"/>
                          <a:cs typeface="Helvetica" panose="020B0604020202020204" pitchFamily="34" charset="0"/>
                        </a:rPr>
                        <a:t>□ </a:t>
                      </a:r>
                      <a:r>
                        <a:rPr lang="en-US" sz="1100" dirty="0">
                          <a:latin typeface="Helvetica" panose="020B0604020202020204" pitchFamily="34" charset="0"/>
                          <a:cs typeface="Helvetica" panose="020B0604020202020204" pitchFamily="34" charset="0"/>
                        </a:rPr>
                        <a:t>Can’t find someone</a:t>
                      </a:r>
                      <a:r>
                        <a:rPr lang="en-US" sz="1100" baseline="0" dirty="0">
                          <a:latin typeface="Helvetica" panose="020B0604020202020204" pitchFamily="34" charset="0"/>
                          <a:cs typeface="Helvetica" panose="020B0604020202020204" pitchFamily="34" charset="0"/>
                        </a:rPr>
                        <a:t> who can handle the accounts</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dirty="0"/>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2"/>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Doesn’t develop transition producer or account</a:t>
                      </a:r>
                      <a:r>
                        <a:rPr lang="en-US" sz="1100" baseline="0" dirty="0">
                          <a:latin typeface="Helvetica" panose="020B0604020202020204" pitchFamily="34" charset="0"/>
                          <a:cs typeface="Helvetica" panose="020B0604020202020204" pitchFamily="34" charset="0"/>
                        </a:rPr>
                        <a:t> executive</a:t>
                      </a:r>
                      <a:endParaRPr lang="en-US" sz="11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3"/>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Lack of urgency</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4"/>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Doesn’t plan for what’s next in life</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5"/>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Doesn’t communicate well with clients</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6"/>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Financial</a:t>
                      </a:r>
                      <a:r>
                        <a:rPr lang="en-US" sz="1100" baseline="0" dirty="0">
                          <a:latin typeface="Helvetica" panose="020B0604020202020204" pitchFamily="34" charset="0"/>
                          <a:cs typeface="Helvetica" panose="020B0604020202020204" pitchFamily="34" charset="0"/>
                        </a:rPr>
                        <a:t> planning for future</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7"/>
                  </a:ext>
                </a:extLst>
              </a:tr>
              <a:tr h="365760">
                <a:tc gridSpan="2">
                  <a:txBody>
                    <a:bodyPr/>
                    <a:lstStyle/>
                    <a:p>
                      <a:r>
                        <a:rPr lang="en-US" sz="1200" dirty="0">
                          <a:latin typeface="Helvetica" panose="020B0604020202020204" pitchFamily="34" charset="0"/>
                          <a:cs typeface="Helvetica" panose="020B0604020202020204" pitchFamily="34" charset="0"/>
                        </a:rPr>
                        <a:t>Agency/Leaders</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xmlns="" val="10008"/>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Doesn’t identify future/transition</a:t>
                      </a:r>
                      <a:r>
                        <a:rPr lang="en-US" sz="1100" baseline="0" dirty="0">
                          <a:latin typeface="Helvetica" panose="020B0604020202020204" pitchFamily="34" charset="0"/>
                          <a:cs typeface="Helvetica" panose="020B0604020202020204" pitchFamily="34" charset="0"/>
                        </a:rPr>
                        <a:t> talent</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dirty="0"/>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9"/>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Does not hold the producers accountable</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10"/>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kumimoji="0" lang="en-US" sz="1100" b="0" i="0" u="none" strike="noStrike" kern="1200" cap="none" spc="0" normalizeH="0" baseline="0" noProof="0" dirty="0">
                          <a:ln>
                            <a:noFill/>
                          </a:ln>
                          <a:solidFill>
                            <a:schemeClr val="dk1"/>
                          </a:solidFill>
                          <a:effectLst/>
                          <a:uLnTx/>
                          <a:uFillTx/>
                          <a:latin typeface="Helvetica" panose="020B0604020202020204" pitchFamily="34" charset="0"/>
                          <a:ea typeface="+mn-ea"/>
                          <a:cs typeface="Helvetica" panose="020B0604020202020204" pitchFamily="34" charset="0"/>
                        </a:rPr>
                        <a:t>Proactively financing </a:t>
                      </a:r>
                      <a:r>
                        <a:rPr lang="en-US" sz="1100" dirty="0">
                          <a:latin typeface="Helvetica" panose="020B0604020202020204" pitchFamily="34" charset="0"/>
                          <a:cs typeface="Helvetica" panose="020B0604020202020204" pitchFamily="34" charset="0"/>
                        </a:rPr>
                        <a:t>the transition</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11"/>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Lack of urgency/following the timeline</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12"/>
                  </a:ext>
                </a:extLst>
              </a:tr>
              <a:tr h="365760">
                <a:tc gridSpan="2">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Account Manager</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xmlns="" val="10013"/>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Doesn’t communicate well with clients</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dirty="0"/>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14"/>
                  </a:ext>
                </a:extLst>
              </a:tr>
              <a:tr h="548640">
                <a:tc>
                  <a:txBody>
                    <a:bodyPr/>
                    <a:lstStyle/>
                    <a:p>
                      <a:pPr marL="174625" indent="-174625">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Doesn’t develop relationship with perpetuating producer </a:t>
                      </a:r>
                      <a:br>
                        <a:rPr lang="en-US" sz="1100" dirty="0">
                          <a:latin typeface="Helvetica" panose="020B0604020202020204" pitchFamily="34" charset="0"/>
                          <a:cs typeface="Helvetica" panose="020B0604020202020204" pitchFamily="34" charset="0"/>
                        </a:rPr>
                      </a:br>
                      <a:r>
                        <a:rPr lang="en-US" sz="1100" dirty="0">
                          <a:latin typeface="Helvetica" panose="020B0604020202020204" pitchFamily="34" charset="0"/>
                          <a:cs typeface="Helvetica" panose="020B0604020202020204" pitchFamily="34" charset="0"/>
                        </a:rPr>
                        <a:t>or account executive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15"/>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kumimoji="0" lang="en-US" sz="1100" b="0" i="0" u="none" strike="noStrike" kern="1200" cap="none" spc="0" normalizeH="0" baseline="0" noProof="0" dirty="0">
                          <a:ln>
                            <a:noFill/>
                          </a:ln>
                          <a:solidFill>
                            <a:schemeClr val="dk1"/>
                          </a:solidFill>
                          <a:effectLst/>
                          <a:uLnTx/>
                          <a:uFillTx/>
                          <a:latin typeface="Helvetica" panose="020B0604020202020204" pitchFamily="34" charset="0"/>
                          <a:ea typeface="+mn-ea"/>
                          <a:cs typeface="Helvetica" panose="020B0604020202020204" pitchFamily="34" charset="0"/>
                        </a:rPr>
                        <a:t>Lack of urgency</a:t>
                      </a:r>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16"/>
                  </a:ext>
                </a:extLst>
              </a:tr>
              <a:tr h="365760">
                <a:tc>
                  <a:txBody>
                    <a:bodyPr/>
                    <a:lstStyle/>
                    <a:p>
                      <a:pPr>
                        <a:lnSpc>
                          <a:spcPct val="80000"/>
                        </a:lnSpc>
                      </a:pPr>
                      <a:r>
                        <a:rPr kumimoji="0" lang="en-US" sz="16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a:t>
                      </a:r>
                      <a:r>
                        <a:rPr lang="en-US" sz="1100" dirty="0">
                          <a:latin typeface="Helvetica" panose="020B0604020202020204" pitchFamily="34" charset="0"/>
                          <a:cs typeface="Helvetica" panose="020B0604020202020204" pitchFamily="34" charset="0"/>
                        </a:rPr>
                        <a:t>Doesn’t communicate well with producers through transition</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dirty="0"/>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1392248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2136"/>
            <a:ext cx="7315200" cy="8483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9" name="Content Placeholder 2"/>
          <p:cNvSpPr txBox="1">
            <a:spLocks/>
          </p:cNvSpPr>
          <p:nvPr/>
        </p:nvSpPr>
        <p:spPr>
          <a:xfrm>
            <a:off x="457200" y="1304999"/>
            <a:ext cx="6858000" cy="4211599"/>
          </a:xfrm>
          <a:prstGeom prst="rect">
            <a:avLst/>
          </a:prstGeom>
        </p:spPr>
        <p:txBody>
          <a:bodyPr vert="horz" lIns="91440" tIns="45720" rIns="91440" bIns="45720" rtlCol="0">
            <a:noAutofit/>
          </a:bodyPr>
          <a:lstStyle>
            <a:lvl1pPr marL="234950" indent="-234950" algn="l" defTabSz="777240" rtl="0" eaLnBrk="1" latinLnBrk="0" hangingPunct="1">
              <a:lnSpc>
                <a:spcPct val="90000"/>
              </a:lnSpc>
              <a:spcBef>
                <a:spcPts val="850"/>
              </a:spcBef>
              <a:buFont typeface="Wingdings" panose="05000000000000000000" pitchFamily="2" charset="2"/>
              <a:buChar char="§"/>
              <a:defRPr sz="2400" kern="1200">
                <a:solidFill>
                  <a:schemeClr val="bg2"/>
                </a:solidFill>
                <a:latin typeface="Arial" panose="020B0604020202020204" pitchFamily="34" charset="0"/>
                <a:ea typeface="+mn-ea"/>
                <a:cs typeface="Arial" panose="020B0604020202020204" pitchFamily="34" charset="0"/>
              </a:defRPr>
            </a:lvl1pPr>
            <a:lvl2pPr marL="582613" indent="-236538" algn="l" defTabSz="777240" rtl="0" eaLnBrk="1" latinLnBrk="0" hangingPunct="1">
              <a:lnSpc>
                <a:spcPct val="90000"/>
              </a:lnSpc>
              <a:spcBef>
                <a:spcPts val="425"/>
              </a:spcBef>
              <a:buFont typeface="Wingdings" panose="05000000000000000000" pitchFamily="2" charset="2"/>
              <a:buChar char="§"/>
              <a:defRPr sz="2000" kern="1200">
                <a:solidFill>
                  <a:schemeClr val="bg2"/>
                </a:solidFill>
                <a:latin typeface="Arial" panose="020B0604020202020204" pitchFamily="34" charset="0"/>
                <a:ea typeface="+mn-ea"/>
                <a:cs typeface="Arial" panose="020B0604020202020204" pitchFamily="34" charset="0"/>
              </a:defRPr>
            </a:lvl2pPr>
            <a:lvl3pPr marL="914400" indent="-222250" algn="l" defTabSz="777240" rtl="0" eaLnBrk="1" latinLnBrk="0" hangingPunct="1">
              <a:lnSpc>
                <a:spcPct val="90000"/>
              </a:lnSpc>
              <a:spcBef>
                <a:spcPts val="425"/>
              </a:spcBef>
              <a:buFont typeface="Wingdings" panose="05000000000000000000" pitchFamily="2" charset="2"/>
              <a:buChar char="§"/>
              <a:tabLst/>
              <a:defRPr sz="1600" kern="1200">
                <a:solidFill>
                  <a:schemeClr val="bg2"/>
                </a:solidFill>
                <a:latin typeface="Arial" panose="020B0604020202020204" pitchFamily="34" charset="0"/>
                <a:ea typeface="+mn-ea"/>
                <a:cs typeface="Arial" panose="020B0604020202020204" pitchFamily="34" charset="0"/>
              </a:defRPr>
            </a:lvl3pPr>
            <a:lvl4pPr marL="1260475"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4pPr>
            <a:lvl5pPr marL="1606550" indent="-222250" algn="l" defTabSz="777240" rtl="0" eaLnBrk="1" latinLnBrk="0" hangingPunct="1">
              <a:lnSpc>
                <a:spcPct val="90000"/>
              </a:lnSpc>
              <a:spcBef>
                <a:spcPts val="425"/>
              </a:spcBef>
              <a:buFont typeface="Wingdings" panose="05000000000000000000" pitchFamily="2" charset="2"/>
              <a:buChar char="§"/>
              <a:defRPr sz="1400" kern="1200">
                <a:solidFill>
                  <a:schemeClr val="bg2"/>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lvl="0" indent="0">
              <a:lnSpc>
                <a:spcPct val="100000"/>
              </a:lnSpc>
              <a:spcBef>
                <a:spcPts val="0"/>
              </a:spcBef>
              <a:spcAft>
                <a:spcPts val="1400"/>
              </a:spcAft>
              <a:buNone/>
              <a:defRPr/>
            </a:pPr>
            <a:r>
              <a:rPr lang="en-US" sz="1200" dirty="0">
                <a:solidFill>
                  <a:schemeClr val="tx1"/>
                </a:solidFill>
                <a:latin typeface="Helvetica" panose="020B0604020202020204" pitchFamily="34" charset="0"/>
                <a:cs typeface="Helvetica" panose="020B0604020202020204" pitchFamily="34" charset="0"/>
              </a:rPr>
              <a:t>In order to have a successful perpetuation, you must be working toward something. Identify below your short and long term goals. </a:t>
            </a:r>
            <a:endParaRPr lang="en-US" altLang="en-US" sz="1200" kern="0" dirty="0">
              <a:solidFill>
                <a:srgbClr val="000000"/>
              </a:solidFill>
              <a:latin typeface="Helvetica" panose="020B0604020202020204" pitchFamily="34" charset="0"/>
              <a:cs typeface="Helvetica" panose="020B0604020202020204" pitchFamily="34" charset="0"/>
              <a:sym typeface="Symbol" pitchFamily="2" charset="2"/>
            </a:endParaRPr>
          </a:p>
          <a:p>
            <a:pPr marL="457200">
              <a:lnSpc>
                <a:spcPct val="100000"/>
              </a:lnSpc>
              <a:spcBef>
                <a:spcPts val="0"/>
              </a:spcBef>
              <a:spcAft>
                <a:spcPts val="3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What is your goal at the agency?</a:t>
            </a:r>
          </a:p>
          <a:p>
            <a:pPr marL="685800" lvl="0" indent="0">
              <a:lnSpc>
                <a:spcPct val="100000"/>
              </a:lnSpc>
              <a:spcBef>
                <a:spcPts val="0"/>
              </a:spcBef>
              <a:buNone/>
            </a:pPr>
            <a:r>
              <a:rPr lang="en-US" sz="1800" dirty="0">
                <a:solidFill>
                  <a:prstClr val="black"/>
                </a:solidFill>
                <a:latin typeface="Helvetica" panose="020B0604020202020204" pitchFamily="34" charset="0"/>
                <a:cs typeface="Helvetica" panose="020B0604020202020204" pitchFamily="34" charset="0"/>
              </a:rPr>
              <a:t>□ </a:t>
            </a:r>
            <a:r>
              <a:rPr lang="en-US" sz="1200" dirty="0">
                <a:solidFill>
                  <a:prstClr val="black"/>
                </a:solidFill>
                <a:latin typeface="Helvetica" panose="020B0604020202020204" pitchFamily="34" charset="0"/>
                <a:cs typeface="Helvetica" panose="020B0604020202020204" pitchFamily="34" charset="0"/>
              </a:rPr>
              <a:t>Part-time Producer</a:t>
            </a:r>
          </a:p>
          <a:p>
            <a:pPr marL="685800" indent="0">
              <a:lnSpc>
                <a:spcPct val="100000"/>
              </a:lnSpc>
              <a:spcBef>
                <a:spcPts val="0"/>
              </a:spcBef>
              <a:buNone/>
            </a:pPr>
            <a:r>
              <a:rPr lang="en-US" sz="1800" dirty="0">
                <a:solidFill>
                  <a:prstClr val="black"/>
                </a:solidFill>
                <a:latin typeface="Helvetica" panose="020B0604020202020204" pitchFamily="34" charset="0"/>
                <a:cs typeface="Helvetica" panose="020B0604020202020204" pitchFamily="34" charset="0"/>
              </a:rPr>
              <a:t>□ </a:t>
            </a:r>
            <a:r>
              <a:rPr lang="en-US" sz="1200" dirty="0">
                <a:solidFill>
                  <a:prstClr val="black"/>
                </a:solidFill>
                <a:latin typeface="Helvetica" panose="020B0604020202020204" pitchFamily="34" charset="0"/>
                <a:cs typeface="Helvetica" panose="020B0604020202020204" pitchFamily="34" charset="0"/>
              </a:rPr>
              <a:t>Hunter/Agency Ambassador</a:t>
            </a:r>
          </a:p>
          <a:p>
            <a:pPr marL="685800" indent="0">
              <a:lnSpc>
                <a:spcPct val="100000"/>
              </a:lnSpc>
              <a:spcBef>
                <a:spcPts val="0"/>
              </a:spcBef>
              <a:buNone/>
            </a:pPr>
            <a:r>
              <a:rPr lang="en-US" sz="1800" dirty="0">
                <a:solidFill>
                  <a:prstClr val="black"/>
                </a:solidFill>
                <a:latin typeface="Helvetica" panose="020B0604020202020204" pitchFamily="34" charset="0"/>
                <a:cs typeface="Helvetica" panose="020B0604020202020204" pitchFamily="34" charset="0"/>
              </a:rPr>
              <a:t>□ </a:t>
            </a:r>
            <a:r>
              <a:rPr lang="en-US" sz="1200" dirty="0">
                <a:solidFill>
                  <a:prstClr val="black"/>
                </a:solidFill>
                <a:latin typeface="Helvetica" panose="020B0604020202020204" pitchFamily="34" charset="0"/>
                <a:cs typeface="Helvetica" panose="020B0604020202020204" pitchFamily="34" charset="0"/>
              </a:rPr>
              <a:t>Other Agency Role – Describe: ___________________________________________</a:t>
            </a:r>
          </a:p>
          <a:p>
            <a:pPr marL="685800" indent="0">
              <a:lnSpc>
                <a:spcPct val="100000"/>
              </a:lnSpc>
              <a:spcBef>
                <a:spcPts val="0"/>
              </a:spcBef>
              <a:spcAft>
                <a:spcPts val="1400"/>
              </a:spcAft>
              <a:buNone/>
            </a:pPr>
            <a:r>
              <a:rPr lang="en-US" sz="1800" dirty="0">
                <a:solidFill>
                  <a:prstClr val="black"/>
                </a:solidFill>
                <a:latin typeface="Helvetica" panose="020B0604020202020204" pitchFamily="34" charset="0"/>
                <a:cs typeface="Helvetica" panose="020B0604020202020204" pitchFamily="34" charset="0"/>
              </a:rPr>
              <a:t>□ </a:t>
            </a:r>
            <a:r>
              <a:rPr lang="en-US" sz="1200" dirty="0">
                <a:solidFill>
                  <a:prstClr val="black"/>
                </a:solidFill>
                <a:latin typeface="Helvetica" panose="020B0604020202020204" pitchFamily="34" charset="0"/>
                <a:cs typeface="Helvetica" panose="020B0604020202020204" pitchFamily="34" charset="0"/>
              </a:rPr>
              <a:t>Exit Completely</a:t>
            </a:r>
            <a:endParaRPr lang="en-US" sz="1200" dirty="0">
              <a:solidFill>
                <a:schemeClr val="tx1"/>
              </a:solidFill>
              <a:latin typeface="Helvetica" panose="020B0604020202020204" pitchFamily="34" charset="0"/>
              <a:cs typeface="Helvetica" panose="020B0604020202020204" pitchFamily="34" charset="0"/>
            </a:endParaRPr>
          </a:p>
          <a:p>
            <a:pPr marL="457200" indent="-228600">
              <a:lnSpc>
                <a:spcPct val="100000"/>
              </a:lnSpc>
              <a:spcBef>
                <a:spcPts val="0"/>
              </a:spcBef>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Based on your selection, detail what your regular day to day will look like:</a:t>
            </a:r>
          </a:p>
          <a:p>
            <a:pPr marL="457200" indent="0">
              <a:lnSpc>
                <a:spcPct val="15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a:t>
            </a:r>
          </a:p>
          <a:p>
            <a:pPr marL="457200" indent="0">
              <a:lnSpc>
                <a:spcPct val="15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a:t>
            </a:r>
          </a:p>
          <a:p>
            <a:pPr marL="457200" indent="0">
              <a:lnSpc>
                <a:spcPct val="15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a:t>
            </a:r>
          </a:p>
          <a:p>
            <a:pPr marL="457200" indent="0">
              <a:lnSpc>
                <a:spcPct val="15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a:t>
            </a:r>
          </a:p>
          <a:p>
            <a:pPr marL="457200" indent="0">
              <a:lnSpc>
                <a:spcPct val="150000"/>
              </a:lnSpc>
              <a:spcBef>
                <a:spcPts val="0"/>
              </a:spcBef>
              <a:buNone/>
              <a:defRPr/>
            </a:pPr>
            <a:r>
              <a:rPr lang="en-US" sz="1200" dirty="0">
                <a:solidFill>
                  <a:schemeClr val="tx1"/>
                </a:solidFill>
                <a:latin typeface="Helvetica" panose="020B0604020202020204" pitchFamily="34" charset="0"/>
                <a:cs typeface="Helvetica" panose="020B0604020202020204" pitchFamily="34" charset="0"/>
              </a:rPr>
              <a:t>_________________________________________________________________________</a:t>
            </a:r>
            <a:r>
              <a:rPr lang="en-US" sz="1200" dirty="0">
                <a:solidFill>
                  <a:prstClr val="black"/>
                </a:solidFill>
                <a:latin typeface="Helvetica" panose="020B0604020202020204" pitchFamily="34" charset="0"/>
                <a:cs typeface="Helvetica" panose="020B0604020202020204" pitchFamily="34" charset="0"/>
              </a:rPr>
              <a:t> </a:t>
            </a:r>
          </a:p>
          <a:p>
            <a:pPr marL="0" lvl="0" indent="0" defTabSz="914400">
              <a:lnSpc>
                <a:spcPct val="100000"/>
              </a:lnSpc>
              <a:spcBef>
                <a:spcPts val="0"/>
              </a:spcBef>
              <a:spcAft>
                <a:spcPts val="600"/>
              </a:spcAft>
              <a:buNone/>
              <a:defRPr/>
            </a:pPr>
            <a:endParaRPr lang="en-US" sz="800" b="1" dirty="0">
              <a:solidFill>
                <a:schemeClr val="tx1"/>
              </a:solidFill>
              <a:latin typeface="Helvetica" panose="020B0604020202020204" pitchFamily="34" charset="0"/>
              <a:cs typeface="Helvetica" panose="020B0604020202020204" pitchFamily="34" charset="0"/>
            </a:endParaRPr>
          </a:p>
          <a:p>
            <a:pPr marL="457200" defTabSz="914400">
              <a:lnSpc>
                <a:spcPct val="100000"/>
              </a:lnSpc>
              <a:spcBef>
                <a:spcPts val="0"/>
              </a:spcBef>
              <a:spcAft>
                <a:spcPts val="900"/>
              </a:spcAft>
              <a:buFont typeface="Arial" panose="020B0604020202020204" pitchFamily="34" charset="0"/>
              <a:buChar char="•"/>
              <a:defRPr/>
            </a:pPr>
            <a:r>
              <a:rPr lang="en-US" sz="1200" dirty="0">
                <a:solidFill>
                  <a:schemeClr val="tx1"/>
                </a:solidFill>
                <a:latin typeface="Helvetica" panose="020B0604020202020204" pitchFamily="34" charset="0"/>
                <a:cs typeface="Helvetica" panose="020B0604020202020204" pitchFamily="34" charset="0"/>
              </a:rPr>
              <a:t>Target date of transition: _____________________________________________________</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031" y="9118947"/>
            <a:ext cx="1445867" cy="783674"/>
          </a:xfrm>
          <a:prstGeom prst="rect">
            <a:avLst/>
          </a:prstGeom>
        </p:spPr>
      </p:pic>
      <p:sp>
        <p:nvSpPr>
          <p:cNvPr id="7" name="Title 2"/>
          <p:cNvSpPr txBox="1">
            <a:spLocks/>
          </p:cNvSpPr>
          <p:nvPr/>
        </p:nvSpPr>
        <p:spPr>
          <a:xfrm>
            <a:off x="389433" y="315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lvl="0" algn="ctr" defTabSz="777240" eaLnBrk="1" fontAlgn="auto" hangingPunct="1">
              <a:lnSpc>
                <a:spcPct val="90000"/>
              </a:lnSpc>
              <a:spcBef>
                <a:spcPts val="0"/>
              </a:spcBef>
              <a:spcAft>
                <a:spcPts val="0"/>
              </a:spcAft>
              <a:defRPr sz="4400">
                <a:solidFill>
                  <a:srgbClr val="EB9C0F"/>
                </a:solidFill>
                <a:latin typeface="+mj-lt"/>
                <a:ea typeface="+mj-ea"/>
                <a:cs typeface="+mj-cs"/>
                <a:sym typeface="Helvetica"/>
              </a:defRPr>
            </a:pPr>
            <a:r>
              <a:rPr lang="en-US" sz="2400" kern="0" dirty="0">
                <a:solidFill>
                  <a:srgbClr val="E09653"/>
                </a:solidFill>
                <a:latin typeface="Helvetica"/>
                <a:cs typeface="Helvetica"/>
                <a:sym typeface="Helvetica"/>
              </a:rPr>
              <a:t>Perpetuating Producer Goals</a:t>
            </a:r>
            <a:endParaRPr lang="en-US" sz="1100" kern="0" baseline="100000" dirty="0">
              <a:solidFill>
                <a:srgbClr val="E09653"/>
              </a:solidFill>
              <a:latin typeface="Helvetica"/>
              <a:cs typeface="Helvetica"/>
              <a:sym typeface="Helvetica"/>
            </a:endParaRPr>
          </a:p>
        </p:txBody>
      </p:sp>
      <p:sp>
        <p:nvSpPr>
          <p:cNvPr id="4" name="Footer Placeholder 3"/>
          <p:cNvSpPr>
            <a:spLocks noGrp="1"/>
          </p:cNvSpPr>
          <p:nvPr>
            <p:ph type="ftr" sz="quarter" idx="11"/>
          </p:nvPr>
        </p:nvSpPr>
        <p:spPr/>
        <p:txBody>
          <a:bodyPr/>
          <a:lstStyle/>
          <a:p>
            <a:fld id="{35F930E9-88BF-42C4-85F5-4631E4B309B7}" type="slidenum">
              <a:rPr lang="en-US" smtClean="0"/>
              <a:t>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87786671"/>
              </p:ext>
            </p:extLst>
          </p:nvPr>
        </p:nvGraphicFramePr>
        <p:xfrm>
          <a:off x="457200" y="5580833"/>
          <a:ext cx="6866556" cy="3383280"/>
        </p:xfrm>
        <a:graphic>
          <a:graphicData uri="http://schemas.openxmlformats.org/drawingml/2006/table">
            <a:tbl>
              <a:tblPr firstRow="1" bandRow="1">
                <a:tableStyleId>{5C22544A-7EE6-4342-B048-85BDC9FD1C3A}</a:tableStyleId>
              </a:tblPr>
              <a:tblGrid>
                <a:gridCol w="5065295">
                  <a:extLst>
                    <a:ext uri="{9D8B030D-6E8A-4147-A177-3AD203B41FA5}">
                      <a16:colId xmlns:a16="http://schemas.microsoft.com/office/drawing/2014/main" xmlns="" val="20000"/>
                    </a:ext>
                  </a:extLst>
                </a:gridCol>
                <a:gridCol w="1801261">
                  <a:extLst>
                    <a:ext uri="{9D8B030D-6E8A-4147-A177-3AD203B41FA5}">
                      <a16:colId xmlns:a16="http://schemas.microsoft.com/office/drawing/2014/main" xmlns="" val="20001"/>
                    </a:ext>
                  </a:extLst>
                </a:gridCol>
              </a:tblGrid>
              <a:tr h="320040">
                <a:tc>
                  <a:txBody>
                    <a:bodyPr/>
                    <a:lstStyle/>
                    <a:p>
                      <a:pPr algn="ctr"/>
                      <a:r>
                        <a:rPr lang="en-US" sz="1400" dirty="0">
                          <a:latin typeface="Helvetica" panose="020B0604020202020204" pitchFamily="34" charset="0"/>
                          <a:cs typeface="Helvetica" panose="020B0604020202020204" pitchFamily="34" charset="0"/>
                        </a:rPr>
                        <a:t>Long Term Goals (3-5 Years)</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a:txBody>
                    <a:bodyPr/>
                    <a:lstStyle/>
                    <a:p>
                      <a:pPr algn="ctr"/>
                      <a:r>
                        <a:rPr lang="en-US" sz="1400" dirty="0">
                          <a:latin typeface="Helvetica" panose="020B0604020202020204" pitchFamily="34" charset="0"/>
                          <a:cs typeface="Helvetica" panose="020B0604020202020204" pitchFamily="34" charset="0"/>
                        </a:rPr>
                        <a:t>Target Date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0"/>
                  </a:ext>
                </a:extLst>
              </a:tr>
              <a:tr h="457200">
                <a:tc>
                  <a:txBody>
                    <a:bodyPr/>
                    <a:lstStyle/>
                    <a:p>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dirty="0"/>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1"/>
                  </a:ext>
                </a:extLst>
              </a:tr>
              <a:tr h="457200">
                <a:tc>
                  <a:txBody>
                    <a:bodyPr/>
                    <a:lstStyle/>
                    <a:p>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2"/>
                  </a:ext>
                </a:extLst>
              </a:tr>
              <a:tr h="457200">
                <a:tc>
                  <a:txBody>
                    <a:bodyPr/>
                    <a:lstStyle/>
                    <a:p>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3"/>
                  </a:ext>
                </a:extLst>
              </a:tr>
              <a:tr h="320040">
                <a:tc>
                  <a:txBody>
                    <a:bodyPr/>
                    <a:lstStyle/>
                    <a:p>
                      <a:pPr algn="ctr"/>
                      <a:r>
                        <a:rPr lang="en-US" sz="1400" b="1" dirty="0">
                          <a:solidFill>
                            <a:schemeClr val="bg1"/>
                          </a:solidFill>
                          <a:latin typeface="Helvetica" panose="020B0604020202020204" pitchFamily="34" charset="0"/>
                          <a:cs typeface="Helvetica" panose="020B0604020202020204" pitchFamily="34" charset="0"/>
                        </a:rPr>
                        <a:t>Short Term Goals (Next</a:t>
                      </a:r>
                      <a:r>
                        <a:rPr lang="en-US" sz="1400" b="1" baseline="0" dirty="0">
                          <a:solidFill>
                            <a:schemeClr val="bg1"/>
                          </a:solidFill>
                          <a:latin typeface="Helvetica" panose="020B0604020202020204" pitchFamily="34" charset="0"/>
                          <a:cs typeface="Helvetica" panose="020B0604020202020204" pitchFamily="34" charset="0"/>
                        </a:rPr>
                        <a:t> 12-24 Months</a:t>
                      </a:r>
                      <a:r>
                        <a:rPr lang="en-US" sz="1400" b="1" dirty="0">
                          <a:solidFill>
                            <a:schemeClr val="bg1"/>
                          </a:solidFill>
                          <a:latin typeface="Helvetica" panose="020B0604020202020204" pitchFamily="34" charset="0"/>
                          <a:cs typeface="Helvetica" panose="020B0604020202020204" pitchFamily="34" charset="0"/>
                        </a:rPr>
                        <a:t>)</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tc>
                  <a:txBody>
                    <a:bodyPr/>
                    <a:lstStyle/>
                    <a:p>
                      <a:pPr algn="ctr"/>
                      <a:r>
                        <a:rPr lang="en-US" sz="1400" b="1" dirty="0">
                          <a:solidFill>
                            <a:schemeClr val="bg1"/>
                          </a:solidFill>
                          <a:latin typeface="Helvetica" panose="020B0604020202020204" pitchFamily="34" charset="0"/>
                          <a:cs typeface="Helvetica" panose="020B0604020202020204" pitchFamily="34" charset="0"/>
                        </a:rPr>
                        <a:t>Target Date</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4"/>
                  </a:ext>
                </a:extLst>
              </a:tr>
              <a:tr h="457200">
                <a:tc>
                  <a:txBody>
                    <a:bodyPr/>
                    <a:lstStyle/>
                    <a:p>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dirty="0"/>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5"/>
                  </a:ext>
                </a:extLst>
              </a:tr>
              <a:tr h="457200">
                <a:tc>
                  <a:txBody>
                    <a:bodyPr/>
                    <a:lstStyle/>
                    <a:p>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dirty="0"/>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6"/>
                  </a:ext>
                </a:extLst>
              </a:tr>
              <a:tr h="457200">
                <a:tc>
                  <a:txBody>
                    <a:bodyPr/>
                    <a:lstStyle/>
                    <a:p>
                      <a:endParaRPr lang="en-US" sz="1200" dirty="0">
                        <a:latin typeface="Helvetica" panose="020B0604020202020204" pitchFamily="34" charset="0"/>
                        <a:cs typeface="Helvetica" panose="020B0604020202020204" pitchFamily="34" charset="0"/>
                      </a:endParaRP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endParaRPr lang="en-US" dirty="0"/>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954988008"/>
      </p:ext>
    </p:extLst>
  </p:cSld>
  <p:clrMapOvr>
    <a:masterClrMapping/>
  </p:clrMapOvr>
</p:sld>
</file>

<file path=ppt/theme/theme1.xml><?xml version="1.0" encoding="utf-8"?>
<a:theme xmlns:a="http://schemas.openxmlformats.org/drawingml/2006/main" name="Office Theme">
  <a:themeElements>
    <a:clrScheme name="InCite">
      <a:dk1>
        <a:sysClr val="windowText" lastClr="000000"/>
      </a:dk1>
      <a:lt1>
        <a:sysClr val="window" lastClr="FFFFFF"/>
      </a:lt1>
      <a:dk2>
        <a:srgbClr val="6E6E6E"/>
      </a:dk2>
      <a:lt2>
        <a:srgbClr val="EEECE1"/>
      </a:lt2>
      <a:accent1>
        <a:srgbClr val="EB9C0F"/>
      </a:accent1>
      <a:accent2>
        <a:srgbClr val="758D89"/>
      </a:accent2>
      <a:accent3>
        <a:srgbClr val="000000"/>
      </a:accent3>
      <a:accent4>
        <a:srgbClr val="F1BD6D"/>
      </a:accent4>
      <a:accent5>
        <a:srgbClr val="A3A3A3"/>
      </a:accent5>
      <a:accent6>
        <a:srgbClr val="6E6E6E"/>
      </a:accent6>
      <a:hlink>
        <a:srgbClr val="EB9C0F"/>
      </a:hlink>
      <a:folHlink>
        <a:srgbClr val="758D8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2984</TotalTime>
  <Words>2157</Words>
  <Application>Microsoft Office PowerPoint</Application>
  <PresentationFormat>Custom</PresentationFormat>
  <Paragraphs>968</Paragraphs>
  <Slides>27</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Helvetica</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Courtney McCoach</dc:creator>
  <cp:lastModifiedBy>Courtney McCoach</cp:lastModifiedBy>
  <cp:revision>128</cp:revision>
  <dcterms:created xsi:type="dcterms:W3CDTF">2015-06-16T12:02:43Z</dcterms:created>
  <dcterms:modified xsi:type="dcterms:W3CDTF">2018-04-13T13:35:39Z</dcterms:modified>
</cp:coreProperties>
</file>