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D00"/>
    <a:srgbClr val="FF9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74" autoAdjust="0"/>
    <p:restoredTop sz="94660"/>
  </p:normalViewPr>
  <p:slideViewPr>
    <p:cSldViewPr snapToGrid="0">
      <p:cViewPr>
        <p:scale>
          <a:sx n="76" d="100"/>
          <a:sy n="76" d="100"/>
        </p:scale>
        <p:origin x="3320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153D-4ED5-194C-8513-C19A145BA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7E1C-9A6F-F04B-9B7E-28F928E61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C4D36-152E-EF46-BFBB-9C98FA976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4E0C2-AA9F-CE4A-9F93-2672D67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6D978-022B-C544-A78F-E07D332B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36D33-1435-484C-A84C-E0290DA9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8C75A-B05A-DD47-B306-CB055E0CE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07A09-C493-CF4F-B056-84AC2F89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A62A0-CF3C-094E-B733-64DF7A8A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31DCF-FF37-1147-AF86-D7EF1100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5F793-3C4B-2E47-A7FD-81BD97E94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53BC51-5FCA-F247-A3BA-B3CE9600D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2EB64-62FB-7947-8FE4-7EC7D493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19CE2-5081-D949-8880-4B85A48A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EC7D-9281-B44C-84EB-F764122A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48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 rot="5400000">
            <a:off x="-1133476" y="1133478"/>
            <a:ext cx="10039351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6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"/>
          <a:stretch/>
        </p:blipFill>
        <p:spPr>
          <a:xfrm rot="5400000">
            <a:off x="3524250" y="-3524246"/>
            <a:ext cx="723899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6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B91D-C113-0847-B39B-531E9DAC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A431A-249E-674D-81FA-0D6CAD6DB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884F4-871E-9F41-84D7-BAB442C2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186BC-F2F4-114E-BF84-92E987E8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D4F5B-42F9-1D49-83BB-56E6FAAE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9743-53A0-FB4E-9733-CD838913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34FBA-5C79-3743-9220-CE8E954F0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7B2DF-3FE9-E84D-91DC-FC026FC3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E2B3A-2B32-A64A-8A7D-4BCA1976E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C3FA9-4334-5444-A854-64585FCB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49E-A35E-0C42-AEEC-5A44A6B2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A5078-9538-6049-B916-CAF3D3280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188F3-E837-A645-94E5-A5897E26E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F531D-5E91-4945-A2CF-4C6FE933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B435F-EA0D-0745-A4F4-8BB66F0B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062F9-6913-AC4A-8EC5-BE068E94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06D79-EF59-1E40-83DE-DC9F4EB2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50CA9-76FE-C74F-B8D9-46DECDEA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B1BAC-0B58-6A46-A50B-E177863A0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18F1B-886D-FF43-BE2B-43B895BF0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162575-67B8-9846-8F33-146871B9F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E772D-0947-8D48-989C-CD79D912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78A0A-E75A-1846-8F23-03007904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CDFAD-8F08-AC48-89FB-B644DEBB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5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A157-6125-254B-AAFC-82629F894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86C2D2-4434-014B-8546-C1B0D6148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76122-B2EE-2343-8FB8-98C43B08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4CAAE-7DDD-0243-9F1D-CE92F6E4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4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90FC3-6655-0B4B-B8C8-6497CE76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9CDBD-0186-7246-BFAE-5B4A2318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7589B-D149-DA46-8371-ED53A1BA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8D6E-442F-AC45-A33D-205D94F9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83C4-5624-124A-8C98-CB3755085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983BA-694D-DD49-BC68-BD47BD780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B8532-A21C-CB4D-9A41-83E861EC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F8EAE-EB58-6D4E-88F8-319CAA1BA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C8625-AB58-F945-BAF9-5F3745D2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A996-4C20-F54F-9A3F-ACDAF222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D6E40-112D-B444-9C33-605056E24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D07DE-0E56-0746-A80F-EC2506155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CF71E-923F-774E-871E-77B0767B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56999-8804-8C4F-9E8F-872E1AFE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BDBB8-6702-8C47-BC6A-57CDF900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735BD-9398-DA49-8F42-C907BE931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C6175-156F-4B4F-88D2-278955D7F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FEDEF-C928-A04E-A09F-6A3155A57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74738-E637-46E8-941A-28516372D25C}" type="datetimeFigureOut">
              <a:rPr lang="en-US" smtClean="0"/>
              <a:t>2/7/20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C30E8-E987-6641-B9F3-3855BB76D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91796-8DE8-F046-97EC-B6254A5A6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DE33-E796-4FF2-BDF6-1DE10776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F67D618-8A55-254B-970D-1F9D0A2ECF3F}"/>
              </a:ext>
            </a:extLst>
          </p:cNvPr>
          <p:cNvGrpSpPr/>
          <p:nvPr/>
        </p:nvGrpSpPr>
        <p:grpSpPr>
          <a:xfrm>
            <a:off x="0" y="3703889"/>
            <a:ext cx="7772400" cy="2650622"/>
            <a:chOff x="0" y="4111510"/>
            <a:chExt cx="7772400" cy="2650622"/>
          </a:xfrm>
        </p:grpSpPr>
        <p:sp>
          <p:nvSpPr>
            <p:cNvPr id="5" name="TextBox 4"/>
            <p:cNvSpPr txBox="1"/>
            <p:nvPr/>
          </p:nvSpPr>
          <p:spPr>
            <a:xfrm>
              <a:off x="0" y="6238912"/>
              <a:ext cx="777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spc="3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CEO Audit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7A09421-FAB3-E046-894B-7E3A4BD49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1375" y="4111510"/>
              <a:ext cx="5129649" cy="18353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439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521" y="295639"/>
            <a:ext cx="404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Strategic Development</a:t>
            </a:r>
          </a:p>
        </p:txBody>
      </p:sp>
      <p:graphicFrame>
        <p:nvGraphicFramePr>
          <p:cNvPr id="5" name="Group 209">
            <a:extLst>
              <a:ext uri="{FF2B5EF4-FFF2-40B4-BE49-F238E27FC236}">
                <a16:creationId xmlns:a16="http://schemas.microsoft.com/office/drawing/2014/main" id="{FCAFA428-8165-A542-B281-B67DA39633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562812"/>
              </p:ext>
            </p:extLst>
          </p:nvPr>
        </p:nvGraphicFramePr>
        <p:xfrm>
          <a:off x="128587" y="949468"/>
          <a:ext cx="7408286" cy="8582460"/>
        </p:xfrm>
        <a:graphic>
          <a:graphicData uri="http://schemas.openxmlformats.org/drawingml/2006/table">
            <a:tbl>
              <a:tblPr/>
              <a:tblGrid>
                <a:gridCol w="2301060">
                  <a:extLst>
                    <a:ext uri="{9D8B030D-6E8A-4147-A177-3AD203B41FA5}">
                      <a16:colId xmlns:a16="http://schemas.microsoft.com/office/drawing/2014/main" val="741861453"/>
                    </a:ext>
                  </a:extLst>
                </a:gridCol>
                <a:gridCol w="1220684">
                  <a:extLst>
                    <a:ext uri="{9D8B030D-6E8A-4147-A177-3AD203B41FA5}">
                      <a16:colId xmlns:a16="http://schemas.microsoft.com/office/drawing/2014/main" val="2647098471"/>
                    </a:ext>
                  </a:extLst>
                </a:gridCol>
                <a:gridCol w="1220683">
                  <a:extLst>
                    <a:ext uri="{9D8B030D-6E8A-4147-A177-3AD203B41FA5}">
                      <a16:colId xmlns:a16="http://schemas.microsoft.com/office/drawing/2014/main" val="63481930"/>
                    </a:ext>
                  </a:extLst>
                </a:gridCol>
                <a:gridCol w="1262776">
                  <a:extLst>
                    <a:ext uri="{9D8B030D-6E8A-4147-A177-3AD203B41FA5}">
                      <a16:colId xmlns:a16="http://schemas.microsoft.com/office/drawing/2014/main" val="2056887381"/>
                    </a:ext>
                  </a:extLst>
                </a:gridCol>
                <a:gridCol w="1403083">
                  <a:extLst>
                    <a:ext uri="{9D8B030D-6E8A-4147-A177-3AD203B41FA5}">
                      <a16:colId xmlns:a16="http://schemas.microsoft.com/office/drawing/2014/main" val="393975818"/>
                    </a:ext>
                  </a:extLst>
                </a:gridCol>
              </a:tblGrid>
              <a:tr h="10029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68289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VISION CREATION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021977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CULTURE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665894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INDUSTRY‘S D.O.S.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096046"/>
                  </a:ext>
                </a:extLst>
              </a:tr>
              <a:tr h="9636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STRATEGIC PLANNING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322009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RELATIONSHIP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73997"/>
                  </a:ext>
                </a:extLst>
              </a:tr>
              <a:tr h="914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BRAND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589816"/>
                  </a:ext>
                </a:extLst>
              </a:tr>
              <a:tr h="1021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SUCCESSION PLANNING (Ownership)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16223"/>
                  </a:ext>
                </a:extLst>
              </a:tr>
              <a:tr h="1021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SUCCESSION PLANNING (Key Roles)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08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8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8795" y="401783"/>
            <a:ext cx="4154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Management Development</a:t>
            </a:r>
          </a:p>
        </p:txBody>
      </p:sp>
      <p:graphicFrame>
        <p:nvGraphicFramePr>
          <p:cNvPr id="6" name="Group 113">
            <a:extLst>
              <a:ext uri="{FF2B5EF4-FFF2-40B4-BE49-F238E27FC236}">
                <a16:creationId xmlns:a16="http://schemas.microsoft.com/office/drawing/2014/main" id="{30C6E1B7-890F-6B4B-95B8-7411CB016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207118"/>
              </p:ext>
            </p:extLst>
          </p:nvPr>
        </p:nvGraphicFramePr>
        <p:xfrm>
          <a:off x="152400" y="955675"/>
          <a:ext cx="7467600" cy="8700942"/>
        </p:xfrm>
        <a:graphic>
          <a:graphicData uri="http://schemas.openxmlformats.org/drawingml/2006/table">
            <a:tbl>
              <a:tblPr/>
              <a:tblGrid>
                <a:gridCol w="2554705">
                  <a:extLst>
                    <a:ext uri="{9D8B030D-6E8A-4147-A177-3AD203B41FA5}">
                      <a16:colId xmlns:a16="http://schemas.microsoft.com/office/drawing/2014/main" val="3608176089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335837603"/>
                    </a:ext>
                  </a:extLst>
                </a:gridCol>
                <a:gridCol w="1310105">
                  <a:extLst>
                    <a:ext uri="{9D8B030D-6E8A-4147-A177-3AD203B41FA5}">
                      <a16:colId xmlns:a16="http://schemas.microsoft.com/office/drawing/2014/main" val="3875254879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154140231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972946261"/>
                    </a:ext>
                  </a:extLst>
                </a:gridCol>
              </a:tblGrid>
              <a:tr h="997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428815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RECRUITING “A” PLAYERS FOR SENIOR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472382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DEVELOPING SENIOR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135399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IDENTIFYING WRONG HIRES QUICKLY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731697"/>
                  </a:ext>
                </a:extLst>
              </a:tr>
              <a:tr h="101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PERFORMANCE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0060700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PURPOSEFUL MEETINGS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388838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FIC/SIC PRINCIPLES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62594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PRIORITY MANAGEMENT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987591"/>
                  </a:ext>
                </a:extLst>
              </a:tr>
              <a:tr h="909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9-9 MANAGER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000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13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3090" y="249381"/>
            <a:ext cx="404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Financial Development</a:t>
            </a:r>
          </a:p>
        </p:txBody>
      </p:sp>
      <p:graphicFrame>
        <p:nvGraphicFramePr>
          <p:cNvPr id="5" name="Group 111">
            <a:extLst>
              <a:ext uri="{FF2B5EF4-FFF2-40B4-BE49-F238E27FC236}">
                <a16:creationId xmlns:a16="http://schemas.microsoft.com/office/drawing/2014/main" id="{C08CC113-265D-4045-BFB4-ADD2C98CFA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186113"/>
              </p:ext>
            </p:extLst>
          </p:nvPr>
        </p:nvGraphicFramePr>
        <p:xfrm>
          <a:off x="228600" y="914400"/>
          <a:ext cx="7391399" cy="8894619"/>
        </p:xfrm>
        <a:graphic>
          <a:graphicData uri="http://schemas.openxmlformats.org/drawingml/2006/table">
            <a:tbl>
              <a:tblPr/>
              <a:tblGrid>
                <a:gridCol w="2445327">
                  <a:extLst>
                    <a:ext uri="{9D8B030D-6E8A-4147-A177-3AD203B41FA5}">
                      <a16:colId xmlns:a16="http://schemas.microsoft.com/office/drawing/2014/main" val="3618335587"/>
                    </a:ext>
                  </a:extLst>
                </a:gridCol>
                <a:gridCol w="1444883">
                  <a:extLst>
                    <a:ext uri="{9D8B030D-6E8A-4147-A177-3AD203B41FA5}">
                      <a16:colId xmlns:a16="http://schemas.microsoft.com/office/drawing/2014/main" val="2648643974"/>
                    </a:ext>
                  </a:extLst>
                </a:gridCol>
                <a:gridCol w="1167063">
                  <a:extLst>
                    <a:ext uri="{9D8B030D-6E8A-4147-A177-3AD203B41FA5}">
                      <a16:colId xmlns:a16="http://schemas.microsoft.com/office/drawing/2014/main" val="3118085994"/>
                    </a:ext>
                  </a:extLst>
                </a:gridCol>
                <a:gridCol w="1142636">
                  <a:extLst>
                    <a:ext uri="{9D8B030D-6E8A-4147-A177-3AD203B41FA5}">
                      <a16:colId xmlns:a16="http://schemas.microsoft.com/office/drawing/2014/main" val="1188491510"/>
                    </a:ext>
                  </a:extLst>
                </a:gridCol>
                <a:gridCol w="1191490">
                  <a:extLst>
                    <a:ext uri="{9D8B030D-6E8A-4147-A177-3AD203B41FA5}">
                      <a16:colId xmlns:a16="http://schemas.microsoft.com/office/drawing/2014/main" val="4189923625"/>
                    </a:ext>
                  </a:extLst>
                </a:gridCol>
              </a:tblGrid>
              <a:tr h="10528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8172"/>
                  </a:ext>
                </a:extLst>
              </a:tr>
              <a:tr h="12057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INCOME STATEMENT, BALANCE SHEET &amp; CASHFLOW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955203"/>
                  </a:ext>
                </a:extLst>
              </a:tr>
              <a:tr h="1270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PROFESSIONAL &amp; FINANCIAL RELATIONS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2806687"/>
                  </a:ext>
                </a:extLst>
              </a:tr>
              <a:tr h="1129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TRACK &amp; MEASURE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460116"/>
                  </a:ext>
                </a:extLst>
              </a:tr>
              <a:tr h="1129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COMPENSATION MODELS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253562"/>
                  </a:ext>
                </a:extLst>
              </a:tr>
              <a:tr h="959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TAX PLANNING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107292"/>
                  </a:ext>
                </a:extLst>
              </a:tr>
              <a:tr h="1017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BUDGETING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1208626"/>
                  </a:ext>
                </a:extLst>
              </a:tr>
              <a:tr h="11293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EXPENSE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41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91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4991" y="290945"/>
            <a:ext cx="404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Sales Development</a:t>
            </a:r>
          </a:p>
        </p:txBody>
      </p:sp>
      <p:graphicFrame>
        <p:nvGraphicFramePr>
          <p:cNvPr id="5" name="Group 95">
            <a:extLst>
              <a:ext uri="{FF2B5EF4-FFF2-40B4-BE49-F238E27FC236}">
                <a16:creationId xmlns:a16="http://schemas.microsoft.com/office/drawing/2014/main" id="{6FEF7D7D-19A1-554B-97D5-F6CB86DAD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367012"/>
              </p:ext>
            </p:extLst>
          </p:nvPr>
        </p:nvGraphicFramePr>
        <p:xfrm>
          <a:off x="228600" y="838200"/>
          <a:ext cx="7349836" cy="8929255"/>
        </p:xfrm>
        <a:graphic>
          <a:graphicData uri="http://schemas.openxmlformats.org/drawingml/2006/table">
            <a:tbl>
              <a:tblPr/>
              <a:tblGrid>
                <a:gridCol w="2653145">
                  <a:extLst>
                    <a:ext uri="{9D8B030D-6E8A-4147-A177-3AD203B41FA5}">
                      <a16:colId xmlns:a16="http://schemas.microsoft.com/office/drawing/2014/main" val="585586845"/>
                    </a:ext>
                  </a:extLst>
                </a:gridCol>
                <a:gridCol w="1215190">
                  <a:extLst>
                    <a:ext uri="{9D8B030D-6E8A-4147-A177-3AD203B41FA5}">
                      <a16:colId xmlns:a16="http://schemas.microsoft.com/office/drawing/2014/main" val="2666753526"/>
                    </a:ext>
                  </a:extLst>
                </a:gridCol>
                <a:gridCol w="1153938">
                  <a:extLst>
                    <a:ext uri="{9D8B030D-6E8A-4147-A177-3AD203B41FA5}">
                      <a16:colId xmlns:a16="http://schemas.microsoft.com/office/drawing/2014/main" val="2208163126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2898873676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1422693491"/>
                    </a:ext>
                  </a:extLst>
                </a:gridCol>
              </a:tblGrid>
              <a:tr h="965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Zero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Basic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Proficient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Mastery Knowledge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817356"/>
                  </a:ext>
                </a:extLst>
              </a:tr>
              <a:tr h="9758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EXTERNAL MARKETING SKILLS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5065849"/>
                  </a:ext>
                </a:extLst>
              </a:tr>
              <a:tr h="1035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CEO RELATIONSHIPS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379834"/>
                  </a:ext>
                </a:extLst>
              </a:tr>
              <a:tr h="1035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HOLISTIC SELLING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076141"/>
                  </a:ext>
                </a:extLst>
              </a:tr>
              <a:tr h="1035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MOTIVATOR/CHEERLEADER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68662"/>
                  </a:ext>
                </a:extLst>
              </a:tr>
              <a:tr h="8798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SALES COMMANDER INTENT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58835"/>
                  </a:ext>
                </a:extLst>
              </a:tr>
              <a:tr h="9327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PRODUCT DESIGN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489375"/>
                  </a:ext>
                </a:extLst>
              </a:tr>
              <a:tr h="11645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CLIENT EXPERIENCE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80441"/>
                  </a:ext>
                </a:extLst>
              </a:tr>
              <a:tr h="905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TELLING YOUR STORY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15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5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0830" y="290946"/>
            <a:ext cx="451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Performance Opportunities</a:t>
            </a:r>
          </a:p>
        </p:txBody>
      </p:sp>
      <p:graphicFrame>
        <p:nvGraphicFramePr>
          <p:cNvPr id="5" name="Group 488">
            <a:extLst>
              <a:ext uri="{FF2B5EF4-FFF2-40B4-BE49-F238E27FC236}">
                <a16:creationId xmlns:a16="http://schemas.microsoft.com/office/drawing/2014/main" id="{9F13EC0B-D558-F443-9E1C-16D238B762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499218"/>
              </p:ext>
            </p:extLst>
          </p:nvPr>
        </p:nvGraphicFramePr>
        <p:xfrm>
          <a:off x="228600" y="838199"/>
          <a:ext cx="7335982" cy="8929255"/>
        </p:xfrm>
        <a:graphic>
          <a:graphicData uri="http://schemas.openxmlformats.org/drawingml/2006/table">
            <a:tbl>
              <a:tblPr/>
              <a:tblGrid>
                <a:gridCol w="255165">
                  <a:extLst>
                    <a:ext uri="{9D8B030D-6E8A-4147-A177-3AD203B41FA5}">
                      <a16:colId xmlns:a16="http://schemas.microsoft.com/office/drawing/2014/main" val="1513046486"/>
                    </a:ext>
                  </a:extLst>
                </a:gridCol>
                <a:gridCol w="3125766">
                  <a:extLst>
                    <a:ext uri="{9D8B030D-6E8A-4147-A177-3AD203B41FA5}">
                      <a16:colId xmlns:a16="http://schemas.microsoft.com/office/drawing/2014/main" val="3692419521"/>
                    </a:ext>
                  </a:extLst>
                </a:gridCol>
                <a:gridCol w="3955051">
                  <a:extLst>
                    <a:ext uri="{9D8B030D-6E8A-4147-A177-3AD203B41FA5}">
                      <a16:colId xmlns:a16="http://schemas.microsoft.com/office/drawing/2014/main" val="3319961809"/>
                    </a:ext>
                  </a:extLst>
                </a:gridCol>
              </a:tblGrid>
              <a:tr h="64704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Strategic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849732"/>
                  </a:ext>
                </a:extLst>
              </a:tr>
              <a:tr h="9058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85306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26114"/>
                  </a:ext>
                </a:extLst>
              </a:tr>
              <a:tr h="64704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Management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4236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297245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105623"/>
                  </a:ext>
                </a:extLst>
              </a:tr>
              <a:tr h="5688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Financial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454228"/>
                  </a:ext>
                </a:extLst>
              </a:tr>
              <a:tr h="854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08306"/>
                  </a:ext>
                </a:extLst>
              </a:tr>
              <a:tr h="752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134354"/>
                  </a:ext>
                </a:extLst>
              </a:tr>
              <a:tr h="66861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Sales Development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Resources/Plan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558905"/>
                  </a:ext>
                </a:extLst>
              </a:tr>
              <a:tr h="7791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103762"/>
                  </a:ext>
                </a:extLst>
              </a:tr>
              <a:tr h="776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8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231F20"/>
                        </a:buClr>
                        <a:buSzPct val="75000"/>
                        <a:defRPr sz="24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231F2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31F20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31F2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757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61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173</Words>
  <Application>Microsoft Macintosh PowerPoint</Application>
  <PresentationFormat>Custom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Voith</dc:creator>
  <cp:lastModifiedBy>Macie Brooke Linne</cp:lastModifiedBy>
  <cp:revision>22</cp:revision>
  <dcterms:created xsi:type="dcterms:W3CDTF">2015-08-01T18:36:45Z</dcterms:created>
  <dcterms:modified xsi:type="dcterms:W3CDTF">2020-02-07T21:33:31Z</dcterms:modified>
</cp:coreProperties>
</file>