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7" r:id="rId1"/>
  </p:sldMasterIdLst>
  <p:notesMasterIdLst>
    <p:notesMasterId r:id="rId36"/>
  </p:notesMasterIdLst>
  <p:handoutMasterIdLst>
    <p:handoutMasterId r:id="rId37"/>
  </p:handoutMasterIdLst>
  <p:sldIdLst>
    <p:sldId id="256" r:id="rId2"/>
    <p:sldId id="257" r:id="rId3"/>
    <p:sldId id="258" r:id="rId4"/>
    <p:sldId id="259" r:id="rId5"/>
    <p:sldId id="306" r:id="rId6"/>
    <p:sldId id="260" r:id="rId7"/>
    <p:sldId id="263" r:id="rId8"/>
    <p:sldId id="265" r:id="rId9"/>
    <p:sldId id="312" r:id="rId10"/>
    <p:sldId id="318" r:id="rId11"/>
    <p:sldId id="307" r:id="rId12"/>
    <p:sldId id="319" r:id="rId13"/>
    <p:sldId id="308" r:id="rId14"/>
    <p:sldId id="335" r:id="rId15"/>
    <p:sldId id="320" r:id="rId16"/>
    <p:sldId id="309" r:id="rId17"/>
    <p:sldId id="321" r:id="rId18"/>
    <p:sldId id="310" r:id="rId19"/>
    <p:sldId id="322" r:id="rId20"/>
    <p:sldId id="311" r:id="rId21"/>
    <p:sldId id="323" r:id="rId22"/>
    <p:sldId id="313" r:id="rId23"/>
    <p:sldId id="324" r:id="rId24"/>
    <p:sldId id="314" r:id="rId25"/>
    <p:sldId id="325" r:id="rId26"/>
    <p:sldId id="337" r:id="rId27"/>
    <p:sldId id="315" r:id="rId28"/>
    <p:sldId id="326" r:id="rId29"/>
    <p:sldId id="317" r:id="rId30"/>
    <p:sldId id="328" r:id="rId31"/>
    <p:sldId id="301" r:id="rId32"/>
    <p:sldId id="332" r:id="rId33"/>
    <p:sldId id="333" r:id="rId34"/>
    <p:sldId id="334" r:id="rId35"/>
  </p:sldIdLst>
  <p:sldSz cx="6858000" cy="9144000" type="letter"/>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0"/>
    <p:restoredTop sz="94674"/>
  </p:normalViewPr>
  <p:slideViewPr>
    <p:cSldViewPr snapToGrid="0" snapToObjects="1">
      <p:cViewPr varScale="1">
        <p:scale>
          <a:sx n="98" d="100"/>
          <a:sy n="98" d="100"/>
        </p:scale>
        <p:origin x="1304" y="20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4F0A6100-EB6D-3147-BACE-1FCD3B3D5A03}" type="datetimeFigureOut">
              <a:rPr lang="en-US" smtClean="0"/>
              <a:t>5/24/18</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D316B3E5-D462-E94F-B866-0EEAFB20B91C}" type="slidenum">
              <a:rPr lang="en-US" smtClean="0"/>
              <a:t>‹#›</a:t>
            </a:fld>
            <a:endParaRPr lang="en-US"/>
          </a:p>
        </p:txBody>
      </p:sp>
    </p:spTree>
    <p:extLst>
      <p:ext uri="{BB962C8B-B14F-4D97-AF65-F5344CB8AC3E}">
        <p14:creationId xmlns:p14="http://schemas.microsoft.com/office/powerpoint/2010/main" val="5980539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F4B36320-95CE-274A-A02C-D84EF9CFE5F0}" type="datetimeFigureOut">
              <a:rPr lang="en-US" smtClean="0"/>
              <a:t>5/24/18</a:t>
            </a:fld>
            <a:endParaRPr lang="en-US"/>
          </a:p>
        </p:txBody>
      </p:sp>
      <p:sp>
        <p:nvSpPr>
          <p:cNvPr id="4" name="Slide Image Placeholder 3"/>
          <p:cNvSpPr>
            <a:spLocks noGrp="1" noRot="1" noChangeAspect="1"/>
          </p:cNvSpPr>
          <p:nvPr>
            <p:ph type="sldImg" idx="2"/>
          </p:nvPr>
        </p:nvSpPr>
        <p:spPr>
          <a:xfrm>
            <a:off x="3703638" y="857250"/>
            <a:ext cx="1736725"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EC35373-B81F-3548-B769-92678E118835}" type="slidenum">
              <a:rPr lang="en-US" smtClean="0"/>
              <a:t>‹#›</a:t>
            </a:fld>
            <a:endParaRPr lang="en-US"/>
          </a:p>
        </p:txBody>
      </p:sp>
    </p:spTree>
    <p:extLst>
      <p:ext uri="{BB962C8B-B14F-4D97-AF65-F5344CB8AC3E}">
        <p14:creationId xmlns:p14="http://schemas.microsoft.com/office/powerpoint/2010/main" val="972625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77259" y="2384605"/>
            <a:ext cx="4703192" cy="2797635"/>
          </a:xfrm>
        </p:spPr>
        <p:txBody>
          <a:bodyPr anchor="b">
            <a:noAutofit/>
          </a:bodyPr>
          <a:lstStyle>
            <a:lvl1pPr algn="ctr">
              <a:defRPr sz="45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507448" y="5275041"/>
            <a:ext cx="3842816" cy="1448316"/>
          </a:xfrm>
        </p:spPr>
        <p:txBody>
          <a:bodyPr>
            <a:normAutofit/>
          </a:bodyPr>
          <a:lstStyle>
            <a:lvl1pPr marL="0" indent="0" algn="ctr">
              <a:lnSpc>
                <a:spcPct val="112000"/>
              </a:lnSpc>
              <a:spcBef>
                <a:spcPts val="0"/>
              </a:spcBef>
              <a:spcAft>
                <a:spcPts val="0"/>
              </a:spcAft>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endParaRPr lang="en-US" dirty="0"/>
          </a:p>
        </p:txBody>
      </p:sp>
      <p:sp>
        <p:nvSpPr>
          <p:cNvPr id="4" name="Date Placeholder 3"/>
          <p:cNvSpPr>
            <a:spLocks noGrp="1"/>
          </p:cNvSpPr>
          <p:nvPr>
            <p:ph type="dt" sz="half" idx="10"/>
          </p:nvPr>
        </p:nvSpPr>
        <p:spPr>
          <a:xfrm>
            <a:off x="423483" y="8604515"/>
            <a:ext cx="904469" cy="539485"/>
          </a:xfrm>
        </p:spPr>
        <p:txBody>
          <a:bodyPr/>
          <a:lstStyle>
            <a:lvl1pPr>
              <a:defRPr baseline="0">
                <a:solidFill>
                  <a:schemeClr val="tx2"/>
                </a:solidFill>
              </a:defRPr>
            </a:lvl1pPr>
          </a:lstStyle>
          <a:p>
            <a:fld id="{8D331003-12F1-5046-BF87-D62BD1722ECE}" type="datetimeFigureOut">
              <a:rPr lang="en-US" smtClean="0"/>
              <a:t>5/24/18</a:t>
            </a:fld>
            <a:endParaRPr lang="en-US"/>
          </a:p>
        </p:txBody>
      </p:sp>
      <p:sp>
        <p:nvSpPr>
          <p:cNvPr id="5" name="Footer Placeholder 4"/>
          <p:cNvSpPr>
            <a:spLocks noGrp="1"/>
          </p:cNvSpPr>
          <p:nvPr>
            <p:ph type="ftr" sz="quarter" idx="11"/>
          </p:nvPr>
        </p:nvSpPr>
        <p:spPr>
          <a:xfrm>
            <a:off x="1453531" y="8604515"/>
            <a:ext cx="3950650" cy="539485"/>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5529760" y="8604515"/>
            <a:ext cx="897914" cy="539485"/>
          </a:xfrm>
        </p:spPr>
        <p:txBody>
          <a:bodyPr/>
          <a:lstStyle>
            <a:lvl1pPr>
              <a:defRPr baseline="0">
                <a:solidFill>
                  <a:schemeClr val="tx2"/>
                </a:solidFill>
              </a:defRPr>
            </a:lvl1pPr>
          </a:lstStyle>
          <a:p>
            <a:fld id="{51FF70A7-A1F5-E34A-8D3C-89827F557F11}" type="slidenum">
              <a:rPr lang="en-US" smtClean="0"/>
              <a:t>‹#›</a:t>
            </a:fld>
            <a:endParaRPr lang="en-US"/>
          </a:p>
        </p:txBody>
      </p:sp>
      <p:grpSp>
        <p:nvGrpSpPr>
          <p:cNvPr id="8" name="Group 7"/>
          <p:cNvGrpSpPr/>
          <p:nvPr/>
        </p:nvGrpSpPr>
        <p:grpSpPr>
          <a:xfrm>
            <a:off x="423483" y="992626"/>
            <a:ext cx="6004192" cy="7132895"/>
            <a:chOff x="564643" y="744469"/>
            <a:chExt cx="8005589" cy="5349671"/>
          </a:xfrm>
        </p:grpSpPr>
        <p:sp>
          <p:nvSpPr>
            <p:cNvPr id="11" name="Freeform 6"/>
            <p:cNvSpPr/>
            <p:nvPr/>
          </p:nvSpPr>
          <p:spPr bwMode="auto">
            <a:xfrm>
              <a:off x="6113972" y="1685652"/>
              <a:ext cx="2456260" cy="4408488"/>
            </a:xfrm>
            <a:custGeom>
              <a:avLst/>
              <a:gdLst/>
              <a:ahLst/>
              <a:cxnLst/>
              <a:rect l="l" t="t" r="r" b="b"/>
              <a:pathLst>
                <a:path w="10000" h="10000">
                  <a:moveTo>
                    <a:pt x="8761" y="0"/>
                  </a:moveTo>
                  <a:lnTo>
                    <a:pt x="10000" y="0"/>
                  </a:lnTo>
                  <a:lnTo>
                    <a:pt x="10000" y="10000"/>
                  </a:lnTo>
                  <a:lnTo>
                    <a:pt x="0" y="10000"/>
                  </a:lnTo>
                  <a:lnTo>
                    <a:pt x="0" y="9357"/>
                  </a:lnTo>
                  <a:lnTo>
                    <a:pt x="8761" y="935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564643" y="744469"/>
              <a:ext cx="2456505" cy="4408488"/>
            </a:xfrm>
            <a:custGeom>
              <a:avLst/>
              <a:gdLst/>
              <a:ahLst/>
              <a:cxnLst/>
              <a:rect l="l" t="t" r="r" b="b"/>
              <a:pathLst>
                <a:path w="10001" h="10000">
                  <a:moveTo>
                    <a:pt x="8762" y="0"/>
                  </a:moveTo>
                  <a:lnTo>
                    <a:pt x="10001" y="0"/>
                  </a:lnTo>
                  <a:lnTo>
                    <a:pt x="10001" y="10000"/>
                  </a:lnTo>
                  <a:lnTo>
                    <a:pt x="1" y="10000"/>
                  </a:lnTo>
                  <a:cubicBezTo>
                    <a:pt x="-2" y="9766"/>
                    <a:pt x="4" y="9586"/>
                    <a:pt x="1" y="9352"/>
                  </a:cubicBezTo>
                  <a:lnTo>
                    <a:pt x="8762" y="9346"/>
                  </a:lnTo>
                  <a:lnTo>
                    <a:pt x="8762" y="0"/>
                  </a:lnTo>
                  <a:close/>
                </a:path>
              </a:pathLst>
            </a:custGeom>
            <a:solidFill>
              <a:schemeClr val="tx2"/>
            </a:solidFill>
            <a:ln w="0">
              <a:noFill/>
              <a:prstDash val="solid"/>
              <a:round/>
              <a:headEnd/>
              <a:tailEnd/>
            </a:ln>
          </p:spPr>
        </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71525" y="3060702"/>
            <a:ext cx="5400675" cy="4762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31003-12F1-5046-BF87-D62BD1722ECE}" type="datetimeFigureOut">
              <a:rPr lang="en-US" smtClean="0"/>
              <a:t>5/24/18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60598" y="832208"/>
            <a:ext cx="1118213" cy="699099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832208"/>
            <a:ext cx="4293394" cy="699099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31003-12F1-5046-BF87-D62BD1722ECE}" type="datetimeFigureOut">
              <a:rPr lang="en-US" smtClean="0"/>
              <a:t>5/24/18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31003-12F1-5046-BF87-D62BD1722ECE}" type="datetimeFigureOut">
              <a:rPr lang="en-US" smtClean="0"/>
              <a:t>5/24/18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30327" y="1735149"/>
            <a:ext cx="5407296" cy="3803649"/>
          </a:xfrm>
        </p:spPr>
        <p:txBody>
          <a:bodyPr anchor="b">
            <a:normAutofit/>
          </a:bodyPr>
          <a:lstStyle>
            <a:lvl1pPr algn="r">
              <a:defRPr sz="45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430327" y="5621771"/>
            <a:ext cx="5407296" cy="1524432"/>
          </a:xfrm>
        </p:spPr>
        <p:txBody>
          <a:bodyPr/>
          <a:lstStyle>
            <a:lvl1pPr marL="0" indent="0" algn="r">
              <a:lnSpc>
                <a:spcPct val="112000"/>
              </a:lnSpc>
              <a:spcBef>
                <a:spcPts val="0"/>
              </a:spcBef>
              <a:spcAft>
                <a:spcPts val="0"/>
              </a:spcAft>
              <a:buNone/>
              <a:defRPr sz="1350">
                <a:solidFill>
                  <a:schemeClr val="tx2"/>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15636" y="8604515"/>
            <a:ext cx="912605" cy="539485"/>
          </a:xfrm>
        </p:spPr>
        <p:txBody>
          <a:bodyPr/>
          <a:lstStyle>
            <a:lvl1pPr>
              <a:defRPr>
                <a:solidFill>
                  <a:schemeClr val="tx2"/>
                </a:solidFill>
              </a:defRPr>
            </a:lvl1pPr>
          </a:lstStyle>
          <a:p>
            <a:fld id="{8D331003-12F1-5046-BF87-D62BD1722ECE}" type="datetimeFigureOut">
              <a:rPr lang="en-US" smtClean="0"/>
              <a:t>5/24/18</a:t>
            </a:fld>
            <a:endParaRPr lang="en-US"/>
          </a:p>
        </p:txBody>
      </p:sp>
      <p:sp>
        <p:nvSpPr>
          <p:cNvPr id="5" name="Footer Placeholder 4"/>
          <p:cNvSpPr>
            <a:spLocks noGrp="1"/>
          </p:cNvSpPr>
          <p:nvPr>
            <p:ph type="ftr" sz="quarter" idx="11"/>
          </p:nvPr>
        </p:nvSpPr>
        <p:spPr>
          <a:xfrm>
            <a:off x="1453676" y="8604515"/>
            <a:ext cx="3950650" cy="539485"/>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5529760" y="8604515"/>
            <a:ext cx="897914" cy="539485"/>
          </a:xfrm>
        </p:spPr>
        <p:txBody>
          <a:bodyPr/>
          <a:lstStyle>
            <a:lvl1pPr>
              <a:defRPr>
                <a:solidFill>
                  <a:schemeClr val="tx2"/>
                </a:solidFill>
              </a:defRPr>
            </a:lvl1pPr>
          </a:lstStyle>
          <a:p>
            <a:fld id="{51FF70A7-A1F5-E34A-8D3C-89827F557F11}" type="slidenum">
              <a:rPr lang="en-US" smtClean="0"/>
              <a:t>‹#›</a:t>
            </a:fld>
            <a:endParaRPr lang="en-US"/>
          </a:p>
        </p:txBody>
      </p:sp>
      <p:sp>
        <p:nvSpPr>
          <p:cNvPr id="7" name="Freeform 6"/>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bg2"/>
          </a:solidFill>
          <a:ln w="0">
            <a:noFill/>
            <a:prstDash val="solid"/>
            <a:round/>
            <a:headEnd/>
            <a:tailEnd/>
          </a:ln>
        </p:spPr>
      </p:sp>
      <p:sp>
        <p:nvSpPr>
          <p:cNvPr id="8" name="Freeform 7" title="Crop Mark"/>
          <p:cNvSpPr/>
          <p:nvPr/>
        </p:nvSpPr>
        <p:spPr bwMode="auto">
          <a:xfrm>
            <a:off x="4585479" y="2247536"/>
            <a:ext cx="1842195" cy="5877984"/>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771525" y="3048001"/>
            <a:ext cx="2501880" cy="47752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670539" y="3048001"/>
            <a:ext cx="2501880" cy="47752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331003-12F1-5046-BF87-D62BD1722ECE}" type="datetimeFigureOut">
              <a:rPr lang="en-US" smtClean="0"/>
              <a:t>5/24/18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71525" y="914400"/>
            <a:ext cx="5400675" cy="19812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71525" y="3120307"/>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771526" y="4406945"/>
            <a:ext cx="2501879"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670320" y="3133006"/>
            <a:ext cx="2501880" cy="1098549"/>
          </a:xfrm>
        </p:spPr>
        <p:txBody>
          <a:bodyPr anchor="b">
            <a:noAutofit/>
          </a:bodyPr>
          <a:lstStyle>
            <a:lvl1pPr marL="0" indent="0">
              <a:lnSpc>
                <a:spcPct val="84000"/>
              </a:lnSpc>
              <a:spcBef>
                <a:spcPts val="0"/>
              </a:spcBef>
              <a:spcAft>
                <a:spcPts val="0"/>
              </a:spcAft>
              <a:buNone/>
              <a:defRPr sz="1800" b="0"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670320" y="4406945"/>
            <a:ext cx="2501880" cy="3416257"/>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331003-12F1-5046-BF87-D62BD1722ECE}" type="datetimeFigureOut">
              <a:rPr lang="en-US" smtClean="0"/>
              <a:t>5/24/18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331003-12F1-5046-BF87-D62BD1722ECE}" type="datetimeFigureOut">
              <a:rPr lang="en-US" smtClean="0"/>
              <a:t>5/24/18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331003-12F1-5046-BF87-D62BD1722ECE}" type="datetimeFigureOut">
              <a:rPr lang="en-US" smtClean="0"/>
              <a:t>5/24/18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F70A7-A1F5-E34A-8D3C-89827F557F1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Autofit/>
          </a:bodyPr>
          <a:lstStyle>
            <a:lvl1pPr>
              <a:lnSpc>
                <a:spcPct val="84000"/>
              </a:lnSpc>
              <a:defRPr sz="33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3519011" y="914402"/>
            <a:ext cx="2931795" cy="6900333"/>
          </a:xfrm>
        </p:spPr>
        <p:txBody>
          <a:bodyPr/>
          <a:lstStyle>
            <a:lvl1pPr>
              <a:defRPr sz="1125"/>
            </a:lvl1pPr>
            <a:lvl2pPr>
              <a:defRPr sz="1125"/>
            </a:lvl2pPr>
            <a:lvl3pPr>
              <a:defRPr sz="1013"/>
            </a:lvl3pPr>
            <a:lvl4pPr>
              <a:defRPr sz="1013"/>
            </a:lvl4pPr>
            <a:lvl5pPr>
              <a:defRPr sz="900"/>
            </a:lvl5pPr>
            <a:lvl6pPr>
              <a:defRPr sz="900"/>
            </a:lvl6pPr>
            <a:lvl7pPr>
              <a:defRPr sz="900"/>
            </a:lvl7pPr>
            <a:lvl8pPr>
              <a:defRPr sz="900"/>
            </a:lvl8pPr>
            <a:lvl9pPr>
              <a:defRPr sz="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07194" y="3808459"/>
            <a:ext cx="2168843" cy="4014741"/>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fld id="{8D331003-12F1-5046-BF87-D62BD1722ECE}" type="datetimeFigureOut">
              <a:rPr lang="en-US" smtClean="0"/>
              <a:t>5/24/18</a:t>
            </a:fld>
            <a:endParaRPr lang="en-US"/>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fld id="{51FF70A7-A1F5-E34A-8D3C-89827F557F11}" type="slidenum">
              <a:rPr lang="en-US" smtClean="0"/>
              <a:t>‹#›</a:t>
            </a:fld>
            <a:endParaRPr lang="en-US"/>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501"/>
            <a:ext cx="2983230" cy="9143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07194" y="914400"/>
            <a:ext cx="2168843" cy="2877179"/>
          </a:xfrm>
        </p:spPr>
        <p:txBody>
          <a:bodyPr anchor="t">
            <a:normAutofit/>
          </a:bodyPr>
          <a:lstStyle>
            <a:lvl1pPr>
              <a:lnSpc>
                <a:spcPct val="84000"/>
              </a:lnSpc>
              <a:defRPr sz="33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11817" y="2"/>
            <a:ext cx="3746183" cy="9143999"/>
          </a:xfrm>
        </p:spPr>
        <p:txBody>
          <a:bodyPr anchor="t">
            <a:normAutofit/>
          </a:bodyPr>
          <a:lstStyle>
            <a:lvl1pPr marL="0" indent="0">
              <a:buNone/>
              <a:defRPr sz="1125"/>
            </a:lvl1pPr>
            <a:lvl2pPr marL="257175" indent="0">
              <a:buNone/>
              <a:defRPr sz="1125"/>
            </a:lvl2pPr>
            <a:lvl3pPr marL="514350" indent="0">
              <a:buNone/>
              <a:defRPr sz="1125"/>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07194" y="3807957"/>
            <a:ext cx="2168843" cy="4015243"/>
          </a:xfrm>
        </p:spPr>
        <p:txBody>
          <a:bodyPr>
            <a:normAutofit/>
          </a:bodyPr>
          <a:lstStyle>
            <a:lvl1pPr marL="0" indent="0">
              <a:lnSpc>
                <a:spcPct val="113000"/>
              </a:lnSpc>
              <a:spcBef>
                <a:spcPts val="0"/>
              </a:spcBef>
              <a:spcAft>
                <a:spcPts val="1125"/>
              </a:spcAft>
              <a:buNone/>
              <a:defRPr sz="12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a:xfrm>
            <a:off x="407194" y="8604515"/>
            <a:ext cx="677572" cy="539485"/>
          </a:xfrm>
        </p:spPr>
        <p:txBody>
          <a:bodyPr/>
          <a:lstStyle>
            <a:lvl1pPr>
              <a:defRPr>
                <a:solidFill>
                  <a:schemeClr val="tx2"/>
                </a:solidFill>
              </a:defRPr>
            </a:lvl1pPr>
          </a:lstStyle>
          <a:p>
            <a:fld id="{8D331003-12F1-5046-BF87-D62BD1722ECE}" type="datetimeFigureOut">
              <a:rPr lang="en-US" smtClean="0"/>
              <a:t>5/24/18</a:t>
            </a:fld>
            <a:endParaRPr lang="en-US"/>
          </a:p>
        </p:txBody>
      </p:sp>
      <p:sp>
        <p:nvSpPr>
          <p:cNvPr id="6" name="Footer Placeholder 5"/>
          <p:cNvSpPr>
            <a:spLocks noGrp="1"/>
          </p:cNvSpPr>
          <p:nvPr>
            <p:ph type="ftr" sz="quarter" idx="11"/>
          </p:nvPr>
        </p:nvSpPr>
        <p:spPr>
          <a:xfrm>
            <a:off x="1240844" y="8604515"/>
            <a:ext cx="1335192" cy="539485"/>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5559267" y="8604515"/>
            <a:ext cx="897914" cy="539485"/>
          </a:xfrm>
        </p:spPr>
        <p:txBody>
          <a:bodyPr/>
          <a:lstStyle>
            <a:lvl1pPr>
              <a:defRPr>
                <a:solidFill>
                  <a:schemeClr val="tx2"/>
                </a:solidFill>
              </a:defRPr>
            </a:lvl1pPr>
          </a:lstStyle>
          <a:p>
            <a:fld id="{51FF70A7-A1F5-E34A-8D3C-89827F557F11}" type="slidenum">
              <a:rPr lang="en-US" smtClean="0"/>
              <a:t>‹#›</a:t>
            </a:fld>
            <a:endParaRPr lang="en-US"/>
          </a:p>
        </p:txBody>
      </p:sp>
      <p:sp>
        <p:nvSpPr>
          <p:cNvPr id="9" name="Rectangle 8"/>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Divider Bar"/>
          <p:cNvSpPr/>
          <p:nvPr/>
        </p:nvSpPr>
        <p:spPr>
          <a:xfrm>
            <a:off x="2983230"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1525" y="914400"/>
            <a:ext cx="5400675" cy="19812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771525" y="3048000"/>
            <a:ext cx="5400675" cy="4775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241" y="8604515"/>
            <a:ext cx="677572" cy="539485"/>
          </a:xfrm>
          <a:prstGeom prst="rect">
            <a:avLst/>
          </a:prstGeom>
        </p:spPr>
        <p:txBody>
          <a:bodyPr vert="horz" lIns="91440" tIns="45720" rIns="91440" bIns="45720" rtlCol="0" anchor="ctr"/>
          <a:lstStyle>
            <a:lvl1pPr algn="l">
              <a:defRPr sz="750" baseline="0">
                <a:solidFill>
                  <a:schemeClr val="tx2"/>
                </a:solidFill>
              </a:defRPr>
            </a:lvl1pPr>
          </a:lstStyle>
          <a:p>
            <a:fld id="{8D331003-12F1-5046-BF87-D62BD1722ECE}" type="datetimeFigureOut">
              <a:rPr lang="en-US" smtClean="0"/>
              <a:t>5/24/18</a:t>
            </a:fld>
            <a:endParaRPr lang="en-US"/>
          </a:p>
        </p:txBody>
      </p:sp>
      <p:sp>
        <p:nvSpPr>
          <p:cNvPr id="5" name="Footer Placeholder 4"/>
          <p:cNvSpPr>
            <a:spLocks noGrp="1"/>
          </p:cNvSpPr>
          <p:nvPr>
            <p:ph type="ftr" sz="quarter" idx="3"/>
          </p:nvPr>
        </p:nvSpPr>
        <p:spPr>
          <a:xfrm>
            <a:off x="1627630" y="8604515"/>
            <a:ext cx="3532967" cy="539485"/>
          </a:xfrm>
          <a:prstGeom prst="rect">
            <a:avLst/>
          </a:prstGeom>
        </p:spPr>
        <p:txBody>
          <a:bodyPr vert="horz" lIns="91440" tIns="45720" rIns="91440" bIns="45720" rtlCol="0" anchor="ctr"/>
          <a:lstStyle>
            <a:lvl1pPr algn="l">
              <a:defRPr sz="750" baseline="0">
                <a:solidFill>
                  <a:schemeClr val="tx2"/>
                </a:solidFill>
              </a:defRPr>
            </a:lvl1pPr>
          </a:lstStyle>
          <a:p>
            <a:endParaRPr lang="en-US"/>
          </a:p>
        </p:txBody>
      </p:sp>
      <p:sp>
        <p:nvSpPr>
          <p:cNvPr id="6" name="Slide Number Placeholder 5"/>
          <p:cNvSpPr>
            <a:spLocks noGrp="1"/>
          </p:cNvSpPr>
          <p:nvPr>
            <p:ph type="sldNum" sz="quarter" idx="4"/>
          </p:nvPr>
        </p:nvSpPr>
        <p:spPr>
          <a:xfrm>
            <a:off x="5328415" y="8604515"/>
            <a:ext cx="897914" cy="539485"/>
          </a:xfrm>
          <a:prstGeom prst="rect">
            <a:avLst/>
          </a:prstGeom>
        </p:spPr>
        <p:txBody>
          <a:bodyPr vert="horz" lIns="91440" tIns="45720" rIns="91440" bIns="45720" rtlCol="0" anchor="ctr"/>
          <a:lstStyle>
            <a:lvl1pPr algn="r">
              <a:defRPr sz="750" baseline="0">
                <a:solidFill>
                  <a:schemeClr val="tx2"/>
                </a:solidFill>
              </a:defRPr>
            </a:lvl1pPr>
          </a:lstStyle>
          <a:p>
            <a:fld id="{51FF70A7-A1F5-E34A-8D3C-89827F557F11}" type="slidenum">
              <a:rPr lang="en-US" smtClean="0"/>
              <a:t>‹#›</a:t>
            </a:fld>
            <a:endParaRPr lang="en-US"/>
          </a:p>
        </p:txBody>
      </p:sp>
      <p:sp>
        <p:nvSpPr>
          <p:cNvPr id="9" name="Rectangle 8"/>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title="Side bar"/>
          <p:cNvSpPr/>
          <p:nvPr/>
        </p:nvSpPr>
        <p:spPr>
          <a:xfrm>
            <a:off x="268928" y="501"/>
            <a:ext cx="128588" cy="914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5362893"/>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l" defTabSz="514350" rtl="0" eaLnBrk="1" latinLnBrk="0" hangingPunct="1">
        <a:lnSpc>
          <a:spcPct val="89000"/>
        </a:lnSpc>
        <a:spcBef>
          <a:spcPct val="0"/>
        </a:spcBef>
        <a:buNone/>
        <a:defRPr sz="3300" kern="1200" baseline="0">
          <a:solidFill>
            <a:schemeClr val="tx2"/>
          </a:solidFill>
          <a:latin typeface="+mj-lt"/>
          <a:ea typeface="+mj-ea"/>
          <a:cs typeface="+mj-cs"/>
        </a:defRPr>
      </a:lvl1pPr>
    </p:titleStyle>
    <p:bodyStyle>
      <a:lvl1pPr marL="288036" indent="-288036" algn="l" defTabSz="514350" rtl="0" eaLnBrk="1" latinLnBrk="0" hangingPunct="1">
        <a:lnSpc>
          <a:spcPct val="94000"/>
        </a:lnSpc>
        <a:spcBef>
          <a:spcPts val="750"/>
        </a:spcBef>
        <a:spcAft>
          <a:spcPts val="150"/>
        </a:spcAft>
        <a:buFont typeface="Franklin Gothic Book" panose="020B0503020102020204" pitchFamily="34" charset="0"/>
        <a:buChar char="■"/>
        <a:defRPr sz="1500" kern="1200" baseline="0">
          <a:solidFill>
            <a:schemeClr val="tx2"/>
          </a:solidFill>
          <a:latin typeface="+mn-lt"/>
          <a:ea typeface="+mn-ea"/>
          <a:cs typeface="+mn-cs"/>
        </a:defRPr>
      </a:lvl1pPr>
      <a:lvl2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500" i="1" kern="1200" baseline="0">
          <a:solidFill>
            <a:schemeClr val="tx2"/>
          </a:solidFill>
          <a:latin typeface="+mn-lt"/>
          <a:ea typeface="+mn-ea"/>
          <a:cs typeface="+mn-cs"/>
        </a:defRPr>
      </a:lvl2pPr>
      <a:lvl3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kern="1200" baseline="0">
          <a:solidFill>
            <a:schemeClr val="tx2"/>
          </a:solidFill>
          <a:latin typeface="+mn-lt"/>
          <a:ea typeface="+mn-ea"/>
          <a:cs typeface="+mn-cs"/>
        </a:defRPr>
      </a:lvl3pPr>
      <a:lvl4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350" i="1" kern="1200" baseline="0">
          <a:solidFill>
            <a:schemeClr val="tx2"/>
          </a:solidFill>
          <a:latin typeface="+mn-lt"/>
          <a:ea typeface="+mn-ea"/>
          <a:cs typeface="+mn-cs"/>
        </a:defRPr>
      </a:lvl4pPr>
      <a:lvl5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kern="1200" baseline="0">
          <a:solidFill>
            <a:schemeClr val="tx2"/>
          </a:solidFill>
          <a:latin typeface="+mn-lt"/>
          <a:ea typeface="+mn-ea"/>
          <a:cs typeface="+mn-cs"/>
        </a:defRPr>
      </a:lvl5pPr>
      <a:lvl6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200" i="1" kern="1200" baseline="0">
          <a:solidFill>
            <a:schemeClr val="tx2"/>
          </a:solidFill>
          <a:latin typeface="+mn-lt"/>
          <a:ea typeface="+mn-ea"/>
          <a:cs typeface="+mn-cs"/>
        </a:defRPr>
      </a:lvl6pPr>
      <a:lvl7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7pPr>
      <a:lvl8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i="1" kern="1200" baseline="0">
          <a:solidFill>
            <a:schemeClr val="tx2"/>
          </a:solidFill>
          <a:latin typeface="+mn-lt"/>
          <a:ea typeface="+mn-ea"/>
          <a:cs typeface="+mn-cs"/>
        </a:defRPr>
      </a:lvl8pPr>
      <a:lvl9pPr marL="288036" indent="-288036" algn="l" defTabSz="514350" rtl="0" eaLnBrk="1" latinLnBrk="0" hangingPunct="1">
        <a:lnSpc>
          <a:spcPct val="94000"/>
        </a:lnSpc>
        <a:spcBef>
          <a:spcPts val="375"/>
        </a:spcBef>
        <a:spcAft>
          <a:spcPts val="150"/>
        </a:spcAft>
        <a:buFont typeface="Franklin Gothic Book" panose="020B0503020102020204" pitchFamily="34" charset="0"/>
        <a:buChar char="■"/>
        <a:defRPr sz="1050" kern="1200" baseline="0">
          <a:solidFill>
            <a:schemeClr val="tx2"/>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6912">
          <p15:clr>
            <a:srgbClr val="F26B43"/>
          </p15:clr>
        </p15:guide>
        <p15:guide id="2" pos="936">
          <p15:clr>
            <a:srgbClr val="F26B43"/>
          </p15:clr>
        </p15:guide>
        <p15:guide id="3" pos="864">
          <p15:clr>
            <a:srgbClr val="F26B43"/>
          </p15:clr>
        </p15:guide>
        <p15:guide id="0" orient="horz" pos="1368">
          <p15:clr>
            <a:srgbClr val="F26B43"/>
          </p15:clr>
        </p15:guide>
        <p15:guide id="4" orient="horz" pos="1440">
          <p15:clr>
            <a:srgbClr val="F26B43"/>
          </p15:clr>
        </p15:guide>
        <p15:guide id="5" orient="horz" pos="3696">
          <p15:clr>
            <a:srgbClr val="F26B43"/>
          </p15:clr>
        </p15:guide>
        <p15:guide id="6" orient="horz" pos="432">
          <p15:clr>
            <a:srgbClr val="F26B43"/>
          </p15:clr>
        </p15:guide>
        <p15:guide id="7" orient="horz" pos="1512">
          <p15:clr>
            <a:srgbClr val="F26B43"/>
          </p15:clr>
        </p15:guide>
        <p15:guide id="8" pos="5184">
          <p15:clr>
            <a:srgbClr val="F26B43"/>
          </p15:clr>
        </p15:guide>
        <p15:guide id="9" pos="702">
          <p15:clr>
            <a:srgbClr val="F26B43"/>
          </p15:clr>
        </p15:guide>
        <p15:guide id="10" pos="64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646152" y="7113403"/>
            <a:ext cx="5876653" cy="1103841"/>
          </a:xfrm>
        </p:spPr>
        <p:txBody>
          <a:bodyPr>
            <a:normAutofit fontScale="92500" lnSpcReduction="20000"/>
          </a:bodyPr>
          <a:lstStyle/>
          <a:p>
            <a:r>
              <a:rPr lang="en-US" sz="4000" b="1" dirty="0"/>
              <a:t>Management</a:t>
            </a:r>
            <a:endParaRPr lang="en-US" b="1" dirty="0"/>
          </a:p>
          <a:p>
            <a:r>
              <a:rPr lang="en-US" sz="3200" dirty="0"/>
              <a:t>Development Program</a:t>
            </a:r>
          </a:p>
        </p:txBody>
      </p:sp>
      <p:pic>
        <p:nvPicPr>
          <p:cNvPr id="3" name="Picture 2"/>
          <p:cNvPicPr>
            <a:picLocks noChangeAspect="1"/>
          </p:cNvPicPr>
          <p:nvPr/>
        </p:nvPicPr>
        <p:blipFill>
          <a:blip r:embed="rId2"/>
          <a:stretch>
            <a:fillRect/>
          </a:stretch>
        </p:blipFill>
        <p:spPr>
          <a:xfrm>
            <a:off x="907965" y="3472597"/>
            <a:ext cx="4983383" cy="2563291"/>
          </a:xfrm>
          <a:prstGeom prst="rect">
            <a:avLst/>
          </a:prstGeom>
        </p:spPr>
      </p:pic>
      <p:pic>
        <p:nvPicPr>
          <p:cNvPr id="6" name="Picture 5">
            <a:extLst>
              <a:ext uri="{FF2B5EF4-FFF2-40B4-BE49-F238E27FC236}">
                <a16:creationId xmlns:a16="http://schemas.microsoft.com/office/drawing/2014/main" id="{0FF5F06D-7F22-5648-A859-524C95FD256F}"/>
              </a:ext>
            </a:extLst>
          </p:cNvPr>
          <p:cNvPicPr>
            <a:picLocks noChangeAspect="1"/>
          </p:cNvPicPr>
          <p:nvPr/>
        </p:nvPicPr>
        <p:blipFill>
          <a:blip r:embed="rId3"/>
          <a:stretch>
            <a:fillRect/>
          </a:stretch>
        </p:blipFill>
        <p:spPr>
          <a:xfrm>
            <a:off x="2292174" y="391097"/>
            <a:ext cx="3695700" cy="1993900"/>
          </a:xfrm>
          <a:prstGeom prst="rect">
            <a:avLst/>
          </a:prstGeom>
        </p:spPr>
      </p:pic>
    </p:spTree>
    <p:extLst>
      <p:ext uri="{BB962C8B-B14F-4D97-AF65-F5344CB8AC3E}">
        <p14:creationId xmlns:p14="http://schemas.microsoft.com/office/powerpoint/2010/main" val="1264399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151381" cy="519004"/>
          </a:xfrm>
        </p:spPr>
        <p:txBody>
          <a:bodyPr>
            <a:noAutofit/>
          </a:bodyPr>
          <a:lstStyle/>
          <a:p>
            <a:r>
              <a:rPr lang="en-US" sz="2800" b="1" dirty="0"/>
              <a:t>Identify and Communicate Expectations  </a:t>
            </a:r>
            <a:br>
              <a:rPr lang="en-US" sz="2800" b="1" dirty="0"/>
            </a:br>
            <a:endParaRPr lang="en-US" sz="2800"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3646503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216695" cy="453690"/>
          </a:xfrm>
        </p:spPr>
        <p:txBody>
          <a:bodyPr>
            <a:noAutofit/>
          </a:bodyPr>
          <a:lstStyle/>
          <a:p>
            <a:pPr lvl="0"/>
            <a:r>
              <a:rPr lang="en-US" sz="3000" b="1" dirty="0"/>
              <a:t>Give Feedback</a:t>
            </a:r>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709907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rmAutofit fontScale="90000"/>
          </a:bodyPr>
          <a:lstStyle/>
          <a:p>
            <a:r>
              <a:rPr lang="en-US" b="1" dirty="0"/>
              <a:t>Give Feedback</a:t>
            </a:r>
            <a:br>
              <a:rPr lang="en-US" b="1"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702608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229758" cy="453690"/>
          </a:xfrm>
        </p:spPr>
        <p:txBody>
          <a:bodyPr>
            <a:noAutofit/>
          </a:bodyPr>
          <a:lstStyle/>
          <a:p>
            <a:r>
              <a:rPr lang="en-US" sz="2800" b="1" dirty="0"/>
              <a:t>Handle Tough Situations and Employees</a:t>
            </a:r>
            <a:r>
              <a:rPr lang="en-US" sz="2800" dirty="0"/>
              <a:t> </a:t>
            </a:r>
            <a:br>
              <a:rPr lang="en-US" sz="2800" dirty="0"/>
            </a:br>
            <a:endParaRPr lang="en-US" sz="2800"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396565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rmAutofit fontScale="90000"/>
          </a:bodyPr>
          <a:lstStyle/>
          <a:p>
            <a:r>
              <a:rPr lang="en-US" sz="3600" u="sng" dirty="0"/>
              <a:t>First Mentor Meeting</a:t>
            </a:r>
            <a:br>
              <a:rPr lang="en-US" sz="3600" u="sng"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lvl="0"/>
            <a:endParaRPr lang="en-US" sz="1400" dirty="0"/>
          </a:p>
          <a:p>
            <a:r>
              <a:rPr lang="en-US" sz="1400" dirty="0"/>
              <a:t>Review previous learning with mentor and ask for advice on how they perceive those issues.</a:t>
            </a:r>
          </a:p>
          <a:p>
            <a:endParaRPr lang="en-US" sz="1400" dirty="0"/>
          </a:p>
          <a:p>
            <a:endParaRPr lang="en-US" sz="1400" dirty="0"/>
          </a:p>
          <a:p>
            <a:endParaRPr lang="en-US" sz="1400" dirty="0"/>
          </a:p>
          <a:p>
            <a:endParaRPr lang="en-US" sz="1400" dirty="0"/>
          </a:p>
          <a:p>
            <a:r>
              <a:rPr lang="en-US" sz="1400" dirty="0"/>
              <a:t>Ask mentor what other related management techniques they have used/implemented that are similar or related to these topics?</a:t>
            </a:r>
          </a:p>
          <a:p>
            <a:endParaRPr lang="en-US" sz="1400" dirty="0"/>
          </a:p>
          <a:p>
            <a:endParaRPr lang="en-US" sz="1400" dirty="0"/>
          </a:p>
          <a:p>
            <a:endParaRPr lang="en-US" sz="1400" dirty="0"/>
          </a:p>
          <a:p>
            <a:endParaRPr lang="en-US" sz="1400" dirty="0"/>
          </a:p>
          <a:p>
            <a:r>
              <a:rPr lang="en-US" sz="1400" dirty="0"/>
              <a:t>Ask them if they have any advice specific to you on these topics.</a:t>
            </a:r>
          </a:p>
          <a:p>
            <a:endParaRPr lang="en-US" sz="1400" dirty="0"/>
          </a:p>
          <a:p>
            <a:endParaRPr lang="en-US" sz="1400" dirty="0"/>
          </a:p>
          <a:p>
            <a:endParaRPr lang="en-US" sz="1400" dirty="0"/>
          </a:p>
          <a:p>
            <a:endParaRPr lang="en-US" sz="1400" dirty="0"/>
          </a:p>
          <a:p>
            <a:r>
              <a:rPr lang="en-US" sz="1400" dirty="0"/>
              <a:t>Ask them for any feedback about your personal skills and abilities in these areas that they feel will be a challenge for you? (Make sure to not make any comments or defend yourself on any criticism)</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033494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268946" cy="519004"/>
          </a:xfrm>
        </p:spPr>
        <p:txBody>
          <a:bodyPr>
            <a:noAutofit/>
          </a:bodyPr>
          <a:lstStyle/>
          <a:p>
            <a:r>
              <a:rPr lang="en-US" sz="2800" b="1" dirty="0"/>
              <a:t>Handle Tough Situations and Employees</a:t>
            </a:r>
            <a:r>
              <a:rPr lang="en-US" sz="2800" dirty="0"/>
              <a:t> </a:t>
            </a:r>
            <a:br>
              <a:rPr lang="en-US" sz="2800" dirty="0"/>
            </a:br>
            <a:endParaRPr lang="en-US" sz="2800"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40882465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453690"/>
          </a:xfrm>
        </p:spPr>
        <p:txBody>
          <a:bodyPr>
            <a:normAutofit fontScale="90000"/>
          </a:bodyPr>
          <a:lstStyle/>
          <a:p>
            <a:r>
              <a:rPr lang="en-US" b="1" dirty="0"/>
              <a:t>Owning the Job and it’s Results</a:t>
            </a:r>
            <a:r>
              <a:rPr lang="en-US" dirty="0"/>
              <a:t> </a:t>
            </a:r>
            <a:br>
              <a:rPr lang="en-US" dirty="0"/>
            </a:br>
            <a:endParaRPr lang="en-US"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621950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rmAutofit fontScale="90000"/>
          </a:bodyPr>
          <a:lstStyle/>
          <a:p>
            <a:r>
              <a:rPr lang="en-US" b="1" dirty="0"/>
              <a:t>Owning the Job and it’s Results</a:t>
            </a:r>
            <a:r>
              <a:rPr lang="en-US" dirty="0"/>
              <a:t> </a:t>
            </a:r>
            <a:br>
              <a:rPr lang="en-US"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478741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453690"/>
          </a:xfrm>
        </p:spPr>
        <p:txBody>
          <a:bodyPr>
            <a:normAutofit fontScale="90000"/>
          </a:bodyPr>
          <a:lstStyle/>
          <a:p>
            <a:r>
              <a:rPr lang="en-US" b="1" dirty="0"/>
              <a:t>Organizing</a:t>
            </a:r>
            <a:br>
              <a:rPr lang="en-US" b="1" dirty="0"/>
            </a:br>
            <a:endParaRPr lang="en-US"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082843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rmAutofit fontScale="90000"/>
          </a:bodyPr>
          <a:lstStyle/>
          <a:p>
            <a:r>
              <a:rPr lang="en-US" b="1" dirty="0"/>
              <a:t>Organizing</a:t>
            </a:r>
            <a:br>
              <a:rPr lang="en-US" b="1"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74280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a:t>InCite</a:t>
            </a:r>
            <a:r>
              <a:rPr lang="en-US" i="1" dirty="0"/>
              <a:t> Management </a:t>
            </a:r>
            <a:br>
              <a:rPr lang="en-US" i="1" dirty="0"/>
            </a:br>
            <a:r>
              <a:rPr lang="en-US" i="1" dirty="0"/>
              <a:t>Development Program</a:t>
            </a:r>
          </a:p>
        </p:txBody>
      </p:sp>
      <p:sp>
        <p:nvSpPr>
          <p:cNvPr id="3" name="Content Placeholder 2"/>
          <p:cNvSpPr>
            <a:spLocks noGrp="1"/>
          </p:cNvSpPr>
          <p:nvPr>
            <p:ph idx="1"/>
          </p:nvPr>
        </p:nvSpPr>
        <p:spPr/>
        <p:txBody>
          <a:bodyPr>
            <a:normAutofit/>
          </a:bodyPr>
          <a:lstStyle/>
          <a:p>
            <a:pPr marL="0" indent="0">
              <a:buNone/>
            </a:pPr>
            <a:r>
              <a:rPr lang="en-US" i="1" dirty="0"/>
              <a:t>Congratulations on being chosen to go through the Management Development Program from </a:t>
            </a:r>
            <a:r>
              <a:rPr lang="en-US" i="1" dirty="0" err="1"/>
              <a:t>InCite</a:t>
            </a:r>
            <a:r>
              <a:rPr lang="en-US" i="1" dirty="0"/>
              <a:t> Performance Group.  You have been chosen because…..</a:t>
            </a:r>
          </a:p>
          <a:p>
            <a:pPr marL="0" indent="0">
              <a:buNone/>
            </a:pPr>
            <a:endParaRPr lang="en-US" i="1" dirty="0"/>
          </a:p>
          <a:p>
            <a:pPr marL="0" indent="0">
              <a:buNone/>
            </a:pPr>
            <a:endParaRPr lang="en-US" i="1" dirty="0"/>
          </a:p>
          <a:p>
            <a:pPr marL="0" indent="0">
              <a:buNone/>
            </a:pPr>
            <a:r>
              <a:rPr lang="en-US" i="1" dirty="0"/>
              <a:t>This program will give you many of the tools necessary to become a great manager.  Make sure to put the work into this program.  If you read, study, participate in group discussions, watch all the videos, and apply what you learn, you will…..</a:t>
            </a:r>
          </a:p>
          <a:p>
            <a:pPr marL="0" indent="0">
              <a:buNone/>
            </a:pPr>
            <a:r>
              <a:rPr lang="en-US" i="1" dirty="0"/>
              <a:t> </a:t>
            </a:r>
          </a:p>
          <a:p>
            <a:pPr marL="0" indent="0">
              <a:buNone/>
            </a:pPr>
            <a:r>
              <a:rPr lang="en-US" i="1" dirty="0"/>
              <a:t>I wish you well!</a:t>
            </a:r>
          </a:p>
          <a:p>
            <a:pPr marL="0" indent="0">
              <a:buNone/>
            </a:pPr>
            <a:r>
              <a:rPr lang="en-US" i="1" dirty="0"/>
              <a:t> </a:t>
            </a:r>
          </a:p>
          <a:p>
            <a:pPr marL="0" indent="0">
              <a:buNone/>
            </a:pPr>
            <a:r>
              <a:rPr lang="en-US" i="1" dirty="0"/>
              <a:t>Larry G. </a:t>
            </a:r>
            <a:r>
              <a:rPr lang="en-US" i="1" dirty="0" err="1"/>
              <a:t>Linne</a:t>
            </a:r>
            <a:endParaRPr lang="en-US" i="1" dirty="0"/>
          </a:p>
          <a:p>
            <a:pPr marL="0" indent="0">
              <a:buNone/>
            </a:pPr>
            <a:r>
              <a:rPr lang="en-US" i="1" dirty="0"/>
              <a:t>CEO </a:t>
            </a:r>
            <a:r>
              <a:rPr lang="en-US" i="1" dirty="0" err="1"/>
              <a:t>InCite</a:t>
            </a:r>
            <a:r>
              <a:rPr lang="en-US" i="1" dirty="0"/>
              <a:t> Performance Group</a:t>
            </a:r>
          </a:p>
          <a:p>
            <a:endParaRPr lang="en-US" dirty="0"/>
          </a:p>
        </p:txBody>
      </p:sp>
    </p:spTree>
    <p:extLst>
      <p:ext uri="{BB962C8B-B14F-4D97-AF65-F5344CB8AC3E}">
        <p14:creationId xmlns:p14="http://schemas.microsoft.com/office/powerpoint/2010/main" val="1455042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386512" cy="453690"/>
          </a:xfrm>
        </p:spPr>
        <p:txBody>
          <a:bodyPr>
            <a:noAutofit/>
          </a:bodyPr>
          <a:lstStyle/>
          <a:p>
            <a:r>
              <a:rPr lang="en-US" sz="2800" b="1" dirty="0"/>
              <a:t>Monitoring and Measuring Key Indicators</a:t>
            </a:r>
            <a:br>
              <a:rPr lang="en-US" sz="2800" b="1" dirty="0"/>
            </a:br>
            <a:endParaRPr lang="en-US" sz="2800"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213150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386512" cy="519004"/>
          </a:xfrm>
        </p:spPr>
        <p:txBody>
          <a:bodyPr>
            <a:noAutofit/>
          </a:bodyPr>
          <a:lstStyle/>
          <a:p>
            <a:r>
              <a:rPr lang="en-US" sz="2800" b="1" dirty="0"/>
              <a:t>Monitoring and Measuring Key Indicators</a:t>
            </a:r>
            <a:br>
              <a:rPr lang="en-US" sz="2800" b="1" dirty="0"/>
            </a:br>
            <a:endParaRPr lang="en-US" sz="2800"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7726916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453690"/>
          </a:xfrm>
        </p:spPr>
        <p:txBody>
          <a:bodyPr>
            <a:normAutofit fontScale="90000"/>
          </a:bodyPr>
          <a:lstStyle/>
          <a:p>
            <a:r>
              <a:rPr lang="en-US" b="1" dirty="0"/>
              <a:t>Creating Energy for Others</a:t>
            </a:r>
            <a:br>
              <a:rPr lang="en-US" b="1" dirty="0"/>
            </a:br>
            <a:endParaRPr lang="en-US"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419762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rmAutofit fontScale="90000"/>
          </a:bodyPr>
          <a:lstStyle/>
          <a:p>
            <a:r>
              <a:rPr lang="en-US" b="1" dirty="0"/>
              <a:t>Creating Energy for Others</a:t>
            </a:r>
            <a:br>
              <a:rPr lang="en-US" b="1"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42653679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138318" cy="453690"/>
          </a:xfrm>
        </p:spPr>
        <p:txBody>
          <a:bodyPr>
            <a:noAutofit/>
          </a:bodyPr>
          <a:lstStyle/>
          <a:p>
            <a:r>
              <a:rPr lang="en-US" sz="2800" b="1" dirty="0"/>
              <a:t>Upward Communication From Your Seat</a:t>
            </a:r>
            <a:br>
              <a:rPr lang="en-US" sz="2800" b="1" dirty="0"/>
            </a:br>
            <a:endParaRPr lang="en-US" sz="2800"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4960019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386512" cy="519004"/>
          </a:xfrm>
        </p:spPr>
        <p:txBody>
          <a:bodyPr>
            <a:noAutofit/>
          </a:bodyPr>
          <a:lstStyle/>
          <a:p>
            <a:r>
              <a:rPr lang="en-US" sz="2800" b="1" dirty="0"/>
              <a:t>Upward Communication From Your Seat</a:t>
            </a:r>
            <a:br>
              <a:rPr lang="en-US" sz="2800" b="1" dirty="0"/>
            </a:br>
            <a:endParaRPr lang="en-US" sz="2800"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8913846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rmAutofit fontScale="90000"/>
          </a:bodyPr>
          <a:lstStyle/>
          <a:p>
            <a:r>
              <a:rPr lang="en-US" sz="3600" u="sng" dirty="0"/>
              <a:t>Second Mentor Meeting</a:t>
            </a:r>
            <a:br>
              <a:rPr lang="en-US" sz="3600" u="sng"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lvl="0"/>
            <a:endParaRPr lang="en-US" sz="1400" dirty="0"/>
          </a:p>
          <a:p>
            <a:r>
              <a:rPr lang="en-US" sz="1400" dirty="0"/>
              <a:t>Review previous learning with mentor and ask for advice on how they perceive those issues.</a:t>
            </a:r>
          </a:p>
          <a:p>
            <a:endParaRPr lang="en-US" sz="1400" dirty="0"/>
          </a:p>
          <a:p>
            <a:endParaRPr lang="en-US" sz="1400" dirty="0"/>
          </a:p>
          <a:p>
            <a:endParaRPr lang="en-US" sz="1400" dirty="0"/>
          </a:p>
          <a:p>
            <a:endParaRPr lang="en-US" sz="1400" dirty="0"/>
          </a:p>
          <a:p>
            <a:r>
              <a:rPr lang="en-US" sz="1400" dirty="0"/>
              <a:t>Ask mentor what other related management techniques they have used/implemented that are similar or related to these topics?</a:t>
            </a:r>
          </a:p>
          <a:p>
            <a:endParaRPr lang="en-US" sz="1400" dirty="0"/>
          </a:p>
          <a:p>
            <a:endParaRPr lang="en-US" sz="1400" dirty="0"/>
          </a:p>
          <a:p>
            <a:endParaRPr lang="en-US" sz="1400" dirty="0"/>
          </a:p>
          <a:p>
            <a:endParaRPr lang="en-US" sz="1400" dirty="0"/>
          </a:p>
          <a:p>
            <a:r>
              <a:rPr lang="en-US" sz="1400" dirty="0"/>
              <a:t>Ask them if they have any advice specific to you on these topics.</a:t>
            </a:r>
          </a:p>
          <a:p>
            <a:endParaRPr lang="en-US" sz="1400" dirty="0"/>
          </a:p>
          <a:p>
            <a:endParaRPr lang="en-US" sz="1400" dirty="0"/>
          </a:p>
          <a:p>
            <a:endParaRPr lang="en-US" sz="1400" dirty="0"/>
          </a:p>
          <a:p>
            <a:endParaRPr lang="en-US" sz="1400" dirty="0"/>
          </a:p>
          <a:p>
            <a:r>
              <a:rPr lang="en-US" sz="1400" dirty="0"/>
              <a:t>Ask them for any feedback about your personal skills and abilities in these areas that they feel will be a challenge for you? (Make sure to not make any comments or defend yourself on any criticism)</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656642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504078" cy="453690"/>
          </a:xfrm>
        </p:spPr>
        <p:txBody>
          <a:bodyPr>
            <a:noAutofit/>
          </a:bodyPr>
          <a:lstStyle/>
          <a:p>
            <a:r>
              <a:rPr lang="en-US" sz="2400" b="1" dirty="0"/>
              <a:t>Agency Culture and Leadership Behaviors</a:t>
            </a:r>
            <a:br>
              <a:rPr lang="en-US" sz="2400" b="1" dirty="0"/>
            </a:br>
            <a:endParaRPr lang="en-US" sz="2400"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4164419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Autofit/>
          </a:bodyPr>
          <a:lstStyle/>
          <a:p>
            <a:r>
              <a:rPr lang="en-US" sz="2400" b="1" dirty="0"/>
              <a:t>Agency Culture and Leadership Behaviors</a:t>
            </a:r>
            <a:br>
              <a:rPr lang="en-US" sz="2400" b="1" dirty="0"/>
            </a:br>
            <a:endParaRPr lang="en-US" sz="2400"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843399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453690"/>
          </a:xfrm>
        </p:spPr>
        <p:txBody>
          <a:bodyPr>
            <a:normAutofit/>
          </a:bodyPr>
          <a:lstStyle/>
          <a:p>
            <a:pPr lvl="0"/>
            <a:r>
              <a:rPr lang="en-US" sz="2400" b="1" dirty="0"/>
              <a:t>Agency Specific - Process/Culture/ETC</a:t>
            </a:r>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7905164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914400"/>
            <a:ext cx="5400675" cy="1594022"/>
          </a:xfrm>
        </p:spPr>
        <p:txBody>
          <a:bodyPr/>
          <a:lstStyle/>
          <a:p>
            <a:pPr algn="ctr"/>
            <a:r>
              <a:rPr lang="en-US" i="1" dirty="0" err="1"/>
              <a:t>InCite</a:t>
            </a:r>
            <a:r>
              <a:rPr lang="en-US" i="1" dirty="0"/>
              <a:t> Management </a:t>
            </a:r>
            <a:br>
              <a:rPr lang="en-US" i="1" dirty="0"/>
            </a:br>
            <a:r>
              <a:rPr lang="en-US" i="1" dirty="0"/>
              <a:t>Development Program</a:t>
            </a:r>
            <a:endParaRPr lang="en-US" dirty="0"/>
          </a:p>
        </p:txBody>
      </p:sp>
      <p:sp>
        <p:nvSpPr>
          <p:cNvPr id="3" name="Content Placeholder 2"/>
          <p:cNvSpPr>
            <a:spLocks noGrp="1"/>
          </p:cNvSpPr>
          <p:nvPr>
            <p:ph idx="1"/>
          </p:nvPr>
        </p:nvSpPr>
        <p:spPr>
          <a:xfrm>
            <a:off x="771525" y="2508422"/>
            <a:ext cx="5400675" cy="5314778"/>
          </a:xfrm>
        </p:spPr>
        <p:txBody>
          <a:bodyPr>
            <a:normAutofit/>
          </a:bodyPr>
          <a:lstStyle/>
          <a:p>
            <a:pPr marL="0" indent="0">
              <a:buNone/>
            </a:pPr>
            <a:r>
              <a:rPr lang="en-US" u="sng" dirty="0"/>
              <a:t>Program Expectations</a:t>
            </a:r>
          </a:p>
          <a:p>
            <a:pPr marL="0" indent="0">
              <a:buNone/>
            </a:pPr>
            <a:endParaRPr lang="en-US" u="sng" dirty="0"/>
          </a:p>
          <a:p>
            <a:pPr lvl="1"/>
            <a:r>
              <a:rPr lang="en-US" dirty="0"/>
              <a:t>Read book sections assigned before every session.</a:t>
            </a:r>
          </a:p>
          <a:p>
            <a:pPr lvl="1"/>
            <a:r>
              <a:rPr lang="en-US" dirty="0"/>
              <a:t>Make all meetings (</a:t>
            </a:r>
            <a:r>
              <a:rPr lang="en-US" b="1" dirty="0"/>
              <a:t>this is a priority</a:t>
            </a:r>
            <a:r>
              <a:rPr lang="en-US" dirty="0"/>
              <a:t>).</a:t>
            </a:r>
          </a:p>
          <a:p>
            <a:pPr lvl="1"/>
            <a:r>
              <a:rPr lang="en-US" dirty="0"/>
              <a:t>Be active in discussion.  </a:t>
            </a:r>
          </a:p>
          <a:p>
            <a:pPr lvl="1"/>
            <a:r>
              <a:rPr lang="en-US" dirty="0"/>
              <a:t>Apply learning and improve your management skills.</a:t>
            </a:r>
          </a:p>
          <a:p>
            <a:pPr lvl="1"/>
            <a:r>
              <a:rPr lang="en-US" dirty="0"/>
              <a:t>Choose a mentor who models the management style you wish to mirror.</a:t>
            </a:r>
          </a:p>
          <a:p>
            <a:pPr lvl="1"/>
            <a:r>
              <a:rPr lang="en-US" dirty="0"/>
              <a:t>Write down as much learning as possible to help with long term retention.</a:t>
            </a:r>
          </a:p>
          <a:p>
            <a:pPr lvl="1"/>
            <a:r>
              <a:rPr lang="en-US" dirty="0"/>
              <a:t>Encourage others in the group and help them with their journey.</a:t>
            </a:r>
          </a:p>
          <a:p>
            <a:pPr lvl="1"/>
            <a:r>
              <a:rPr lang="en-US" dirty="0"/>
              <a:t>Recognize that it is a privilege and an honor to be in this training.</a:t>
            </a:r>
            <a:endParaRPr lang="en-US" u="sng" dirty="0"/>
          </a:p>
        </p:txBody>
      </p:sp>
      <p:sp>
        <p:nvSpPr>
          <p:cNvPr id="4" name="TextBox 3"/>
          <p:cNvSpPr txBox="1"/>
          <p:nvPr/>
        </p:nvSpPr>
        <p:spPr>
          <a:xfrm>
            <a:off x="679269" y="8235951"/>
            <a:ext cx="5753242" cy="369332"/>
          </a:xfrm>
          <a:prstGeom prst="rect">
            <a:avLst/>
          </a:prstGeom>
          <a:noFill/>
        </p:spPr>
        <p:txBody>
          <a:bodyPr wrap="none" rtlCol="0">
            <a:spAutoFit/>
          </a:bodyPr>
          <a:lstStyle/>
          <a:p>
            <a:r>
              <a:rPr lang="en-US" dirty="0"/>
              <a:t>Name: _______________	Signature:________________</a:t>
            </a:r>
          </a:p>
        </p:txBody>
      </p:sp>
    </p:spTree>
    <p:extLst>
      <p:ext uri="{BB962C8B-B14F-4D97-AF65-F5344CB8AC3E}">
        <p14:creationId xmlns:p14="http://schemas.microsoft.com/office/powerpoint/2010/main" val="19900829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519004"/>
          </a:xfrm>
        </p:spPr>
        <p:txBody>
          <a:bodyPr>
            <a:noAutofit/>
          </a:bodyPr>
          <a:lstStyle/>
          <a:p>
            <a:r>
              <a:rPr lang="en-US" sz="2400" b="1" dirty="0"/>
              <a:t>Agency Specific - Process/Culture/ETC</a:t>
            </a:r>
            <a:br>
              <a:rPr lang="en-US" sz="2400" b="1" dirty="0"/>
            </a:br>
            <a:endParaRPr lang="en-US" sz="2400"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3225185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a:t>InCite</a:t>
            </a:r>
            <a:r>
              <a:rPr lang="en-US" i="1" dirty="0"/>
              <a:t> Management </a:t>
            </a:r>
            <a:br>
              <a:rPr lang="en-US" i="1" dirty="0"/>
            </a:br>
            <a:r>
              <a:rPr lang="en-US" i="1" dirty="0"/>
              <a:t>Training Program</a:t>
            </a:r>
            <a:endParaRPr lang="en-US" dirty="0"/>
          </a:p>
        </p:txBody>
      </p:sp>
      <p:sp>
        <p:nvSpPr>
          <p:cNvPr id="3" name="Content Placeholder 2"/>
          <p:cNvSpPr>
            <a:spLocks noGrp="1"/>
          </p:cNvSpPr>
          <p:nvPr>
            <p:ph idx="1"/>
          </p:nvPr>
        </p:nvSpPr>
        <p:spPr/>
        <p:txBody>
          <a:bodyPr/>
          <a:lstStyle/>
          <a:p>
            <a:pPr marL="0" indent="0">
              <a:buNone/>
            </a:pPr>
            <a:r>
              <a:rPr lang="en-US" u="sng" dirty="0"/>
              <a:t>Notes:</a:t>
            </a:r>
          </a:p>
        </p:txBody>
      </p:sp>
    </p:spTree>
    <p:extLst>
      <p:ext uri="{BB962C8B-B14F-4D97-AF65-F5344CB8AC3E}">
        <p14:creationId xmlns:p14="http://schemas.microsoft.com/office/powerpoint/2010/main" val="249536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a:t>InCite</a:t>
            </a:r>
            <a:r>
              <a:rPr lang="en-US" i="1" dirty="0"/>
              <a:t> Management </a:t>
            </a:r>
            <a:br>
              <a:rPr lang="en-US" i="1" dirty="0"/>
            </a:br>
            <a:r>
              <a:rPr lang="en-US" i="1" dirty="0"/>
              <a:t>Training Program</a:t>
            </a:r>
            <a:endParaRPr lang="en-US" dirty="0"/>
          </a:p>
        </p:txBody>
      </p:sp>
      <p:sp>
        <p:nvSpPr>
          <p:cNvPr id="3" name="Content Placeholder 2"/>
          <p:cNvSpPr>
            <a:spLocks noGrp="1"/>
          </p:cNvSpPr>
          <p:nvPr>
            <p:ph idx="1"/>
          </p:nvPr>
        </p:nvSpPr>
        <p:spPr/>
        <p:txBody>
          <a:bodyPr/>
          <a:lstStyle/>
          <a:p>
            <a:pPr marL="0" indent="0">
              <a:buNone/>
            </a:pPr>
            <a:r>
              <a:rPr lang="en-US" u="sng" dirty="0"/>
              <a:t>Notes:</a:t>
            </a:r>
          </a:p>
        </p:txBody>
      </p:sp>
    </p:spTree>
    <p:extLst>
      <p:ext uri="{BB962C8B-B14F-4D97-AF65-F5344CB8AC3E}">
        <p14:creationId xmlns:p14="http://schemas.microsoft.com/office/powerpoint/2010/main" val="31735647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a:t>InCite</a:t>
            </a:r>
            <a:r>
              <a:rPr lang="en-US" i="1" dirty="0"/>
              <a:t> Management </a:t>
            </a:r>
            <a:br>
              <a:rPr lang="en-US" i="1" dirty="0"/>
            </a:br>
            <a:r>
              <a:rPr lang="en-US" i="1" dirty="0"/>
              <a:t>Training Program</a:t>
            </a:r>
            <a:endParaRPr lang="en-US" dirty="0"/>
          </a:p>
        </p:txBody>
      </p:sp>
      <p:sp>
        <p:nvSpPr>
          <p:cNvPr id="3" name="Content Placeholder 2"/>
          <p:cNvSpPr>
            <a:spLocks noGrp="1"/>
          </p:cNvSpPr>
          <p:nvPr>
            <p:ph idx="1"/>
          </p:nvPr>
        </p:nvSpPr>
        <p:spPr/>
        <p:txBody>
          <a:bodyPr/>
          <a:lstStyle/>
          <a:p>
            <a:pPr marL="0" indent="0">
              <a:buNone/>
            </a:pPr>
            <a:r>
              <a:rPr lang="en-US" u="sng" dirty="0"/>
              <a:t>Notes:</a:t>
            </a:r>
          </a:p>
        </p:txBody>
      </p:sp>
    </p:spTree>
    <p:extLst>
      <p:ext uri="{BB962C8B-B14F-4D97-AF65-F5344CB8AC3E}">
        <p14:creationId xmlns:p14="http://schemas.microsoft.com/office/powerpoint/2010/main" val="1040331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i="1" dirty="0" err="1"/>
              <a:t>InCite</a:t>
            </a:r>
            <a:r>
              <a:rPr lang="en-US" i="1" dirty="0"/>
              <a:t> Management </a:t>
            </a:r>
            <a:br>
              <a:rPr lang="en-US" i="1" dirty="0"/>
            </a:br>
            <a:r>
              <a:rPr lang="en-US" i="1" dirty="0"/>
              <a:t>Training Program</a:t>
            </a:r>
            <a:endParaRPr lang="en-US" dirty="0"/>
          </a:p>
        </p:txBody>
      </p:sp>
      <p:sp>
        <p:nvSpPr>
          <p:cNvPr id="3" name="Content Placeholder 2"/>
          <p:cNvSpPr>
            <a:spLocks noGrp="1"/>
          </p:cNvSpPr>
          <p:nvPr>
            <p:ph idx="1"/>
          </p:nvPr>
        </p:nvSpPr>
        <p:spPr/>
        <p:txBody>
          <a:bodyPr/>
          <a:lstStyle/>
          <a:p>
            <a:pPr marL="0" indent="0">
              <a:buNone/>
            </a:pPr>
            <a:r>
              <a:rPr lang="en-US" u="sng" dirty="0"/>
              <a:t>Notes:</a:t>
            </a:r>
          </a:p>
        </p:txBody>
      </p:sp>
    </p:spTree>
    <p:extLst>
      <p:ext uri="{BB962C8B-B14F-4D97-AF65-F5344CB8AC3E}">
        <p14:creationId xmlns:p14="http://schemas.microsoft.com/office/powerpoint/2010/main" val="1253194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Agenda</a:t>
            </a:r>
          </a:p>
        </p:txBody>
      </p:sp>
      <p:sp>
        <p:nvSpPr>
          <p:cNvPr id="3" name="Content Placeholder 2"/>
          <p:cNvSpPr>
            <a:spLocks noGrp="1"/>
          </p:cNvSpPr>
          <p:nvPr>
            <p:ph idx="1"/>
          </p:nvPr>
        </p:nvSpPr>
        <p:spPr>
          <a:xfrm>
            <a:off x="471488" y="1959428"/>
            <a:ext cx="5915025" cy="6544491"/>
          </a:xfrm>
        </p:spPr>
        <p:txBody>
          <a:bodyPr>
            <a:normAutofit/>
          </a:bodyPr>
          <a:lstStyle/>
          <a:p>
            <a:pPr lvl="0"/>
            <a:r>
              <a:rPr lang="en-US" b="1" dirty="0"/>
              <a:t>Session 1</a:t>
            </a:r>
            <a:r>
              <a:rPr lang="en-US" dirty="0"/>
              <a:t> – Happy You Are My Boss, because… </a:t>
            </a:r>
          </a:p>
          <a:p>
            <a:pPr lvl="0"/>
            <a:r>
              <a:rPr lang="en-US" b="1" dirty="0"/>
              <a:t>Session 2 </a:t>
            </a:r>
            <a:r>
              <a:rPr lang="en-US" dirty="0"/>
              <a:t>– Identify and Communicate Expectations  </a:t>
            </a:r>
          </a:p>
          <a:p>
            <a:pPr lvl="0"/>
            <a:r>
              <a:rPr lang="en-US" b="1" dirty="0"/>
              <a:t>Session 3</a:t>
            </a:r>
            <a:r>
              <a:rPr lang="en-US" dirty="0"/>
              <a:t> – Give Feedback</a:t>
            </a:r>
            <a:r>
              <a:rPr lang="en-US" b="1" dirty="0"/>
              <a:t> </a:t>
            </a:r>
          </a:p>
          <a:p>
            <a:pPr lvl="0"/>
            <a:r>
              <a:rPr lang="en-US" b="1" dirty="0"/>
              <a:t>Session 4</a:t>
            </a:r>
            <a:r>
              <a:rPr lang="en-US" dirty="0"/>
              <a:t> – Handle Tough Situations and Employees</a:t>
            </a:r>
          </a:p>
          <a:p>
            <a:pPr lvl="0"/>
            <a:r>
              <a:rPr lang="en-US" b="1" dirty="0"/>
              <a:t>First Mentor Meeting</a:t>
            </a:r>
          </a:p>
          <a:p>
            <a:pPr lvl="0"/>
            <a:r>
              <a:rPr lang="en-US" b="1" dirty="0"/>
              <a:t>Session 5</a:t>
            </a:r>
            <a:r>
              <a:rPr lang="en-US" dirty="0"/>
              <a:t> – Owning the Job and it’s Results</a:t>
            </a:r>
          </a:p>
          <a:p>
            <a:pPr lvl="0"/>
            <a:r>
              <a:rPr lang="en-US" b="1" dirty="0"/>
              <a:t>Session 6</a:t>
            </a:r>
            <a:r>
              <a:rPr lang="en-US" dirty="0"/>
              <a:t> – Organizing</a:t>
            </a:r>
          </a:p>
          <a:p>
            <a:pPr lvl="0"/>
            <a:r>
              <a:rPr lang="en-US" b="1" dirty="0"/>
              <a:t>Session 7</a:t>
            </a:r>
            <a:r>
              <a:rPr lang="en-US" dirty="0"/>
              <a:t> – Monitoring and Measuring Key Indicators</a:t>
            </a:r>
          </a:p>
          <a:p>
            <a:pPr lvl="0"/>
            <a:r>
              <a:rPr lang="en-US" b="1" dirty="0"/>
              <a:t>Session 8</a:t>
            </a:r>
            <a:r>
              <a:rPr lang="en-US" dirty="0"/>
              <a:t> – Creating Energy for Others</a:t>
            </a:r>
          </a:p>
          <a:p>
            <a:pPr lvl="0"/>
            <a:r>
              <a:rPr lang="en-US" b="1" dirty="0"/>
              <a:t>Session 9</a:t>
            </a:r>
            <a:r>
              <a:rPr lang="en-US" dirty="0"/>
              <a:t> – Upward Communication From Your Seat</a:t>
            </a:r>
          </a:p>
          <a:p>
            <a:pPr lvl="0"/>
            <a:r>
              <a:rPr lang="en-US" b="1" dirty="0"/>
              <a:t>Second Mentor Meeting</a:t>
            </a:r>
          </a:p>
          <a:p>
            <a:pPr lvl="0"/>
            <a:r>
              <a:rPr lang="en-US" b="1" dirty="0"/>
              <a:t>Session 10</a:t>
            </a:r>
            <a:r>
              <a:rPr lang="en-US" dirty="0"/>
              <a:t> – Agency Culture and Leadership Behaviors</a:t>
            </a:r>
          </a:p>
          <a:p>
            <a:pPr lvl="0"/>
            <a:r>
              <a:rPr lang="en-US" b="1" dirty="0"/>
              <a:t>Session 11</a:t>
            </a:r>
            <a:r>
              <a:rPr lang="en-US" dirty="0"/>
              <a:t> – Agency Specific - Process/Culture/ETC</a:t>
            </a:r>
          </a:p>
          <a:p>
            <a:pPr lvl="1">
              <a:buFont typeface="Wingdings" charset="2"/>
              <a:buChar char="v"/>
            </a:pPr>
            <a:r>
              <a:rPr lang="en-US" b="1" dirty="0"/>
              <a:t>Book we will read through the program is “Tough Minded Leadership” by Batten.  It is an excellent book on Leadership but gives excellent insight to effective management as well.</a:t>
            </a:r>
          </a:p>
          <a:p>
            <a:pPr lvl="1"/>
            <a:endParaRPr lang="en-US" dirty="0"/>
          </a:p>
        </p:txBody>
      </p:sp>
    </p:spTree>
    <p:extLst>
      <p:ext uri="{BB962C8B-B14F-4D97-AF65-F5344CB8AC3E}">
        <p14:creationId xmlns:p14="http://schemas.microsoft.com/office/powerpoint/2010/main" val="1771871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660" y="403316"/>
            <a:ext cx="5400675" cy="609600"/>
          </a:xfrm>
        </p:spPr>
        <p:txBody>
          <a:bodyPr/>
          <a:lstStyle/>
          <a:p>
            <a:r>
              <a:rPr lang="en-US" i="1" dirty="0"/>
              <a:t>Topic Summaries</a:t>
            </a:r>
          </a:p>
        </p:txBody>
      </p:sp>
      <p:sp>
        <p:nvSpPr>
          <p:cNvPr id="3" name="Content Placeholder 2"/>
          <p:cNvSpPr>
            <a:spLocks noGrp="1"/>
          </p:cNvSpPr>
          <p:nvPr>
            <p:ph idx="1"/>
          </p:nvPr>
        </p:nvSpPr>
        <p:spPr>
          <a:xfrm>
            <a:off x="471484" y="895350"/>
            <a:ext cx="5915025" cy="7791450"/>
          </a:xfrm>
        </p:spPr>
        <p:txBody>
          <a:bodyPr>
            <a:normAutofit fontScale="77500" lnSpcReduction="20000"/>
          </a:bodyPr>
          <a:lstStyle/>
          <a:p>
            <a:pPr marL="0" lvl="0" indent="0">
              <a:buNone/>
            </a:pPr>
            <a:r>
              <a:rPr lang="en-US" b="1" dirty="0"/>
              <a:t>Happy You Are My Boss, because…</a:t>
            </a:r>
          </a:p>
          <a:p>
            <a:pPr lvl="1"/>
            <a:r>
              <a:rPr lang="en-US" dirty="0"/>
              <a:t>It isn’t valuable for someone to receive a management role and then the lives of the subordinates become more difficult.  Management is in place to help make things better and more successful for the individuals on the team.  The manager must identify what each employee needs from them to be successful. When someone successfully helps those subordinate to them in gaining clarity of the value they bring, as a supervisor, they will be more successful at getting the buy-in.</a:t>
            </a:r>
          </a:p>
          <a:p>
            <a:pPr marL="0" lvl="0" indent="0">
              <a:buNone/>
            </a:pPr>
            <a:r>
              <a:rPr lang="en-US" b="1" dirty="0"/>
              <a:t>Identify and Communicate Expectations  </a:t>
            </a:r>
          </a:p>
          <a:p>
            <a:pPr lvl="1"/>
            <a:r>
              <a:rPr lang="en-US" sz="1600" dirty="0"/>
              <a:t>Start with end results and then determine what someone has to do to contribute to those results.  Identify outcomes that are considered success. Meet with employee to gain understanding and agreement on expectations.  Ask how they will guarantee success.  Let them decide on how, but be part of helping them craft the path to the desired outcome.  Objectives must be SMART.</a:t>
            </a:r>
            <a:endParaRPr lang="en-US" dirty="0"/>
          </a:p>
          <a:p>
            <a:pPr marL="0" lvl="0" indent="0">
              <a:buNone/>
            </a:pPr>
            <a:r>
              <a:rPr lang="en-US" b="1" dirty="0"/>
              <a:t>Give Feedback</a:t>
            </a:r>
          </a:p>
          <a:p>
            <a:pPr lvl="1"/>
            <a:r>
              <a:rPr lang="en-US" dirty="0"/>
              <a:t>- Meet a minimum of monthly to get agreement of performance.  Act as a mentor/guide.  Let them own the results and you coach to success.</a:t>
            </a:r>
            <a:endParaRPr lang="en-US" b="1" dirty="0"/>
          </a:p>
          <a:p>
            <a:pPr marL="0" lvl="0" indent="0">
              <a:buNone/>
            </a:pPr>
            <a:r>
              <a:rPr lang="en-US" b="1" dirty="0"/>
              <a:t>Handle Tough Situations and Employees</a:t>
            </a:r>
            <a:r>
              <a:rPr lang="en-US" dirty="0"/>
              <a:t> </a:t>
            </a:r>
          </a:p>
          <a:p>
            <a:pPr lvl="1"/>
            <a:r>
              <a:rPr lang="en-US" dirty="0"/>
              <a:t>Direct.  Honest.  Attach problem or behavior and not person.  Give them an out for future success.  Get agreement. </a:t>
            </a:r>
            <a:endParaRPr lang="en-US" b="1" dirty="0"/>
          </a:p>
          <a:p>
            <a:pPr marL="0" lvl="0" indent="0">
              <a:buNone/>
            </a:pPr>
            <a:r>
              <a:rPr lang="en-US" b="1" dirty="0"/>
              <a:t>Owning the Job and it’s Results</a:t>
            </a:r>
            <a:r>
              <a:rPr lang="en-US" dirty="0"/>
              <a:t> </a:t>
            </a:r>
          </a:p>
          <a:p>
            <a:pPr lvl="1"/>
            <a:r>
              <a:rPr lang="en-US" dirty="0"/>
              <a:t>Outcomes are required as a manager. If people don’t perform, it is now your fault.  When you “own” the position and the department, you treat the results similar to how you would if that job was your company.</a:t>
            </a:r>
            <a:endParaRPr lang="en-US" b="1" dirty="0"/>
          </a:p>
          <a:p>
            <a:pPr marL="0" lvl="0" indent="0">
              <a:buNone/>
            </a:pPr>
            <a:r>
              <a:rPr lang="en-US" b="1" dirty="0"/>
              <a:t>Organizing</a:t>
            </a:r>
          </a:p>
          <a:p>
            <a:pPr lvl="1"/>
            <a:r>
              <a:rPr lang="en-US" dirty="0"/>
              <a:t>Making sure your department is organized and efficient is a valuable part of being a successful manager.  Elimination of waste, highest and best use of talent, and having your group highly organized to get the work accomplished efficiently, is critical. </a:t>
            </a:r>
            <a:endParaRPr lang="en-US" b="1" dirty="0"/>
          </a:p>
          <a:p>
            <a:pPr marL="0" lvl="0" indent="0">
              <a:buNone/>
            </a:pPr>
            <a:r>
              <a:rPr lang="en-US" b="1" dirty="0"/>
              <a:t>Monitoring and Measuring Key Indicators</a:t>
            </a:r>
          </a:p>
          <a:p>
            <a:pPr lvl="1"/>
            <a:r>
              <a:rPr lang="en-US" dirty="0"/>
              <a:t>Knowing and managing the key indicators of success are required to increase your chance of reaching your goals.  Determining the right key indicators, and monitoring them frequently will help you accomplish great success.</a:t>
            </a:r>
            <a:endParaRPr lang="en-US" b="1" dirty="0"/>
          </a:p>
          <a:p>
            <a:pPr marL="0" lvl="0" indent="0">
              <a:buNone/>
            </a:pPr>
            <a:r>
              <a:rPr lang="en-US" b="1" dirty="0"/>
              <a:t>Creating Energy for Others</a:t>
            </a:r>
          </a:p>
          <a:p>
            <a:pPr lvl="1"/>
            <a:r>
              <a:rPr lang="en-US" dirty="0"/>
              <a:t>Energy is more powerful than time.  Helping your team have energy will bring results.</a:t>
            </a:r>
            <a:endParaRPr lang="en-US" b="1" dirty="0"/>
          </a:p>
          <a:p>
            <a:pPr marL="0" lvl="0" indent="0">
              <a:buNone/>
            </a:pPr>
            <a:r>
              <a:rPr lang="en-US" b="1" dirty="0"/>
              <a:t>Upward Communication From Your Seat</a:t>
            </a:r>
          </a:p>
          <a:p>
            <a:pPr lvl="1"/>
            <a:r>
              <a:rPr lang="en-US" dirty="0"/>
              <a:t>You must make the noise go away for your leadership.</a:t>
            </a:r>
          </a:p>
          <a:p>
            <a:pPr marL="0" lvl="0" indent="0">
              <a:buNone/>
            </a:pPr>
            <a:r>
              <a:rPr lang="en-US" b="1" dirty="0"/>
              <a:t>Agency Culture and Leadership Behaviors</a:t>
            </a:r>
          </a:p>
          <a:p>
            <a:pPr lvl="1"/>
            <a:r>
              <a:rPr lang="en-US" dirty="0"/>
              <a:t>Knowing and managing culture is critical through words and actions.</a:t>
            </a:r>
          </a:p>
          <a:p>
            <a:pPr marL="0" lvl="0" indent="0">
              <a:buNone/>
            </a:pPr>
            <a:r>
              <a:rPr lang="en-US" b="1" dirty="0"/>
              <a:t>Agency Specific - Process/Culture/ETC</a:t>
            </a:r>
          </a:p>
          <a:p>
            <a:pPr lvl="1"/>
            <a:r>
              <a:rPr lang="en-US" dirty="0"/>
              <a:t>We will identify custom items in the firm and make sure we are aligned.</a:t>
            </a:r>
          </a:p>
          <a:p>
            <a:endParaRPr lang="en-US" dirty="0"/>
          </a:p>
        </p:txBody>
      </p:sp>
    </p:spTree>
    <p:extLst>
      <p:ext uri="{BB962C8B-B14F-4D97-AF65-F5344CB8AC3E}">
        <p14:creationId xmlns:p14="http://schemas.microsoft.com/office/powerpoint/2010/main" val="6899055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5915025" cy="453690"/>
          </a:xfrm>
        </p:spPr>
        <p:txBody>
          <a:bodyPr>
            <a:normAutofit fontScale="90000"/>
          </a:bodyPr>
          <a:lstStyle/>
          <a:p>
            <a:r>
              <a:rPr lang="en-US" i="1" dirty="0"/>
              <a:t>Welcome and Orientation</a:t>
            </a:r>
          </a:p>
        </p:txBody>
      </p:sp>
      <p:sp>
        <p:nvSpPr>
          <p:cNvPr id="3" name="Content Placeholder 2"/>
          <p:cNvSpPr>
            <a:spLocks noGrp="1"/>
          </p:cNvSpPr>
          <p:nvPr>
            <p:ph idx="1"/>
          </p:nvPr>
        </p:nvSpPr>
        <p:spPr>
          <a:xfrm>
            <a:off x="471488" y="1225686"/>
            <a:ext cx="5915025" cy="7010266"/>
          </a:xfrm>
        </p:spPr>
        <p:txBody>
          <a:bodyPr>
            <a:normAutofit/>
          </a:bodyPr>
          <a:lstStyle/>
          <a:p>
            <a:pPr lvl="0"/>
            <a:r>
              <a:rPr lang="en-US" sz="1400" dirty="0"/>
              <a:t>What would you like to achieve going through the Management Training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do you believe you will face developing your management skills?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Describe what you believe being a successful manager involves</a:t>
            </a:r>
            <a:r>
              <a:rPr lang="mr-IN" sz="1400" dirty="0"/>
              <a:t>…</a:t>
            </a:r>
            <a:endParaRPr lang="en-US" sz="1400" dirty="0"/>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lvl="0" indent="0" defTabSz="914400">
              <a:lnSpc>
                <a:spcPct val="100000"/>
              </a:lnSpc>
              <a:spcBef>
                <a:spcPts val="0"/>
              </a:spcBef>
              <a:buNone/>
            </a:pPr>
            <a:endParaRPr lang="en-US" sz="1400" dirty="0"/>
          </a:p>
        </p:txBody>
      </p:sp>
    </p:spTree>
    <p:extLst>
      <p:ext uri="{BB962C8B-B14F-4D97-AF65-F5344CB8AC3E}">
        <p14:creationId xmlns:p14="http://schemas.microsoft.com/office/powerpoint/2010/main" val="15422829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138318" cy="453690"/>
          </a:xfrm>
        </p:spPr>
        <p:txBody>
          <a:bodyPr>
            <a:normAutofit fontScale="90000"/>
          </a:bodyPr>
          <a:lstStyle/>
          <a:p>
            <a:r>
              <a:rPr lang="en-US" sz="3200" b="1" dirty="0"/>
              <a:t>Happy You Are My Boss, because…</a:t>
            </a:r>
            <a:br>
              <a:rPr lang="en-US" sz="3200" b="1" dirty="0"/>
            </a:br>
            <a:br>
              <a:rPr lang="en-US" b="1" dirty="0"/>
            </a:br>
            <a:endParaRPr lang="en-US"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277385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177506" cy="519004"/>
          </a:xfrm>
        </p:spPr>
        <p:txBody>
          <a:bodyPr>
            <a:normAutofit fontScale="90000"/>
          </a:bodyPr>
          <a:lstStyle/>
          <a:p>
            <a:r>
              <a:rPr lang="en-US" sz="3200" b="1" dirty="0"/>
              <a:t>Happy You Are My Boss, because…</a:t>
            </a:r>
            <a:br>
              <a:rPr lang="en-US" sz="3200" b="1" dirty="0"/>
            </a:br>
            <a:br>
              <a:rPr lang="en-US" b="1" dirty="0"/>
            </a:br>
            <a:endParaRPr lang="en-US" i="1" dirty="0"/>
          </a:p>
        </p:txBody>
      </p:sp>
      <p:sp>
        <p:nvSpPr>
          <p:cNvPr id="3" name="Content Placeholder 2"/>
          <p:cNvSpPr>
            <a:spLocks noGrp="1"/>
          </p:cNvSpPr>
          <p:nvPr>
            <p:ph idx="1"/>
          </p:nvPr>
        </p:nvSpPr>
        <p:spPr>
          <a:xfrm>
            <a:off x="471488" y="1005842"/>
            <a:ext cx="5915025" cy="7230110"/>
          </a:xfrm>
        </p:spPr>
        <p:txBody>
          <a:bodyPr>
            <a:normAutofit/>
          </a:bodyPr>
          <a:lstStyle/>
          <a:p>
            <a:pPr marL="0" lvl="0" indent="0">
              <a:buNone/>
            </a:pPr>
            <a:r>
              <a:rPr lang="en-US" sz="1800" u="sng" dirty="0"/>
              <a:t>Prior Session Review</a:t>
            </a:r>
          </a:p>
          <a:p>
            <a:pPr lvl="0"/>
            <a:endParaRPr lang="en-US" sz="1400" dirty="0"/>
          </a:p>
          <a:p>
            <a:pPr lvl="0"/>
            <a:r>
              <a:rPr lang="en-US" sz="1400" dirty="0"/>
              <a:t>What did you observe or learn this past Session that reinforced or challenged the teaching thus far in the program?</a:t>
            </a:r>
          </a:p>
          <a:p>
            <a:pPr lvl="0"/>
            <a:endParaRPr lang="en-US" sz="1400" dirty="0"/>
          </a:p>
          <a:p>
            <a:pPr lvl="0"/>
            <a:endParaRPr lang="en-US" sz="1400" dirty="0"/>
          </a:p>
          <a:p>
            <a:pPr lvl="0"/>
            <a:endParaRPr lang="en-US" sz="1400" dirty="0"/>
          </a:p>
          <a:p>
            <a:pPr lvl="0"/>
            <a:endParaRPr lang="en-US" sz="1400" dirty="0"/>
          </a:p>
          <a:p>
            <a:pPr lvl="0"/>
            <a:r>
              <a:rPr lang="en-US" sz="1400" dirty="0"/>
              <a:t>What challenges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endParaRPr lang="en-US" sz="1400" dirty="0"/>
          </a:p>
          <a:p>
            <a:pPr lvl="0"/>
            <a:r>
              <a:rPr lang="en-US" sz="1400" dirty="0"/>
              <a:t>What success have you had in implementing better management traits?</a:t>
            </a:r>
          </a:p>
          <a:p>
            <a:pPr lvl="0"/>
            <a:endParaRPr lang="en-US" sz="1400" dirty="0"/>
          </a:p>
          <a:p>
            <a:pPr lvl="0"/>
            <a:endParaRPr lang="en-US" sz="1400" dirty="0"/>
          </a:p>
          <a:p>
            <a:pPr lvl="0"/>
            <a:endParaRPr lang="en-US" sz="1400" dirty="0"/>
          </a:p>
          <a:p>
            <a:pPr lvl="0"/>
            <a:endParaRPr lang="en-US" sz="1400" dirty="0"/>
          </a:p>
          <a:p>
            <a:pPr lvl="0"/>
            <a:r>
              <a:rPr lang="en-US" sz="1400" dirty="0"/>
              <a:t>What questions or comments do you have for the group/leadership?</a:t>
            </a:r>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1092911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8" y="486837"/>
            <a:ext cx="6386512" cy="453690"/>
          </a:xfrm>
        </p:spPr>
        <p:txBody>
          <a:bodyPr>
            <a:noAutofit/>
          </a:bodyPr>
          <a:lstStyle/>
          <a:p>
            <a:r>
              <a:rPr lang="en-US" sz="2800" b="1" dirty="0"/>
              <a:t>Identify and Communicate Expectations  </a:t>
            </a:r>
            <a:br>
              <a:rPr lang="en-US" sz="2800" b="1" dirty="0"/>
            </a:br>
            <a:endParaRPr lang="en-US" sz="2800" i="1" dirty="0"/>
          </a:p>
        </p:txBody>
      </p:sp>
      <p:sp>
        <p:nvSpPr>
          <p:cNvPr id="3" name="Content Placeholder 2"/>
          <p:cNvSpPr>
            <a:spLocks noGrp="1"/>
          </p:cNvSpPr>
          <p:nvPr>
            <p:ph idx="1"/>
          </p:nvPr>
        </p:nvSpPr>
        <p:spPr>
          <a:xfrm>
            <a:off x="471488" y="940528"/>
            <a:ext cx="5915025" cy="7295424"/>
          </a:xfrm>
        </p:spPr>
        <p:txBody>
          <a:bodyPr>
            <a:normAutofit lnSpcReduction="10000"/>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u="sng" dirty="0"/>
              <a:t>Please watch</a:t>
            </a:r>
          </a:p>
          <a:p>
            <a:pPr marL="0" marR="0" lvl="0" indent="0" defTabSz="914400" eaLnBrk="1" fontAlgn="auto" latinLnBrk="0" hangingPunct="1">
              <a:lnSpc>
                <a:spcPct val="100000"/>
              </a:lnSpc>
              <a:spcBef>
                <a:spcPts val="0"/>
              </a:spcBef>
              <a:spcAft>
                <a:spcPts val="0"/>
              </a:spcAft>
              <a:buClrTx/>
              <a:buSzTx/>
              <a:buFontTx/>
              <a:buNone/>
              <a:tabLst/>
              <a:defRPr/>
            </a:pPr>
            <a:endParaRPr lang="en-US" sz="1600" dirty="0"/>
          </a:p>
          <a:p>
            <a:r>
              <a:rPr lang="en-US" sz="1400" dirty="0"/>
              <a:t>What stood out to you in this video?</a:t>
            </a:r>
          </a:p>
          <a:p>
            <a:endParaRPr lang="en-US" sz="1400" dirty="0"/>
          </a:p>
          <a:p>
            <a:endParaRPr lang="en-US" sz="1400" dirty="0"/>
          </a:p>
          <a:p>
            <a:endParaRPr lang="en-US" sz="1400" dirty="0"/>
          </a:p>
          <a:p>
            <a:r>
              <a:rPr lang="en-US" sz="1400" dirty="0"/>
              <a:t>What examples can you think of that reflect this topic in the workplace?</a:t>
            </a:r>
          </a:p>
          <a:p>
            <a:endParaRPr lang="en-US" sz="1400" dirty="0"/>
          </a:p>
          <a:p>
            <a:endParaRPr lang="en-US" sz="1400" dirty="0"/>
          </a:p>
          <a:p>
            <a:endParaRPr lang="en-US" sz="1400" dirty="0"/>
          </a:p>
          <a:p>
            <a:endParaRPr lang="en-US" sz="1400" dirty="0"/>
          </a:p>
          <a:p>
            <a:r>
              <a:rPr lang="en-US" sz="1400" dirty="0"/>
              <a:t>What does it take for you to implement this concept into your management?</a:t>
            </a:r>
          </a:p>
          <a:p>
            <a:endParaRPr lang="en-US" sz="1400" dirty="0"/>
          </a:p>
          <a:p>
            <a:endParaRPr lang="en-US" sz="1400" dirty="0"/>
          </a:p>
          <a:p>
            <a:endParaRPr lang="en-US" sz="1400" dirty="0"/>
          </a:p>
          <a:p>
            <a:endParaRPr lang="en-US" sz="1400" dirty="0"/>
          </a:p>
          <a:p>
            <a:r>
              <a:rPr lang="en-US" sz="1400" dirty="0"/>
              <a:t>What are you going to do with the learning today?</a:t>
            </a:r>
          </a:p>
          <a:p>
            <a:endParaRPr lang="en-US" sz="1400" dirty="0"/>
          </a:p>
          <a:p>
            <a:endParaRPr lang="en-US" sz="1400" dirty="0"/>
          </a:p>
          <a:p>
            <a:endParaRPr lang="en-US" sz="1400" dirty="0"/>
          </a:p>
          <a:p>
            <a:endParaRPr lang="en-US" sz="1400" dirty="0"/>
          </a:p>
          <a:p>
            <a:r>
              <a:rPr lang="en-US" sz="1400" dirty="0"/>
              <a:t>Notes:</a:t>
            </a:r>
          </a:p>
          <a:p>
            <a:endParaRPr lang="en-US" sz="1400" dirty="0"/>
          </a:p>
          <a:p>
            <a:endParaRPr lang="en-US" sz="1400" dirty="0"/>
          </a:p>
          <a:p>
            <a:endParaRPr lang="en-US" sz="1400" dirty="0"/>
          </a:p>
          <a:p>
            <a:endParaRPr lang="en-US" sz="1400" dirty="0"/>
          </a:p>
          <a:p>
            <a:pPr marL="0" marR="0" lvl="0" indent="0" defTabSz="914400" eaLnBrk="1" fontAlgn="auto" latinLnBrk="0" hangingPunct="1">
              <a:lnSpc>
                <a:spcPct val="100000"/>
              </a:lnSpc>
              <a:spcBef>
                <a:spcPts val="0"/>
              </a:spcBef>
              <a:spcAft>
                <a:spcPts val="0"/>
              </a:spcAft>
              <a:buClrTx/>
              <a:buSzTx/>
              <a:buFontTx/>
              <a:buNone/>
              <a:tabLst/>
              <a:defRPr/>
            </a:pPr>
            <a:endParaRPr lang="en-US" sz="1800" dirty="0"/>
          </a:p>
        </p:txBody>
      </p:sp>
    </p:spTree>
    <p:extLst>
      <p:ext uri="{BB962C8B-B14F-4D97-AF65-F5344CB8AC3E}">
        <p14:creationId xmlns:p14="http://schemas.microsoft.com/office/powerpoint/2010/main" val="2767699222"/>
      </p:ext>
    </p:extLst>
  </p:cSld>
  <p:clrMapOvr>
    <a:masterClrMapping/>
  </p:clrMapOvr>
</p:sld>
</file>

<file path=ppt/theme/theme1.xml><?xml version="1.0" encoding="utf-8"?>
<a:theme xmlns:a="http://schemas.openxmlformats.org/drawingml/2006/main" name="Crop">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rop">
      <a:majorFont>
        <a:latin typeface="Franklin Gothic Book"/>
        <a:ea typeface=""/>
        <a:cs typeface=""/>
      </a:majorFont>
      <a:minorFont>
        <a:latin typeface="Franklin Gothic Book"/>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3631</TotalTime>
  <Words>2259</Words>
  <Application>Microsoft Macintosh PowerPoint</Application>
  <PresentationFormat>Letter Paper (8.5x11 in)</PresentationFormat>
  <Paragraphs>631</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Calibri</vt:lpstr>
      <vt:lpstr>Franklin Gothic Book</vt:lpstr>
      <vt:lpstr>Wingdings</vt:lpstr>
      <vt:lpstr>Crop</vt:lpstr>
      <vt:lpstr>PowerPoint Presentation</vt:lpstr>
      <vt:lpstr>InCite Management  Development Program</vt:lpstr>
      <vt:lpstr>InCite Management  Development Program</vt:lpstr>
      <vt:lpstr>Agenda</vt:lpstr>
      <vt:lpstr>Topic Summaries</vt:lpstr>
      <vt:lpstr>Welcome and Orientation</vt:lpstr>
      <vt:lpstr>Happy You Are My Boss, because…  </vt:lpstr>
      <vt:lpstr>Happy You Are My Boss, because…  </vt:lpstr>
      <vt:lpstr>Identify and Communicate Expectations   </vt:lpstr>
      <vt:lpstr>Identify and Communicate Expectations   </vt:lpstr>
      <vt:lpstr>Give Feedback</vt:lpstr>
      <vt:lpstr>Give Feedback </vt:lpstr>
      <vt:lpstr>Handle Tough Situations and Employees  </vt:lpstr>
      <vt:lpstr>First Mentor Meeting </vt:lpstr>
      <vt:lpstr>Handle Tough Situations and Employees  </vt:lpstr>
      <vt:lpstr>Owning the Job and it’s Results  </vt:lpstr>
      <vt:lpstr>Owning the Job and it’s Results  </vt:lpstr>
      <vt:lpstr>Organizing </vt:lpstr>
      <vt:lpstr>Organizing </vt:lpstr>
      <vt:lpstr>Monitoring and Measuring Key Indicators </vt:lpstr>
      <vt:lpstr>Monitoring and Measuring Key Indicators </vt:lpstr>
      <vt:lpstr>Creating Energy for Others </vt:lpstr>
      <vt:lpstr>Creating Energy for Others </vt:lpstr>
      <vt:lpstr>Upward Communication From Your Seat </vt:lpstr>
      <vt:lpstr>Upward Communication From Your Seat </vt:lpstr>
      <vt:lpstr>Second Mentor Meeting </vt:lpstr>
      <vt:lpstr>Agency Culture and Leadership Behaviors </vt:lpstr>
      <vt:lpstr>Agency Culture and Leadership Behaviors </vt:lpstr>
      <vt:lpstr>Agency Specific - Process/Culture/ETC</vt:lpstr>
      <vt:lpstr>Agency Specific - Process/Culture/ETC </vt:lpstr>
      <vt:lpstr>InCite Management  Training Program</vt:lpstr>
      <vt:lpstr>InCite Management  Training Program</vt:lpstr>
      <vt:lpstr>InCite Management  Training Program</vt:lpstr>
      <vt:lpstr>InCite Management  Training Program</vt:lpstr>
    </vt:vector>
  </TitlesOfParts>
  <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Max Jordan</dc:creator>
  <cp:lastModifiedBy>Microsoft Office User</cp:lastModifiedBy>
  <cp:revision>41</cp:revision>
  <dcterms:created xsi:type="dcterms:W3CDTF">2017-05-09T20:42:15Z</dcterms:created>
  <dcterms:modified xsi:type="dcterms:W3CDTF">2018-05-24T17:30:49Z</dcterms:modified>
</cp:coreProperties>
</file>