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2"/>
  </p:notesMasterIdLst>
  <p:handoutMasterIdLst>
    <p:handoutMasterId r:id="rId43"/>
  </p:handoutMasterIdLst>
  <p:sldIdLst>
    <p:sldId id="361" r:id="rId2"/>
    <p:sldId id="351" r:id="rId3"/>
    <p:sldId id="257" r:id="rId4"/>
    <p:sldId id="381" r:id="rId5"/>
    <p:sldId id="300" r:id="rId6"/>
    <p:sldId id="373" r:id="rId7"/>
    <p:sldId id="305" r:id="rId8"/>
    <p:sldId id="374" r:id="rId9"/>
    <p:sldId id="368" r:id="rId10"/>
    <p:sldId id="362" r:id="rId11"/>
    <p:sldId id="388" r:id="rId12"/>
    <p:sldId id="369" r:id="rId13"/>
    <p:sldId id="370" r:id="rId14"/>
    <p:sldId id="371" r:id="rId15"/>
    <p:sldId id="375" r:id="rId16"/>
    <p:sldId id="363" r:id="rId17"/>
    <p:sldId id="377" r:id="rId18"/>
    <p:sldId id="364" r:id="rId19"/>
    <p:sldId id="386" r:id="rId20"/>
    <p:sldId id="387" r:id="rId21"/>
    <p:sldId id="376" r:id="rId22"/>
    <p:sldId id="365" r:id="rId23"/>
    <p:sldId id="348" r:id="rId24"/>
    <p:sldId id="349" r:id="rId25"/>
    <p:sldId id="350" r:id="rId26"/>
    <p:sldId id="367" r:id="rId27"/>
    <p:sldId id="352" r:id="rId28"/>
    <p:sldId id="359" r:id="rId29"/>
    <p:sldId id="266" r:id="rId30"/>
    <p:sldId id="378" r:id="rId31"/>
    <p:sldId id="366" r:id="rId32"/>
    <p:sldId id="379" r:id="rId33"/>
    <p:sldId id="304" r:id="rId34"/>
    <p:sldId id="342" r:id="rId35"/>
    <p:sldId id="343" r:id="rId36"/>
    <p:sldId id="380" r:id="rId37"/>
    <p:sldId id="382" r:id="rId38"/>
    <p:sldId id="383" r:id="rId39"/>
    <p:sldId id="384" r:id="rId40"/>
    <p:sldId id="385" r:id="rId41"/>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8D53"/>
    <a:srgbClr val="D5985D"/>
    <a:srgbClr val="F2F2F2"/>
    <a:srgbClr val="E99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00" autoAdjust="0"/>
    <p:restoredTop sz="94643"/>
  </p:normalViewPr>
  <p:slideViewPr>
    <p:cSldViewPr showGuides="1">
      <p:cViewPr varScale="1">
        <p:scale>
          <a:sx n="89" d="100"/>
          <a:sy n="89" d="100"/>
        </p:scale>
        <p:origin x="848" y="184"/>
      </p:cViewPr>
      <p:guideLst>
        <p:guide orient="horz" pos="3168"/>
        <p:guide pos="2448"/>
      </p:guideLst>
    </p:cSldViewPr>
  </p:slideViewPr>
  <p:notesTextViewPr>
    <p:cViewPr>
      <p:scale>
        <a:sx n="1" d="1"/>
        <a:sy n="1" d="1"/>
      </p:scale>
      <p:origin x="0" y="0"/>
    </p:cViewPr>
  </p:notesTextViewPr>
  <p:notesViewPr>
    <p:cSldViewPr showGuides="1">
      <p:cViewPr varScale="1">
        <p:scale>
          <a:sx n="71" d="100"/>
          <a:sy n="71" d="100"/>
        </p:scale>
        <p:origin x="-270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9F226A-58E8-4DAA-B793-7B39AC6DD05A}" type="datetimeFigureOut">
              <a:rPr lang="en-US" smtClean="0"/>
              <a:t>8/1/18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190473-26D0-4BB9-BF33-264473FA2A13}" type="slidenum">
              <a:rPr lang="en-US" smtClean="0"/>
              <a:t>‹#›</a:t>
            </a:fld>
            <a:endParaRPr lang="en-US" dirty="0"/>
          </a:p>
        </p:txBody>
      </p:sp>
    </p:spTree>
    <p:extLst>
      <p:ext uri="{BB962C8B-B14F-4D97-AF65-F5344CB8AC3E}">
        <p14:creationId xmlns:p14="http://schemas.microsoft.com/office/powerpoint/2010/main" val="336449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EF2C5-B67F-48E9-B78E-1CA77699547B}" type="datetimeFigureOut">
              <a:rPr lang="en-US" smtClean="0"/>
              <a:t>8/1/18</a:t>
            </a:fld>
            <a:endParaRPr lang="en-US" dirty="0"/>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D3CC2-B547-4539-8B9A-B6353E9623F7}" type="slidenum">
              <a:rPr lang="en-US" smtClean="0"/>
              <a:t>‹#›</a:t>
            </a:fld>
            <a:endParaRPr lang="en-US" dirty="0"/>
          </a:p>
        </p:txBody>
      </p:sp>
    </p:spTree>
    <p:extLst>
      <p:ext uri="{BB962C8B-B14F-4D97-AF65-F5344CB8AC3E}">
        <p14:creationId xmlns:p14="http://schemas.microsoft.com/office/powerpoint/2010/main" val="286815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lvl1pPr>
              <a:defRPr>
                <a:latin typeface="Helvetica"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latin typeface="Helvetica" panose="020B0604020202020204" pitchFamily="34" charset="0"/>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Helvetica" panose="020B0604020202020204" pitchFamily="34" charset="0"/>
              </a:defRPr>
            </a:lvl1pPr>
          </a:lstStyle>
          <a:p>
            <a:fld id="{F9C5DF86-DABF-4B8C-A8A2-093EA668D5D8}" type="datetime1">
              <a:rPr lang="en-US" smtClean="0"/>
              <a:t>8/1/18</a:t>
            </a:fld>
            <a:endParaRPr lang="en-US" dirty="0"/>
          </a:p>
        </p:txBody>
      </p:sp>
      <p:sp>
        <p:nvSpPr>
          <p:cNvPr id="5" name="Footer Placeholder 4"/>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295012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Helvetica" panose="020B0604020202020204" pitchFamily="34" charset="0"/>
              </a:defRPr>
            </a:lvl1pPr>
          </a:lstStyle>
          <a:p>
            <a:fld id="{C01FC3C3-C820-4EED-883A-32C5F2FF5F49}" type="datetime1">
              <a:rPr lang="en-US" smtClean="0"/>
              <a:t>8/1/18</a:t>
            </a:fld>
            <a:endParaRPr lang="en-US" dirty="0"/>
          </a:p>
        </p:txBody>
      </p:sp>
      <p:sp>
        <p:nvSpPr>
          <p:cNvPr id="5" name="Footer Placeholder 4"/>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10146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lvl1pPr>
              <a:defRPr>
                <a:latin typeface="Helvetica"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91466" y="537846"/>
            <a:ext cx="3805238" cy="11441430"/>
          </a:xfrm>
        </p:spPr>
        <p:txBody>
          <a:bodyPr vert="eaVert"/>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Helvetica" panose="020B0604020202020204" pitchFamily="34" charset="0"/>
              </a:defRPr>
            </a:lvl1pPr>
          </a:lstStyle>
          <a:p>
            <a:fld id="{360D25A0-663F-470B-B95E-2116AF2AA734}" type="datetime1">
              <a:rPr lang="en-US" smtClean="0"/>
              <a:t>8/1/18</a:t>
            </a:fld>
            <a:endParaRPr lang="en-US" dirty="0"/>
          </a:p>
        </p:txBody>
      </p:sp>
      <p:sp>
        <p:nvSpPr>
          <p:cNvPr id="5" name="Footer Placeholder 4"/>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100445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Helvetica" panose="020B0604020202020204" pitchFamily="34" charset="0"/>
              </a:defRPr>
            </a:lvl1pPr>
          </a:lstStyle>
          <a:p>
            <a:fld id="{BED5F984-DDD8-494E-B70B-F2216BED15E7}" type="datetime1">
              <a:rPr lang="en-US" smtClean="0"/>
              <a:t>8/1/18</a:t>
            </a:fld>
            <a:endParaRPr lang="en-US" dirty="0"/>
          </a:p>
        </p:txBody>
      </p:sp>
      <p:sp>
        <p:nvSpPr>
          <p:cNvPr id="5" name="Footer Placeholder 4"/>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326846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atin typeface="Helvetica"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latin typeface="Helvetica" panose="020B0604020202020204"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Helvetica" panose="020B0604020202020204" pitchFamily="34" charset="0"/>
              </a:defRPr>
            </a:lvl1pPr>
          </a:lstStyle>
          <a:p>
            <a:fld id="{C7A0CA6E-979E-4430-BC9E-DDFB670F3897}" type="datetime1">
              <a:rPr lang="en-US" smtClean="0"/>
              <a:t>8/1/18</a:t>
            </a:fld>
            <a:endParaRPr lang="en-US" dirty="0"/>
          </a:p>
        </p:txBody>
      </p:sp>
      <p:sp>
        <p:nvSpPr>
          <p:cNvPr id="5" name="Footer Placeholder 4"/>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407112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91466" y="3129281"/>
            <a:ext cx="2558415" cy="8849996"/>
          </a:xfrm>
        </p:spPr>
        <p:txBody>
          <a:bodyPr/>
          <a:lstStyle>
            <a:lvl1pPr>
              <a:defRPr sz="3100">
                <a:latin typeface="Helvetica" panose="020B0604020202020204" pitchFamily="34" charset="0"/>
              </a:defRPr>
            </a:lvl1pPr>
            <a:lvl2pPr>
              <a:defRPr sz="2700">
                <a:latin typeface="Helvetica" panose="020B0604020202020204" pitchFamily="34" charset="0"/>
              </a:defRPr>
            </a:lvl2pPr>
            <a:lvl3pPr>
              <a:defRPr sz="2200">
                <a:latin typeface="Helvetica" panose="020B0604020202020204" pitchFamily="34" charset="0"/>
              </a:defRPr>
            </a:lvl3pPr>
            <a:lvl4pPr>
              <a:defRPr sz="2000">
                <a:latin typeface="Helvetica" panose="020B0604020202020204" pitchFamily="34" charset="0"/>
              </a:defRPr>
            </a:lvl4pPr>
            <a:lvl5pPr>
              <a:defRPr sz="2000">
                <a:latin typeface="Helvetica"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79421" y="3129281"/>
            <a:ext cx="2558415" cy="8849996"/>
          </a:xfrm>
        </p:spPr>
        <p:txBody>
          <a:bodyPr/>
          <a:lstStyle>
            <a:lvl1pPr>
              <a:defRPr sz="3100">
                <a:latin typeface="Helvetica" panose="020B0604020202020204" pitchFamily="34" charset="0"/>
              </a:defRPr>
            </a:lvl1pPr>
            <a:lvl2pPr>
              <a:defRPr sz="2700">
                <a:latin typeface="Helvetica" panose="020B0604020202020204" pitchFamily="34" charset="0"/>
              </a:defRPr>
            </a:lvl2pPr>
            <a:lvl3pPr>
              <a:defRPr sz="2200">
                <a:latin typeface="Helvetica" panose="020B0604020202020204" pitchFamily="34" charset="0"/>
              </a:defRPr>
            </a:lvl3pPr>
            <a:lvl4pPr>
              <a:defRPr sz="2000">
                <a:latin typeface="Helvetica" panose="020B0604020202020204" pitchFamily="34" charset="0"/>
              </a:defRPr>
            </a:lvl4pPr>
            <a:lvl5pPr>
              <a:defRPr sz="2000">
                <a:latin typeface="Helvetica"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Helvetica" panose="020B0604020202020204" pitchFamily="34" charset="0"/>
              </a:defRPr>
            </a:lvl1pPr>
          </a:lstStyle>
          <a:p>
            <a:fld id="{5554B8C6-E0EE-45EC-84B9-5819FBD94567}" type="datetime1">
              <a:rPr lang="en-US" smtClean="0"/>
              <a:t>8/1/18</a:t>
            </a:fld>
            <a:endParaRPr lang="en-US" dirty="0"/>
          </a:p>
        </p:txBody>
      </p:sp>
      <p:sp>
        <p:nvSpPr>
          <p:cNvPr id="6" name="Footer Placeholder 5"/>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278866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atin typeface="Helvetica"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atin typeface="Helvetica" panose="020B0604020202020204"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atin typeface="Helvetica" panose="020B0604020202020204" pitchFamily="34" charset="0"/>
              </a:defRPr>
            </a:lvl1pPr>
            <a:lvl2pPr>
              <a:defRPr sz="2200">
                <a:latin typeface="Helvetica" panose="020B0604020202020204" pitchFamily="34" charset="0"/>
              </a:defRPr>
            </a:lvl2pPr>
            <a:lvl3pPr>
              <a:defRPr sz="2000">
                <a:latin typeface="Helvetica" panose="020B0604020202020204" pitchFamily="34" charset="0"/>
              </a:defRPr>
            </a:lvl3pPr>
            <a:lvl4pPr>
              <a:defRPr sz="1800">
                <a:latin typeface="Helvetica" panose="020B0604020202020204" pitchFamily="34" charset="0"/>
              </a:defRPr>
            </a:lvl4pPr>
            <a:lvl5pPr>
              <a:defRPr sz="1800">
                <a:latin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atin typeface="Helvetica" panose="020B0604020202020204"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atin typeface="Helvetica" panose="020B0604020202020204" pitchFamily="34" charset="0"/>
              </a:defRPr>
            </a:lvl1pPr>
            <a:lvl2pPr>
              <a:defRPr sz="2200">
                <a:latin typeface="Helvetica" panose="020B0604020202020204" pitchFamily="34" charset="0"/>
              </a:defRPr>
            </a:lvl2pPr>
            <a:lvl3pPr>
              <a:defRPr sz="2000">
                <a:latin typeface="Helvetica" panose="020B0604020202020204" pitchFamily="34" charset="0"/>
              </a:defRPr>
            </a:lvl3pPr>
            <a:lvl4pPr>
              <a:defRPr sz="1800">
                <a:latin typeface="Helvetica" panose="020B0604020202020204" pitchFamily="34" charset="0"/>
              </a:defRPr>
            </a:lvl4pPr>
            <a:lvl5pPr>
              <a:defRPr sz="1800">
                <a:latin typeface="Helvetica"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Helvetica" panose="020B0604020202020204" pitchFamily="34" charset="0"/>
              </a:defRPr>
            </a:lvl1pPr>
          </a:lstStyle>
          <a:p>
            <a:fld id="{8B2480E0-8AFC-4925-814C-33D28CB539BF}" type="datetime1">
              <a:rPr lang="en-US" smtClean="0"/>
              <a:t>8/1/18</a:t>
            </a:fld>
            <a:endParaRPr lang="en-US" dirty="0"/>
          </a:p>
        </p:txBody>
      </p:sp>
      <p:sp>
        <p:nvSpPr>
          <p:cNvPr id="8" name="Footer Placeholder 7"/>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121627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Helvetica" panose="020B0604020202020204" pitchFamily="34" charset="0"/>
              </a:defRPr>
            </a:lvl1pPr>
          </a:lstStyle>
          <a:p>
            <a:fld id="{CDCD2F30-8DE5-4388-A23C-75595B549B33}" type="datetime1">
              <a:rPr lang="en-US" smtClean="0"/>
              <a:t>8/1/18</a:t>
            </a:fld>
            <a:endParaRPr lang="en-US" dirty="0"/>
          </a:p>
        </p:txBody>
      </p:sp>
      <p:sp>
        <p:nvSpPr>
          <p:cNvPr id="4" name="Footer Placeholder 3"/>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308864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anose="020B0604020202020204" pitchFamily="34" charset="0"/>
              </a:defRPr>
            </a:lvl1pPr>
          </a:lstStyle>
          <a:p>
            <a:fld id="{A8BCA1EB-E98D-4BF6-988E-41ACAB2EA5DE}" type="datetime1">
              <a:rPr lang="en-US" smtClean="0"/>
              <a:t>8/1/18</a:t>
            </a:fld>
            <a:endParaRPr lang="en-US" dirty="0"/>
          </a:p>
        </p:txBody>
      </p:sp>
      <p:sp>
        <p:nvSpPr>
          <p:cNvPr id="3" name="Footer Placeholder 2"/>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123941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atin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atin typeface="Helvetica" panose="020B0604020202020204" pitchFamily="34" charset="0"/>
              </a:defRPr>
            </a:lvl1pPr>
            <a:lvl2pPr>
              <a:defRPr sz="3100">
                <a:latin typeface="Helvetica" panose="020B0604020202020204" pitchFamily="34" charset="0"/>
              </a:defRPr>
            </a:lvl2pPr>
            <a:lvl3pPr>
              <a:defRPr sz="2700">
                <a:latin typeface="Helvetica" panose="020B0604020202020204" pitchFamily="34" charset="0"/>
              </a:defRPr>
            </a:lvl3pPr>
            <a:lvl4pPr>
              <a:defRPr sz="2200">
                <a:latin typeface="Helvetica" panose="020B0604020202020204" pitchFamily="34" charset="0"/>
              </a:defRPr>
            </a:lvl4pPr>
            <a:lvl5pPr>
              <a:defRPr sz="2200">
                <a:latin typeface="Helvetica" panose="020B0604020202020204" pitchFamily="34" charset="0"/>
              </a:defRPr>
            </a:lvl5pPr>
            <a:lvl6pPr>
              <a:defRPr sz="2200"/>
            </a:lvl6pPr>
            <a:lvl7pPr>
              <a:defRPr sz="2200"/>
            </a:lvl7pPr>
            <a:lvl8pPr>
              <a:defRPr sz="2200"/>
            </a:lvl8pPr>
            <a:lvl9pPr>
              <a:defRPr sz="2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atin typeface="Helvetica" panose="020B0604020202020204" pitchFamily="34" charset="0"/>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Helvetica" panose="020B0604020202020204" pitchFamily="34" charset="0"/>
              </a:defRPr>
            </a:lvl1pPr>
          </a:lstStyle>
          <a:p>
            <a:fld id="{68B5E8C6-ED0D-411E-BD5D-A4A04B0C29B9}" type="datetime1">
              <a:rPr lang="en-US" smtClean="0"/>
              <a:t>8/1/18</a:t>
            </a:fld>
            <a:endParaRPr lang="en-US" dirty="0"/>
          </a:p>
        </p:txBody>
      </p:sp>
      <p:sp>
        <p:nvSpPr>
          <p:cNvPr id="6" name="Footer Placeholder 5"/>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5322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atin typeface="Helvetica"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atin typeface="Helvetica" panose="020B0604020202020204" pitchFamily="34" charset="0"/>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atin typeface="Helvetica" panose="020B0604020202020204" pitchFamily="34" charset="0"/>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Helvetica" panose="020B0604020202020204" pitchFamily="34" charset="0"/>
              </a:defRPr>
            </a:lvl1pPr>
          </a:lstStyle>
          <a:p>
            <a:fld id="{E001F8FC-F26A-4A19-8C64-7F656429D0F7}" type="datetime1">
              <a:rPr lang="en-US" smtClean="0"/>
              <a:t>8/1/18</a:t>
            </a:fld>
            <a:endParaRPr lang="en-US" dirty="0"/>
          </a:p>
        </p:txBody>
      </p:sp>
      <p:sp>
        <p:nvSpPr>
          <p:cNvPr id="6" name="Footer Placeholder 5"/>
          <p:cNvSpPr>
            <a:spLocks noGrp="1"/>
          </p:cNvSpPr>
          <p:nvPr>
            <p:ph type="ftr" sz="quarter" idx="11"/>
          </p:nvPr>
        </p:nvSpPr>
        <p:spPr>
          <a:xfrm>
            <a:off x="2655570" y="9322648"/>
            <a:ext cx="2461260" cy="535516"/>
          </a:xfrm>
          <a:prstGeom prst="rect">
            <a:avLst/>
          </a:prstGeom>
        </p:spPr>
        <p:txBody>
          <a:bodyPr/>
          <a:lstStyle>
            <a:lvl1pPr>
              <a:defRPr>
                <a:latin typeface="Helvetica"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fld id="{3B7AB435-B0F4-4A30-A918-6E75EBA4ECCA}" type="slidenum">
              <a:rPr lang="en-US" smtClean="0"/>
              <a:pPr/>
              <a:t>‹#›</a:t>
            </a:fld>
            <a:endParaRPr lang="en-US" dirty="0"/>
          </a:p>
        </p:txBody>
      </p:sp>
    </p:spTree>
    <p:extLst>
      <p:ext uri="{BB962C8B-B14F-4D97-AF65-F5344CB8AC3E}">
        <p14:creationId xmlns:p14="http://schemas.microsoft.com/office/powerpoint/2010/main" val="123778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dirty="0"/>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latin typeface="Helvetica" panose="020B0604020202020204" pitchFamily="34" charset="0"/>
              </a:defRPr>
            </a:lvl1pPr>
          </a:lstStyle>
          <a:p>
            <a:fld id="{758D5513-F8E6-4895-917B-D93D03A1871C}" type="datetime1">
              <a:rPr lang="en-US" smtClean="0"/>
              <a:t>8/1/18</a:t>
            </a:fld>
            <a:endParaRPr lang="en-US" dirty="0"/>
          </a:p>
        </p:txBody>
      </p:sp>
      <p:sp>
        <p:nvSpPr>
          <p:cNvPr id="6" name="Slide Number Placeholder 5"/>
          <p:cNvSpPr>
            <a:spLocks noGrp="1"/>
          </p:cNvSpPr>
          <p:nvPr>
            <p:ph type="sldNum" sz="quarter" idx="4"/>
          </p:nvPr>
        </p:nvSpPr>
        <p:spPr>
          <a:xfrm>
            <a:off x="2971800" y="9357610"/>
            <a:ext cx="1813560" cy="535516"/>
          </a:xfrm>
          <a:prstGeom prst="rect">
            <a:avLst/>
          </a:prstGeom>
        </p:spPr>
        <p:txBody>
          <a:bodyPr vert="horz" lIns="101882" tIns="50941" rIns="101882" bIns="50941" rtlCol="0" anchor="ctr"/>
          <a:lstStyle>
            <a:lvl1pPr algn="ctr">
              <a:defRPr sz="1300">
                <a:solidFill>
                  <a:schemeClr val="tx1">
                    <a:tint val="75000"/>
                  </a:schemeClr>
                </a:solidFill>
                <a:latin typeface="Helvetica" panose="020B0604020202020204" pitchFamily="34" charset="0"/>
              </a:defRPr>
            </a:lvl1pPr>
          </a:lstStyle>
          <a:p>
            <a:endParaRPr lang="en-US" dirty="0"/>
          </a:p>
        </p:txBody>
      </p:sp>
      <p:pic>
        <p:nvPicPr>
          <p:cNvPr id="10" name="Picture 9">
            <a:extLst>
              <a:ext uri="{FF2B5EF4-FFF2-40B4-BE49-F238E27FC236}">
                <a16:creationId xmlns:a16="http://schemas.microsoft.com/office/drawing/2014/main" id="{0A5FD6E8-C397-4766-ACA3-7879DD2D8F8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50583" y="9126509"/>
            <a:ext cx="1320671" cy="715817"/>
          </a:xfrm>
          <a:prstGeom prst="rect">
            <a:avLst/>
          </a:prstGeom>
        </p:spPr>
      </p:pic>
    </p:spTree>
    <p:extLst>
      <p:ext uri="{BB962C8B-B14F-4D97-AF65-F5344CB8AC3E}">
        <p14:creationId xmlns:p14="http://schemas.microsoft.com/office/powerpoint/2010/main" val="215983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Helvetica" panose="020B0604020202020204" pitchFamily="34" charset="0"/>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Helvetica" panose="020B0604020202020204" pitchFamily="34" charset="0"/>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Helvetica" panose="020B0604020202020204" pitchFamily="34" charset="0"/>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Helvetica" panose="020B0604020202020204" pitchFamily="34" charset="0"/>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Helvetica" panose="020B0604020202020204" pitchFamily="34" charset="0"/>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Helvetica" panose="020B0604020202020204" pitchFamily="34" charset="0"/>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ncitepg.com/resources2/?ofsearch=Brand+Compass" TargetMode="External"/><Relationship Id="rId2" Type="http://schemas.openxmlformats.org/officeDocument/2006/relationships/hyperlink" Target="https://vimeo.com/incitepg/review/282692236/3976ba8d3e" TargetMode="External"/><Relationship Id="rId1" Type="http://schemas.openxmlformats.org/officeDocument/2006/relationships/slideLayout" Target="../slideLayouts/slideLayout2.xml"/><Relationship Id="rId4" Type="http://schemas.openxmlformats.org/officeDocument/2006/relationships/hyperlink" Target="https://incitepg.com/resources2/?ofsearch=agency+growth+manifest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vimeo.com/incitepg/review/282692221/71620ef55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vimeo.com/incitepg/review/282692192/0258b0059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citepg.com/resources2/?tag=534" TargetMode="External"/><Relationship Id="rId2" Type="http://schemas.openxmlformats.org/officeDocument/2006/relationships/hyperlink" Target="https://vimeo.com/incitepg/review/282692214/ae82e8864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ncitepg.com/resources2/?ofsearch=lean+waste+list" TargetMode="External"/><Relationship Id="rId2" Type="http://schemas.openxmlformats.org/officeDocument/2006/relationships/hyperlink" Target="https://vimeo.com/incitepg/review/282893552/1a9ff3802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vimeo.com/incitepg/review/282893545/f1e92d910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citepg.com/understanding-the-basics-of-kolbe/" TargetMode="External"/><Relationship Id="rId2" Type="http://schemas.openxmlformats.org/officeDocument/2006/relationships/hyperlink" Target="https://vimeo.com/incitepg/review/282692206/34509d0255" TargetMode="External"/><Relationship Id="rId1" Type="http://schemas.openxmlformats.org/officeDocument/2006/relationships/slideLayout" Target="../slideLayouts/slideLayout2.xml"/><Relationship Id="rId4" Type="http://schemas.openxmlformats.org/officeDocument/2006/relationships/hyperlink" Target="https://incitepg.com/resources2/?ofsearch=consequence+workshe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citepg.com/resources2/?ofsearch=client+retention+assessment" TargetMode="External"/><Relationship Id="rId2" Type="http://schemas.openxmlformats.org/officeDocument/2006/relationships/hyperlink" Target="https://vimeo.com/incitepg/review/282693000/5e96916741" TargetMode="External"/><Relationship Id="rId1" Type="http://schemas.openxmlformats.org/officeDocument/2006/relationships/slideLayout" Target="../slideLayouts/slideLayout2.xml"/><Relationship Id="rId4" Type="http://schemas.openxmlformats.org/officeDocument/2006/relationships/hyperlink" Target="https://incitepg.com/retention-increasing-the-probability-of-retaining-clie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vimeo.com/incitepg/review/282693009/5116e96ab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0" y="4705350"/>
            <a:ext cx="7772400" cy="1261884"/>
          </a:xfrm>
          <a:prstGeom prst="rect">
            <a:avLst/>
          </a:prstGeom>
          <a:noFill/>
        </p:spPr>
        <p:txBody>
          <a:bodyPr wrap="square" rtlCol="0">
            <a:spAutoFit/>
          </a:bodyPr>
          <a:lstStyle/>
          <a:p>
            <a:pPr algn="ctr"/>
            <a:r>
              <a:rPr lang="en-US" sz="2800" spc="300" dirty="0">
                <a:solidFill>
                  <a:schemeClr val="accent1"/>
                </a:solidFill>
                <a:latin typeface="Helvetica" panose="020B0604020202020204" pitchFamily="34" charset="0"/>
                <a:cs typeface="Helvetica" panose="020B0604020202020204" pitchFamily="34" charset="0"/>
              </a:rPr>
              <a:t>Account Manager </a:t>
            </a:r>
          </a:p>
          <a:p>
            <a:pPr algn="ctr"/>
            <a:r>
              <a:rPr lang="en-US" sz="2800" spc="300" dirty="0">
                <a:solidFill>
                  <a:srgbClr val="CF8D53"/>
                </a:solidFill>
                <a:latin typeface="Helvetica" panose="020B0604020202020204" pitchFamily="34" charset="0"/>
                <a:cs typeface="Helvetica" panose="020B0604020202020204" pitchFamily="34" charset="0"/>
              </a:rPr>
              <a:t>Development Program</a:t>
            </a:r>
          </a:p>
          <a:p>
            <a:pPr algn="ctr"/>
            <a:endParaRPr lang="en-US" spc="300" dirty="0">
              <a:solidFill>
                <a:schemeClr val="accent1"/>
              </a:solidFill>
              <a:latin typeface="Helvetica" panose="020B0604020202020204" pitchFamily="34" charset="0"/>
            </a:endParaRPr>
          </a:p>
        </p:txBody>
      </p:sp>
      <p:pic>
        <p:nvPicPr>
          <p:cNvPr id="4" name="Picture 3">
            <a:extLst>
              <a:ext uri="{FF2B5EF4-FFF2-40B4-BE49-F238E27FC236}">
                <a16:creationId xmlns:a16="http://schemas.microsoft.com/office/drawing/2014/main" id="{3C9F20E0-9FD3-4B91-847B-818E75D76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02" y="2158989"/>
            <a:ext cx="3700593" cy="2005758"/>
          </a:xfrm>
          <a:prstGeom prst="rect">
            <a:avLst/>
          </a:prstGeom>
        </p:spPr>
      </p:pic>
    </p:spTree>
    <p:extLst>
      <p:ext uri="{BB962C8B-B14F-4D97-AF65-F5344CB8AC3E}">
        <p14:creationId xmlns:p14="http://schemas.microsoft.com/office/powerpoint/2010/main" val="178247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387226" y="263268"/>
            <a:ext cx="6963731" cy="8679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2400">
                <a:solidFill>
                  <a:schemeClr val="accent1"/>
                </a:solidFill>
                <a:latin typeface="+mj-lt"/>
                <a:ea typeface="+mj-ea"/>
                <a:cs typeface="+mj-cs"/>
                <a:sym typeface="Helvetica"/>
              </a:defRPr>
            </a:lvl1pPr>
          </a:lstStyle>
          <a:p>
            <a:r>
              <a:rPr lang="en-US" sz="2800" dirty="0"/>
              <a:t>Understanding How To Sell </a:t>
            </a:r>
          </a:p>
          <a:p>
            <a:r>
              <a:rPr lang="en-US" sz="2800" dirty="0"/>
              <a:t>Intellectual Property</a:t>
            </a:r>
            <a:endParaRPr sz="2800" dirty="0">
              <a:cs typeface="Helvetica"/>
            </a:endParaRPr>
          </a:p>
        </p:txBody>
      </p:sp>
      <p:graphicFrame>
        <p:nvGraphicFramePr>
          <p:cNvPr id="311" name="Table 311"/>
          <p:cNvGraphicFramePr/>
          <p:nvPr>
            <p:extLst/>
          </p:nvPr>
        </p:nvGraphicFramePr>
        <p:xfrm>
          <a:off x="341604" y="1770123"/>
          <a:ext cx="7054971" cy="6836585"/>
        </p:xfrm>
        <a:graphic>
          <a:graphicData uri="http://schemas.openxmlformats.org/drawingml/2006/table">
            <a:tbl>
              <a:tblPr firstRow="1" bandRow="1"/>
              <a:tblGrid>
                <a:gridCol w="2351657">
                  <a:extLst>
                    <a:ext uri="{9D8B030D-6E8A-4147-A177-3AD203B41FA5}">
                      <a16:colId xmlns:a16="http://schemas.microsoft.com/office/drawing/2014/main" val="20000"/>
                    </a:ext>
                  </a:extLst>
                </a:gridCol>
                <a:gridCol w="2351657">
                  <a:extLst>
                    <a:ext uri="{9D8B030D-6E8A-4147-A177-3AD203B41FA5}">
                      <a16:colId xmlns:a16="http://schemas.microsoft.com/office/drawing/2014/main" val="20001"/>
                    </a:ext>
                  </a:extLst>
                </a:gridCol>
                <a:gridCol w="2351657">
                  <a:extLst>
                    <a:ext uri="{9D8B030D-6E8A-4147-A177-3AD203B41FA5}">
                      <a16:colId xmlns:a16="http://schemas.microsoft.com/office/drawing/2014/main" val="20002"/>
                    </a:ext>
                  </a:extLst>
                </a:gridCol>
              </a:tblGrid>
              <a:tr h="660403">
                <a:tc>
                  <a:txBody>
                    <a:bodyPr/>
                    <a:lstStyle/>
                    <a:p>
                      <a:pPr algn="ctr" defTabSz="777240">
                        <a:lnSpc>
                          <a:spcPct val="200000"/>
                        </a:lnSpc>
                        <a:defRPr sz="1800" b="0"/>
                      </a:pPr>
                      <a:r>
                        <a:rPr sz="1500" b="1" dirty="0">
                          <a:solidFill>
                            <a:schemeClr val="bg1"/>
                          </a:solidFill>
                          <a:latin typeface="Helvetica" panose="020B0604020202020204" pitchFamily="34" charset="0"/>
                          <a:cs typeface="Helvetica" panose="020B0604020202020204" pitchFamily="34" charset="0"/>
                          <a:sym typeface="Calibri"/>
                        </a:rPr>
                        <a:t>Insurance Product Sales</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tc>
                  <a:txBody>
                    <a:bodyPr/>
                    <a:lstStyle/>
                    <a:p>
                      <a:pPr algn="ctr" defTabSz="777240">
                        <a:lnSpc>
                          <a:spcPct val="200000"/>
                        </a:lnSpc>
                        <a:defRPr sz="1800" b="0"/>
                      </a:pPr>
                      <a:r>
                        <a:rPr sz="1500" b="1" dirty="0">
                          <a:solidFill>
                            <a:schemeClr val="bg1"/>
                          </a:solidFill>
                          <a:latin typeface="Helvetica" panose="020B0604020202020204" pitchFamily="34" charset="0"/>
                          <a:cs typeface="Helvetica" panose="020B0604020202020204" pitchFamily="34" charset="0"/>
                          <a:sym typeface="Calibri"/>
                        </a:rPr>
                        <a:t>Value Add – Solutions</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tc>
                  <a:txBody>
                    <a:bodyPr/>
                    <a:lstStyle/>
                    <a:p>
                      <a:pPr algn="ctr" defTabSz="777240">
                        <a:lnSpc>
                          <a:spcPct val="200000"/>
                        </a:lnSpc>
                        <a:defRPr sz="1800" b="0"/>
                      </a:pPr>
                      <a:r>
                        <a:rPr sz="1500" b="1" dirty="0">
                          <a:solidFill>
                            <a:schemeClr val="bg1"/>
                          </a:solidFill>
                          <a:latin typeface="Helvetica" panose="020B0604020202020204" pitchFamily="34" charset="0"/>
                          <a:cs typeface="Helvetica" panose="020B0604020202020204" pitchFamily="34" charset="0"/>
                          <a:sym typeface="Calibri"/>
                        </a:rPr>
                        <a:t>Intellectual Property </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96336">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What wins?</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What wins?</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What wins?</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048430">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19263">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do you </a:t>
                      </a:r>
                      <a:r>
                        <a:rPr lang="en-US" sz="1500" dirty="0">
                          <a:solidFill>
                            <a:schemeClr val="bg1"/>
                          </a:solidFill>
                          <a:latin typeface="Helvetica" panose="020B0604020202020204" pitchFamily="34" charset="0"/>
                          <a:cs typeface="Helvetica" panose="020B0604020202020204" pitchFamily="34" charset="0"/>
                          <a:sym typeface="Calibri"/>
                        </a:rPr>
                        <a:t>l</a:t>
                      </a:r>
                      <a:r>
                        <a:rPr sz="1500" dirty="0">
                          <a:solidFill>
                            <a:schemeClr val="bg1"/>
                          </a:solidFill>
                          <a:latin typeface="Helvetica" panose="020B0604020202020204" pitchFamily="34" charset="0"/>
                          <a:cs typeface="Helvetica" panose="020B0604020202020204" pitchFamily="34" charset="0"/>
                          <a:sym typeface="Calibri"/>
                        </a:rPr>
                        <a:t>ose?</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do you </a:t>
                      </a:r>
                      <a:r>
                        <a:rPr lang="en-US" sz="1500" dirty="0">
                          <a:solidFill>
                            <a:schemeClr val="bg1"/>
                          </a:solidFill>
                          <a:latin typeface="Helvetica" panose="020B0604020202020204" pitchFamily="34" charset="0"/>
                          <a:cs typeface="Helvetica" panose="020B0604020202020204" pitchFamily="34" charset="0"/>
                          <a:sym typeface="Calibri"/>
                        </a:rPr>
                        <a:t>l</a:t>
                      </a:r>
                      <a:r>
                        <a:rPr sz="1500" dirty="0">
                          <a:solidFill>
                            <a:schemeClr val="bg1"/>
                          </a:solidFill>
                          <a:latin typeface="Helvetica" panose="020B0604020202020204" pitchFamily="34" charset="0"/>
                          <a:cs typeface="Helvetica" panose="020B0604020202020204" pitchFamily="34" charset="0"/>
                          <a:sym typeface="Calibri"/>
                        </a:rPr>
                        <a:t>ose?</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do you </a:t>
                      </a:r>
                      <a:r>
                        <a:rPr lang="en-US" sz="1500" dirty="0">
                          <a:solidFill>
                            <a:schemeClr val="bg1"/>
                          </a:solidFill>
                          <a:latin typeface="Helvetica" panose="020B0604020202020204" pitchFamily="34" charset="0"/>
                          <a:cs typeface="Helvetica" panose="020B0604020202020204" pitchFamily="34" charset="0"/>
                          <a:sym typeface="Calibri"/>
                        </a:rPr>
                        <a:t>l</a:t>
                      </a:r>
                      <a:r>
                        <a:rPr sz="1500" dirty="0">
                          <a:solidFill>
                            <a:schemeClr val="bg1"/>
                          </a:solidFill>
                          <a:latin typeface="Helvetica" panose="020B0604020202020204" pitchFamily="34" charset="0"/>
                          <a:cs typeface="Helvetica" panose="020B0604020202020204" pitchFamily="34" charset="0"/>
                          <a:sym typeface="Calibri"/>
                        </a:rPr>
                        <a:t>ose?</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1017437">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12070">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big is competition?</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big is competition?</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big is competition?</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1006094">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solidFill>
                          <a:schemeClr val="bg1"/>
                        </a:solidFill>
                        <a:latin typeface="Helvetica" panose="020B0604020202020204" pitchFamily="34" charset="0"/>
                        <a:cs typeface="Helvetica" panose="020B0604020202020204" pitchFamily="34" charset="0"/>
                      </a:endParaRP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0480">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do I sell?</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do I sell?</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ctr" defTabSz="777240">
                        <a:lnSpc>
                          <a:spcPct val="200000"/>
                        </a:lnSpc>
                        <a:defRPr sz="1800"/>
                      </a:pPr>
                      <a:r>
                        <a:rPr sz="1500" dirty="0">
                          <a:solidFill>
                            <a:schemeClr val="bg1"/>
                          </a:solidFill>
                          <a:latin typeface="Helvetica" panose="020B0604020202020204" pitchFamily="34" charset="0"/>
                          <a:cs typeface="Helvetica" panose="020B0604020202020204" pitchFamily="34" charset="0"/>
                          <a:sym typeface="Calibri"/>
                        </a:rPr>
                        <a:t>How do I sell?</a:t>
                      </a:r>
                    </a:p>
                  </a:txBody>
                  <a:tcPr marL="45720" marR="4572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r h="1124204">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5" name="Slide Number Placeholder 1">
            <a:extLst>
              <a:ext uri="{FF2B5EF4-FFF2-40B4-BE49-F238E27FC236}">
                <a16:creationId xmlns:a16="http://schemas.microsoft.com/office/drawing/2014/main" id="{61C2F8DF-78E1-4CAA-BA37-866C16D4D885}"/>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9</a:t>
            </a:fld>
            <a:endParaRPr lang="en-US" dirty="0"/>
          </a:p>
        </p:txBody>
      </p:sp>
    </p:spTree>
    <p:extLst>
      <p:ext uri="{BB962C8B-B14F-4D97-AF65-F5344CB8AC3E}">
        <p14:creationId xmlns:p14="http://schemas.microsoft.com/office/powerpoint/2010/main" val="28389853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A5A853-77B8-7646-8701-9CAD74F6B831}"/>
              </a:ext>
            </a:extLst>
          </p:cNvPr>
          <p:cNvSpPr>
            <a:spLocks noGrp="1"/>
          </p:cNvSpPr>
          <p:nvPr>
            <p:ph type="sldNum" sz="quarter" idx="12"/>
          </p:nvPr>
        </p:nvSpPr>
        <p:spPr/>
        <p:txBody>
          <a:bodyPr/>
          <a:lstStyle/>
          <a:p>
            <a:fld id="{3B7AB435-B0F4-4A30-A918-6E75EBA4ECCA}" type="slidenum">
              <a:rPr lang="en-US" smtClean="0"/>
              <a:pPr/>
              <a:t>10</a:t>
            </a:fld>
            <a:endParaRPr lang="en-US" dirty="0"/>
          </a:p>
        </p:txBody>
      </p:sp>
      <p:sp>
        <p:nvSpPr>
          <p:cNvPr id="5" name="Shape 310">
            <a:extLst>
              <a:ext uri="{FF2B5EF4-FFF2-40B4-BE49-F238E27FC236}">
                <a16:creationId xmlns:a16="http://schemas.microsoft.com/office/drawing/2014/main" id="{36255BB8-A2FC-4840-8103-0D0119847FA6}"/>
              </a:ext>
            </a:extLst>
          </p:cNvPr>
          <p:cNvSpPr/>
          <p:nvPr/>
        </p:nvSpPr>
        <p:spPr>
          <a:xfrm>
            <a:off x="387226" y="263268"/>
            <a:ext cx="6963731" cy="8679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2400">
                <a:solidFill>
                  <a:schemeClr val="accent1"/>
                </a:solidFill>
                <a:latin typeface="+mj-lt"/>
                <a:ea typeface="+mj-ea"/>
                <a:cs typeface="+mj-cs"/>
                <a:sym typeface="Helvetica"/>
              </a:defRPr>
            </a:lvl1pPr>
          </a:lstStyle>
          <a:p>
            <a:r>
              <a:rPr lang="en-US" sz="2800" dirty="0"/>
              <a:t>Understanding How To Sell </a:t>
            </a:r>
          </a:p>
          <a:p>
            <a:r>
              <a:rPr lang="en-US" sz="2800" dirty="0"/>
              <a:t>Intellectual Property</a:t>
            </a:r>
            <a:endParaRPr sz="2800" dirty="0">
              <a:cs typeface="Helvetica"/>
            </a:endParaRPr>
          </a:p>
        </p:txBody>
      </p:sp>
      <p:pic>
        <p:nvPicPr>
          <p:cNvPr id="7" name="Picture 6">
            <a:extLst>
              <a:ext uri="{FF2B5EF4-FFF2-40B4-BE49-F238E27FC236}">
                <a16:creationId xmlns:a16="http://schemas.microsoft.com/office/drawing/2014/main" id="{9906FA53-5114-CA47-8512-C8A39F160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6227"/>
            <a:ext cx="7772400" cy="6005945"/>
          </a:xfrm>
          <a:prstGeom prst="rect">
            <a:avLst/>
          </a:prstGeom>
        </p:spPr>
      </p:pic>
    </p:spTree>
    <p:extLst>
      <p:ext uri="{BB962C8B-B14F-4D97-AF65-F5344CB8AC3E}">
        <p14:creationId xmlns:p14="http://schemas.microsoft.com/office/powerpoint/2010/main" val="80559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Integrated Solutions Assessment</a:t>
            </a:r>
            <a:endParaRPr lang="en-US" dirty="0"/>
          </a:p>
        </p:txBody>
      </p:sp>
      <p:sp>
        <p:nvSpPr>
          <p:cNvPr id="2" name="Slide Number Placeholder 1"/>
          <p:cNvSpPr>
            <a:spLocks noGrp="1"/>
          </p:cNvSpPr>
          <p:nvPr>
            <p:ph type="sldNum" sz="quarter" idx="12"/>
          </p:nvPr>
        </p:nvSpPr>
        <p:spPr/>
        <p:txBody>
          <a:bodyPr/>
          <a:lstStyle/>
          <a:p>
            <a:fld id="{3B7AB435-B0F4-4A30-A918-6E75EBA4ECCA}" type="slidenum">
              <a:rPr lang="en-US" smtClean="0"/>
              <a:pPr/>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 y="5181600"/>
            <a:ext cx="6019800" cy="38085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1" y="1361021"/>
            <a:ext cx="6621778" cy="3668179"/>
          </a:xfrm>
          <a:prstGeom prst="rect">
            <a:avLst/>
          </a:prstGeom>
        </p:spPr>
      </p:pic>
    </p:spTree>
    <p:extLst>
      <p:ext uri="{BB962C8B-B14F-4D97-AF65-F5344CB8AC3E}">
        <p14:creationId xmlns:p14="http://schemas.microsoft.com/office/powerpoint/2010/main" val="216252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Integrated Solutions Plan</a:t>
            </a:r>
          </a:p>
        </p:txBody>
      </p:sp>
      <p:sp>
        <p:nvSpPr>
          <p:cNvPr id="2" name="Slide Number Placeholder 1"/>
          <p:cNvSpPr>
            <a:spLocks noGrp="1"/>
          </p:cNvSpPr>
          <p:nvPr>
            <p:ph type="sldNum" sz="quarter" idx="12"/>
          </p:nvPr>
        </p:nvSpPr>
        <p:spPr/>
        <p:txBody>
          <a:bodyPr/>
          <a:lstStyle/>
          <a:p>
            <a:fld id="{3B7AB435-B0F4-4A30-A918-6E75EBA4ECCA}"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59" y="899410"/>
            <a:ext cx="6535882" cy="8458200"/>
          </a:xfrm>
          <a:prstGeom prst="rect">
            <a:avLst/>
          </a:prstGeom>
        </p:spPr>
      </p:pic>
    </p:spTree>
    <p:extLst>
      <p:ext uri="{BB962C8B-B14F-4D97-AF65-F5344CB8AC3E}">
        <p14:creationId xmlns:p14="http://schemas.microsoft.com/office/powerpoint/2010/main" val="239255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Integrated Solutions Plan</a:t>
            </a:r>
          </a:p>
        </p:txBody>
      </p:sp>
      <p:sp>
        <p:nvSpPr>
          <p:cNvPr id="2" name="Slide Number Placeholder 1"/>
          <p:cNvSpPr>
            <a:spLocks noGrp="1"/>
          </p:cNvSpPr>
          <p:nvPr>
            <p:ph type="sldNum" sz="quarter" idx="12"/>
          </p:nvPr>
        </p:nvSpPr>
        <p:spPr/>
        <p:txBody>
          <a:bodyPr/>
          <a:lstStyle/>
          <a:p>
            <a:fld id="{3B7AB435-B0F4-4A30-A918-6E75EBA4ECCA}" type="slidenum">
              <a:rPr lang="en-US" smtClean="0"/>
              <a:pPr/>
              <a:t>13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89" y="840117"/>
            <a:ext cx="6697982" cy="8667977"/>
          </a:xfrm>
          <a:prstGeom prst="rect">
            <a:avLst/>
          </a:prstGeom>
        </p:spPr>
      </p:pic>
    </p:spTree>
    <p:extLst>
      <p:ext uri="{BB962C8B-B14F-4D97-AF65-F5344CB8AC3E}">
        <p14:creationId xmlns:p14="http://schemas.microsoft.com/office/powerpoint/2010/main" val="364725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Selling Intellectual Property</a:t>
            </a:r>
          </a:p>
        </p:txBody>
      </p:sp>
      <p:sp>
        <p:nvSpPr>
          <p:cNvPr id="2" name="Slide Number Placeholder 1"/>
          <p:cNvSpPr>
            <a:spLocks noGrp="1"/>
          </p:cNvSpPr>
          <p:nvPr>
            <p:ph type="sldNum" sz="quarter" idx="12"/>
          </p:nvPr>
        </p:nvSpPr>
        <p:spPr/>
        <p:txBody>
          <a:bodyPr/>
          <a:lstStyle/>
          <a:p>
            <a:fld id="{3B7AB435-B0F4-4A30-A918-6E75EBA4ECCA}" type="slidenum">
              <a:rPr lang="en-US" smtClean="0"/>
              <a:pPr/>
              <a:t>14</a:t>
            </a:fld>
            <a:endParaRPr lang="en-US" dirty="0"/>
          </a:p>
        </p:txBody>
      </p:sp>
      <p:sp>
        <p:nvSpPr>
          <p:cNvPr id="3" name="TextBox 2">
            <a:extLst>
              <a:ext uri="{FF2B5EF4-FFF2-40B4-BE49-F238E27FC236}">
                <a16:creationId xmlns:a16="http://schemas.microsoft.com/office/drawing/2014/main" id="{FBDF2094-17EB-C94F-AC33-29C2E4C8404D}"/>
              </a:ext>
            </a:extLst>
          </p:cNvPr>
          <p:cNvSpPr txBox="1"/>
          <p:nvPr/>
        </p:nvSpPr>
        <p:spPr>
          <a:xfrm>
            <a:off x="754380" y="1752600"/>
            <a:ext cx="6248399" cy="5324535"/>
          </a:xfrm>
          <a:prstGeom prst="rect">
            <a:avLst/>
          </a:prstGeom>
          <a:noFill/>
        </p:spPr>
        <p:txBody>
          <a:bodyPr wrap="square" rtlCol="0">
            <a:spAutoFit/>
          </a:bodyPr>
          <a:lstStyle/>
          <a:p>
            <a:pPr marL="342900" indent="-342900">
              <a:buFont typeface="Arial" panose="020B0604020202020204" pitchFamily="34" charset="0"/>
              <a:buChar char="•"/>
            </a:pPr>
            <a:r>
              <a:rPr lang="en-US" sz="1600" dirty="0"/>
              <a:t>What value do your clients receive from this sales philosophy?</a:t>
            </a:r>
            <a:br>
              <a:rPr lang="en-US" sz="1600" dirty="0"/>
            </a:b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is your role in the sales process? How can you more effectively execute that role? </a:t>
            </a:r>
          </a:p>
          <a:p>
            <a:pPr marL="342900" indent="-342900">
              <a:buFont typeface="Arial" panose="020B0604020202020204" pitchFamily="34" charset="0"/>
              <a:buChar char="•"/>
            </a:pPr>
            <a:endParaRPr lang="en-US" sz="1600" dirty="0"/>
          </a:p>
          <a:p>
            <a:br>
              <a:rPr lang="en-US" sz="1600" dirty="0"/>
            </a:br>
            <a:br>
              <a:rPr lang="en-US" sz="1600" dirty="0"/>
            </a:br>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questions or comments do you have for your supervisor?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4042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8620" y="1424940"/>
            <a:ext cx="6995160" cy="7559517"/>
          </a:xfrm>
          <a:prstGeom prst="rect">
            <a:avLst/>
          </a:prstGeom>
        </p:spPr>
        <p:txBody>
          <a:bodyPr lIns="101882" tIns="50941" rIns="101882" bIns="50941">
            <a:normAutofit/>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Development Strategy 4  – Client Experience</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lvl="0" defTabSz="914400">
              <a:buNone/>
              <a:defRPr/>
            </a:pPr>
            <a:r>
              <a:rPr lang="en-US" sz="1600" b="0" kern="0" dirty="0">
                <a:latin typeface="Helvetica" panose="020B0604020202020204" pitchFamily="34" charset="0"/>
                <a:ea typeface="ＭＳ Ｐゴシック"/>
              </a:rPr>
              <a:t>Watch: </a:t>
            </a:r>
            <a:r>
              <a:rPr lang="en-US" sz="1600" b="0" kern="0" dirty="0">
                <a:latin typeface="Helvetica" panose="020B0604020202020204" pitchFamily="34" charset="0"/>
                <a:ea typeface="ＭＳ Ｐゴシック"/>
                <a:hlinkClick r:id="rId2"/>
              </a:rPr>
              <a:t>Account Manager Development Program - Client Experience</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All Interactions with Standards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Strategic Client Management</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Emotional Intelligence</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Tools:</a:t>
            </a: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lang="en-US" sz="1600" b="0" kern="0" dirty="0">
                <a:latin typeface="Helvetica" panose="020B0604020202020204" pitchFamily="34" charset="0"/>
                <a:ea typeface="ＭＳ Ｐゴシック"/>
              </a:rPr>
              <a:t>Brand Compass</a:t>
            </a:r>
          </a:p>
          <a:p>
            <a:pPr lvl="0" defTabSz="914400">
              <a:defRPr/>
            </a:pPr>
            <a:r>
              <a:rPr lang="en-US" sz="1600" b="0" kern="0" dirty="0">
                <a:latin typeface="Helvetica" panose="020B0604020202020204" pitchFamily="34" charset="0"/>
                <a:ea typeface="ＭＳ Ｐゴシック"/>
                <a:hlinkClick r:id="rId3"/>
              </a:rPr>
              <a:t>https://incitepg.com/resources2/?ofsearch=Brand+Compass</a:t>
            </a:r>
            <a:endParaRPr lang="en-US" sz="1600" b="0" kern="0" dirty="0">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Agency</a:t>
            </a:r>
            <a:r>
              <a:rPr kumimoji="0" lang="en-US" sz="1600" b="0" i="0" u="none" strike="noStrike" kern="0" cap="none" spc="0" normalizeH="0" noProof="0" dirty="0">
                <a:ln>
                  <a:noFill/>
                </a:ln>
                <a:effectLst/>
                <a:uLnTx/>
                <a:uFillTx/>
                <a:latin typeface="Helvetica" panose="020B0604020202020204" pitchFamily="34" charset="0"/>
                <a:ea typeface="ＭＳ Ｐゴシック"/>
              </a:rPr>
              <a:t> </a:t>
            </a: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Manifesto</a:t>
            </a:r>
          </a:p>
          <a:p>
            <a:pPr lvl="0" defTabSz="914400">
              <a:defRPr/>
            </a:pPr>
            <a:r>
              <a:rPr lang="en-US" sz="1600" b="0" kern="0" dirty="0">
                <a:latin typeface="Helvetica" panose="020B0604020202020204" pitchFamily="34" charset="0"/>
                <a:ea typeface="ＭＳ Ｐゴシック"/>
                <a:hlinkClick r:id="rId4"/>
              </a:rPr>
              <a:t>https://incitepg.com/resources2/?ofsearch=agency+growth+manifesto</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NOTES:</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r>
              <a:rPr lang="en-US" sz="2800" dirty="0">
                <a:solidFill>
                  <a:schemeClr val="accent1"/>
                </a:solidFill>
                <a:latin typeface="Helvetica" panose="020B0604020202020204" pitchFamily="34" charset="0"/>
              </a:rPr>
              <a:t>Account Manager Development Strategies</a:t>
            </a:r>
          </a:p>
        </p:txBody>
      </p:sp>
      <p:sp>
        <p:nvSpPr>
          <p:cNvPr id="2" name="Slide Number Placeholder 1"/>
          <p:cNvSpPr>
            <a:spLocks noGrp="1"/>
          </p:cNvSpPr>
          <p:nvPr>
            <p:ph type="sldNum" sz="quarter" idx="12"/>
          </p:nvPr>
        </p:nvSpPr>
        <p:spPr/>
        <p:txBody>
          <a:bodyPr/>
          <a:lstStyle/>
          <a:p>
            <a:fld id="{3B7AB435-B0F4-4A30-A918-6E75EBA4ECCA}" type="slidenum">
              <a:rPr lang="en-US" smtClean="0"/>
              <a:pPr/>
              <a:t>15</a:t>
            </a:fld>
            <a:endParaRPr lang="en-US" dirty="0"/>
          </a:p>
        </p:txBody>
      </p:sp>
    </p:spTree>
    <p:extLst>
      <p:ext uri="{BB962C8B-B14F-4D97-AF65-F5344CB8AC3E}">
        <p14:creationId xmlns:p14="http://schemas.microsoft.com/office/powerpoint/2010/main" val="407084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Client Experience</a:t>
            </a:r>
          </a:p>
        </p:txBody>
      </p:sp>
      <p:sp>
        <p:nvSpPr>
          <p:cNvPr id="2" name="Slide Number Placeholder 1"/>
          <p:cNvSpPr>
            <a:spLocks noGrp="1"/>
          </p:cNvSpPr>
          <p:nvPr>
            <p:ph type="sldNum" sz="quarter" idx="12"/>
          </p:nvPr>
        </p:nvSpPr>
        <p:spPr/>
        <p:txBody>
          <a:bodyPr/>
          <a:lstStyle/>
          <a:p>
            <a:fld id="{3B7AB435-B0F4-4A30-A918-6E75EBA4ECCA}" type="slidenum">
              <a:rPr lang="en-US" smtClean="0"/>
              <a:pPr/>
              <a:t>16</a:t>
            </a:fld>
            <a:endParaRPr lang="en-US" dirty="0"/>
          </a:p>
        </p:txBody>
      </p:sp>
      <p:sp>
        <p:nvSpPr>
          <p:cNvPr id="3" name="TextBox 2">
            <a:extLst>
              <a:ext uri="{FF2B5EF4-FFF2-40B4-BE49-F238E27FC236}">
                <a16:creationId xmlns:a16="http://schemas.microsoft.com/office/drawing/2014/main" id="{FBDF2094-17EB-C94F-AC33-29C2E4C8404D}"/>
              </a:ext>
            </a:extLst>
          </p:cNvPr>
          <p:cNvSpPr txBox="1"/>
          <p:nvPr/>
        </p:nvSpPr>
        <p:spPr>
          <a:xfrm>
            <a:off x="754380" y="1752600"/>
            <a:ext cx="6248399" cy="6309420"/>
          </a:xfrm>
          <a:prstGeom prst="rect">
            <a:avLst/>
          </a:prstGeom>
          <a:noFill/>
        </p:spPr>
        <p:txBody>
          <a:bodyPr wrap="square" rtlCol="0" anchor="t">
            <a:spAutoFit/>
          </a:bodyPr>
          <a:lstStyle/>
          <a:p>
            <a:pPr marL="342900" indent="-342900">
              <a:buFont typeface="Arial" panose="020B0604020202020204" pitchFamily="34" charset="0"/>
              <a:buChar char="•"/>
            </a:pPr>
            <a:r>
              <a:rPr lang="en-US" sz="1600" dirty="0"/>
              <a:t>What is working with your client experience today?</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areas of your client experience need improvement?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can you do to help improve the client experience</a:t>
            </a:r>
            <a:r>
              <a:rPr lang="en-US" sz="1600" dirty="0">
                <a:cs typeface="Helvetica"/>
              </a:rPr>
              <a: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questions or comments do you have for your supervisor?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1765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8620" y="1424940"/>
            <a:ext cx="6995160" cy="7559517"/>
          </a:xfrm>
          <a:prstGeom prst="rect">
            <a:avLst/>
          </a:prstGeom>
        </p:spPr>
        <p:txBody>
          <a:bodyPr lIns="101882" tIns="50941" rIns="101882" bIns="50941">
            <a:normAutofit/>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Development Strategy 5  – Performance Management</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defTabSz="914400">
              <a:buNone/>
              <a:defRPr/>
            </a:pPr>
            <a:r>
              <a:rPr lang="en-US" sz="1600" b="0" kern="0" dirty="0">
                <a:latin typeface="Helvetica" panose="020B0604020202020204" pitchFamily="34" charset="0"/>
                <a:ea typeface="ＭＳ Ｐゴシック"/>
              </a:rPr>
              <a:t>Watch: </a:t>
            </a:r>
            <a:r>
              <a:rPr lang="en-US" sz="1600" b="0" kern="0" dirty="0">
                <a:latin typeface="Helvetica" panose="020B0604020202020204" pitchFamily="34" charset="0"/>
                <a:ea typeface="ＭＳ Ｐゴシック"/>
                <a:hlinkClick r:id="rId2"/>
              </a:rPr>
              <a:t>Account Manager Development Program – Performance Management</a:t>
            </a:r>
            <a:endParaRPr lang="en-US" sz="1600" b="0" kern="0" dirty="0">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Performance Objectives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Self-Reporting – RPM</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Upward Communication</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Tools:</a:t>
            </a: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lang="en-US" sz="1600" b="0" kern="0" dirty="0">
                <a:latin typeface="Helvetica" panose="020B0604020202020204" pitchFamily="34" charset="0"/>
                <a:ea typeface="ＭＳ Ｐゴシック"/>
              </a:rPr>
              <a:t>Account Manager Performance Objectives  </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NOTES:</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r>
              <a:rPr lang="en-US" sz="2800" dirty="0">
                <a:solidFill>
                  <a:schemeClr val="accent1"/>
                </a:solidFill>
                <a:latin typeface="Helvetica" panose="020B0604020202020204" pitchFamily="34" charset="0"/>
              </a:rPr>
              <a:t>Account Manager Development Strategies</a:t>
            </a:r>
          </a:p>
        </p:txBody>
      </p:sp>
      <p:sp>
        <p:nvSpPr>
          <p:cNvPr id="2" name="Slide Number Placeholder 1"/>
          <p:cNvSpPr>
            <a:spLocks noGrp="1"/>
          </p:cNvSpPr>
          <p:nvPr>
            <p:ph type="sldNum" sz="quarter" idx="12"/>
          </p:nvPr>
        </p:nvSpPr>
        <p:spPr/>
        <p:txBody>
          <a:bodyPr/>
          <a:lstStyle/>
          <a:p>
            <a:fld id="{3B7AB435-B0F4-4A30-A918-6E75EBA4ECCA}" type="slidenum">
              <a:rPr lang="en-US" smtClean="0"/>
              <a:pPr/>
              <a:t>17</a:t>
            </a:fld>
            <a:endParaRPr lang="en-US" dirty="0"/>
          </a:p>
        </p:txBody>
      </p:sp>
    </p:spTree>
    <p:extLst>
      <p:ext uri="{BB962C8B-B14F-4D97-AF65-F5344CB8AC3E}">
        <p14:creationId xmlns:p14="http://schemas.microsoft.com/office/powerpoint/2010/main" val="94337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7260F0-F21F-1941-8052-7E0C93FB9F28}"/>
              </a:ext>
            </a:extLst>
          </p:cNvPr>
          <p:cNvSpPr>
            <a:spLocks noGrp="1"/>
          </p:cNvSpPr>
          <p:nvPr>
            <p:ph type="sldNum" sz="quarter" idx="12"/>
          </p:nvPr>
        </p:nvSpPr>
        <p:spPr/>
        <p:txBody>
          <a:bodyPr/>
          <a:lstStyle/>
          <a:p>
            <a:fld id="{3B7AB435-B0F4-4A30-A918-6E75EBA4ECCA}" type="slidenum">
              <a:rPr lang="en-US" smtClean="0"/>
              <a:pPr/>
              <a:t>18</a:t>
            </a:fld>
            <a:endParaRPr lang="en-US" dirty="0"/>
          </a:p>
        </p:txBody>
      </p:sp>
      <p:sp>
        <p:nvSpPr>
          <p:cNvPr id="7" name="Title 2">
            <a:extLst>
              <a:ext uri="{FF2B5EF4-FFF2-40B4-BE49-F238E27FC236}">
                <a16:creationId xmlns:a16="http://schemas.microsoft.com/office/drawing/2014/main" id="{34B2C645-43EE-1F48-B4C5-EDBD774FA32A}"/>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Performance Objectives</a:t>
            </a:r>
          </a:p>
        </p:txBody>
      </p:sp>
      <p:pic>
        <p:nvPicPr>
          <p:cNvPr id="11" name="Content Placeholder 10">
            <a:extLst>
              <a:ext uri="{FF2B5EF4-FFF2-40B4-BE49-F238E27FC236}">
                <a16:creationId xmlns:a16="http://schemas.microsoft.com/office/drawing/2014/main" id="{D154D041-8B1B-154B-B944-6EB02EC167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695" y="990600"/>
            <a:ext cx="5929769" cy="7665786"/>
          </a:xfrm>
        </p:spPr>
      </p:pic>
    </p:spTree>
    <p:extLst>
      <p:ext uri="{BB962C8B-B14F-4D97-AF65-F5344CB8AC3E}">
        <p14:creationId xmlns:p14="http://schemas.microsoft.com/office/powerpoint/2010/main" val="198444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1270000" y="3810000"/>
            <a:ext cx="5257800" cy="4515565"/>
          </a:xfrm>
          <a:prstGeom prst="ellipse">
            <a:avLst/>
          </a:prstGeom>
          <a:solidFill>
            <a:schemeClr val="accent6">
              <a:lumMod val="20000"/>
              <a:lumOff val="80000"/>
            </a:schemeClr>
          </a:solidFill>
          <a:ln w="12700" cap="flat" cmpd="sng" algn="ctr">
            <a:solidFill>
              <a:schemeClr val="tx1"/>
            </a:solidFill>
            <a:prstDash val="solid"/>
            <a:round/>
            <a:headEnd type="none" w="sm" len="sm"/>
            <a:tailEnd type="none" w="sm" len="sm"/>
          </a:ln>
          <a:effectLst/>
          <a:extLst/>
        </p:spPr>
        <p:txBody>
          <a:bodyPr vert="horz" wrap="square" lIns="101882" tIns="50941" rIns="101882" bIns="50941"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j-lt"/>
              <a:ea typeface="ＭＳ Ｐゴシック" pitchFamily="-107" charset="-128"/>
            </a:endParaRPr>
          </a:p>
        </p:txBody>
      </p:sp>
      <p:cxnSp>
        <p:nvCxnSpPr>
          <p:cNvPr id="9" name="Straight Connector 8"/>
          <p:cNvCxnSpPr>
            <a:cxnSpLocks/>
            <a:stCxn id="8" idx="0"/>
            <a:endCxn id="8" idx="4"/>
          </p:cNvCxnSpPr>
          <p:nvPr/>
        </p:nvCxnSpPr>
        <p:spPr bwMode="auto">
          <a:xfrm>
            <a:off x="3898900" y="3810000"/>
            <a:ext cx="0" cy="4515565"/>
          </a:xfrm>
          <a:prstGeom prst="line">
            <a:avLst/>
          </a:prstGeom>
          <a:solidFill>
            <a:srgbClr val="EB9C0F"/>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a:cxnSpLocks/>
            <a:stCxn id="8" idx="2"/>
            <a:endCxn id="8" idx="6"/>
          </p:cNvCxnSpPr>
          <p:nvPr/>
        </p:nvCxnSpPr>
        <p:spPr bwMode="auto">
          <a:xfrm>
            <a:off x="1270000" y="6067783"/>
            <a:ext cx="5257800" cy="0"/>
          </a:xfrm>
          <a:prstGeom prst="line">
            <a:avLst/>
          </a:prstGeom>
          <a:solidFill>
            <a:srgbClr val="EB9C0F"/>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Welcome</a:t>
            </a:r>
          </a:p>
        </p:txBody>
      </p:sp>
      <p:sp>
        <p:nvSpPr>
          <p:cNvPr id="2" name="Slide Number Placeholder 1"/>
          <p:cNvSpPr>
            <a:spLocks noGrp="1"/>
          </p:cNvSpPr>
          <p:nvPr>
            <p:ph type="sldNum" sz="quarter" idx="12"/>
          </p:nvPr>
        </p:nvSpPr>
        <p:spPr/>
        <p:txBody>
          <a:bodyPr/>
          <a:lstStyle/>
          <a:p>
            <a:fld id="{3B7AB435-B0F4-4A30-A918-6E75EBA4ECCA}" type="slidenum">
              <a:rPr lang="en-US" smtClean="0"/>
              <a:pPr/>
              <a:t>1</a:t>
            </a:fld>
            <a:endParaRPr lang="en-US" dirty="0"/>
          </a:p>
        </p:txBody>
      </p:sp>
      <p:sp>
        <p:nvSpPr>
          <p:cNvPr id="12" name="TextBox 11">
            <a:extLst>
              <a:ext uri="{FF2B5EF4-FFF2-40B4-BE49-F238E27FC236}">
                <a16:creationId xmlns:a16="http://schemas.microsoft.com/office/drawing/2014/main" id="{0620C42F-333D-0649-B6A3-A2114972FD21}"/>
              </a:ext>
            </a:extLst>
          </p:cNvPr>
          <p:cNvSpPr txBox="1"/>
          <p:nvPr/>
        </p:nvSpPr>
        <p:spPr>
          <a:xfrm>
            <a:off x="4446082" y="6583874"/>
            <a:ext cx="1380229" cy="461665"/>
          </a:xfrm>
          <a:prstGeom prst="rect">
            <a:avLst/>
          </a:prstGeom>
          <a:noFill/>
        </p:spPr>
        <p:txBody>
          <a:bodyPr wrap="square" rtlCol="0">
            <a:spAutoFit/>
          </a:bodyPr>
          <a:lstStyle/>
          <a:p>
            <a:r>
              <a:rPr lang="en-US" sz="1200" dirty="0"/>
              <a:t>Unconscious</a:t>
            </a:r>
          </a:p>
          <a:p>
            <a:r>
              <a:rPr lang="en-US" sz="1200" dirty="0"/>
              <a:t>Competence</a:t>
            </a:r>
          </a:p>
        </p:txBody>
      </p:sp>
      <p:sp>
        <p:nvSpPr>
          <p:cNvPr id="13" name="TextBox 12">
            <a:extLst>
              <a:ext uri="{FF2B5EF4-FFF2-40B4-BE49-F238E27FC236}">
                <a16:creationId xmlns:a16="http://schemas.microsoft.com/office/drawing/2014/main" id="{7E72C615-9723-4240-8AB0-5FDB3C3B5587}"/>
              </a:ext>
            </a:extLst>
          </p:cNvPr>
          <p:cNvSpPr txBox="1"/>
          <p:nvPr/>
        </p:nvSpPr>
        <p:spPr>
          <a:xfrm>
            <a:off x="4389807" y="4708059"/>
            <a:ext cx="1492780" cy="461665"/>
          </a:xfrm>
          <a:prstGeom prst="rect">
            <a:avLst/>
          </a:prstGeom>
          <a:noFill/>
        </p:spPr>
        <p:txBody>
          <a:bodyPr wrap="square" rtlCol="0">
            <a:spAutoFit/>
          </a:bodyPr>
          <a:lstStyle/>
          <a:p>
            <a:r>
              <a:rPr lang="en-US" sz="1200" dirty="0"/>
              <a:t>Conscious </a:t>
            </a:r>
          </a:p>
          <a:p>
            <a:r>
              <a:rPr lang="en-US" sz="1200" dirty="0"/>
              <a:t>Incompetence</a:t>
            </a:r>
          </a:p>
        </p:txBody>
      </p:sp>
      <p:sp>
        <p:nvSpPr>
          <p:cNvPr id="14" name="TextBox 13">
            <a:extLst>
              <a:ext uri="{FF2B5EF4-FFF2-40B4-BE49-F238E27FC236}">
                <a16:creationId xmlns:a16="http://schemas.microsoft.com/office/drawing/2014/main" id="{886EA0CA-0CD2-E745-818F-AF11E11B4FF3}"/>
              </a:ext>
            </a:extLst>
          </p:cNvPr>
          <p:cNvSpPr txBox="1"/>
          <p:nvPr/>
        </p:nvSpPr>
        <p:spPr>
          <a:xfrm>
            <a:off x="2096091" y="6583875"/>
            <a:ext cx="1369806" cy="461665"/>
          </a:xfrm>
          <a:prstGeom prst="rect">
            <a:avLst/>
          </a:prstGeom>
          <a:noFill/>
        </p:spPr>
        <p:txBody>
          <a:bodyPr wrap="square" rtlCol="0">
            <a:spAutoFit/>
          </a:bodyPr>
          <a:lstStyle/>
          <a:p>
            <a:r>
              <a:rPr lang="en-US" sz="1200" dirty="0"/>
              <a:t>Conscious</a:t>
            </a:r>
          </a:p>
          <a:p>
            <a:r>
              <a:rPr lang="en-US" sz="1200" dirty="0"/>
              <a:t>Competence</a:t>
            </a:r>
          </a:p>
        </p:txBody>
      </p:sp>
      <p:sp>
        <p:nvSpPr>
          <p:cNvPr id="20" name="TextBox 19">
            <a:extLst>
              <a:ext uri="{FF2B5EF4-FFF2-40B4-BE49-F238E27FC236}">
                <a16:creationId xmlns:a16="http://schemas.microsoft.com/office/drawing/2014/main" id="{13A583D3-A03F-074D-B444-C177365A1654}"/>
              </a:ext>
            </a:extLst>
          </p:cNvPr>
          <p:cNvSpPr txBox="1"/>
          <p:nvPr/>
        </p:nvSpPr>
        <p:spPr>
          <a:xfrm>
            <a:off x="388618" y="1565999"/>
            <a:ext cx="6458948" cy="2369880"/>
          </a:xfrm>
          <a:prstGeom prst="rect">
            <a:avLst/>
          </a:prstGeom>
          <a:noFill/>
        </p:spPr>
        <p:txBody>
          <a:bodyPr wrap="none" rtlCol="0">
            <a:spAutoFit/>
          </a:bodyPr>
          <a:lstStyle/>
          <a:p>
            <a:r>
              <a:rPr lang="en-US" sz="1600" dirty="0"/>
              <a:t>Watch: </a:t>
            </a:r>
            <a:r>
              <a:rPr lang="en-US" sz="1600" dirty="0">
                <a:hlinkClick r:id="rId2"/>
              </a:rPr>
              <a:t>Account Manager Development Program – Introduction Video</a:t>
            </a:r>
            <a:endParaRPr lang="en-US" sz="1600" dirty="0"/>
          </a:p>
          <a:p>
            <a:endParaRPr lang="en-US" sz="1600" dirty="0"/>
          </a:p>
          <a:p>
            <a:pPr marL="285750" indent="-285750">
              <a:buFont typeface="Arial" panose="020B0604020202020204" pitchFamily="34" charset="0"/>
              <a:buChar char="•"/>
            </a:pPr>
            <a:r>
              <a:rPr lang="en-US" sz="1600" dirty="0"/>
              <a:t>What to Expect from this Program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Your 90 Day Plan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Normal Learning Cycle – Avoid the death zone</a:t>
            </a:r>
          </a:p>
          <a:p>
            <a:pPr marL="285750" indent="-285750">
              <a:buFont typeface="Arial" panose="020B0604020202020204" pitchFamily="34" charset="0"/>
              <a:buChar char="•"/>
            </a:pPr>
            <a:endParaRPr lang="en-US" sz="1600" dirty="0"/>
          </a:p>
          <a:p>
            <a:endParaRPr lang="en-US" dirty="0"/>
          </a:p>
        </p:txBody>
      </p:sp>
      <p:sp>
        <p:nvSpPr>
          <p:cNvPr id="29" name="TextBox 28">
            <a:extLst>
              <a:ext uri="{FF2B5EF4-FFF2-40B4-BE49-F238E27FC236}">
                <a16:creationId xmlns:a16="http://schemas.microsoft.com/office/drawing/2014/main" id="{8DD86325-9B81-324D-B10D-F4CBE204F200}"/>
              </a:ext>
            </a:extLst>
          </p:cNvPr>
          <p:cNvSpPr txBox="1"/>
          <p:nvPr/>
        </p:nvSpPr>
        <p:spPr>
          <a:xfrm>
            <a:off x="2096091" y="4708103"/>
            <a:ext cx="1148071" cy="461665"/>
          </a:xfrm>
          <a:prstGeom prst="rect">
            <a:avLst/>
          </a:prstGeom>
          <a:noFill/>
        </p:spPr>
        <p:txBody>
          <a:bodyPr wrap="none" rtlCol="0">
            <a:spAutoFit/>
          </a:bodyPr>
          <a:lstStyle/>
          <a:p>
            <a:r>
              <a:rPr lang="en-US" sz="1200" dirty="0"/>
              <a:t>Unconscious</a:t>
            </a:r>
          </a:p>
          <a:p>
            <a:r>
              <a:rPr lang="en-US" sz="1200" dirty="0"/>
              <a:t>Incompetence</a:t>
            </a:r>
          </a:p>
        </p:txBody>
      </p:sp>
    </p:spTree>
    <p:extLst>
      <p:ext uri="{BB962C8B-B14F-4D97-AF65-F5344CB8AC3E}">
        <p14:creationId xmlns:p14="http://schemas.microsoft.com/office/powerpoint/2010/main" val="94989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7260F0-F21F-1941-8052-7E0C93FB9F28}"/>
              </a:ext>
            </a:extLst>
          </p:cNvPr>
          <p:cNvSpPr>
            <a:spLocks noGrp="1"/>
          </p:cNvSpPr>
          <p:nvPr>
            <p:ph type="sldNum" sz="quarter" idx="12"/>
          </p:nvPr>
        </p:nvSpPr>
        <p:spPr/>
        <p:txBody>
          <a:bodyPr/>
          <a:lstStyle/>
          <a:p>
            <a:fld id="{3B7AB435-B0F4-4A30-A918-6E75EBA4ECCA}" type="slidenum">
              <a:rPr lang="en-US" smtClean="0"/>
              <a:pPr/>
              <a:t>19</a:t>
            </a:fld>
            <a:endParaRPr lang="en-US" dirty="0"/>
          </a:p>
        </p:txBody>
      </p:sp>
      <p:sp>
        <p:nvSpPr>
          <p:cNvPr id="7" name="Title 2">
            <a:extLst>
              <a:ext uri="{FF2B5EF4-FFF2-40B4-BE49-F238E27FC236}">
                <a16:creationId xmlns:a16="http://schemas.microsoft.com/office/drawing/2014/main" id="{A231B367-9727-8A4D-83E4-111CBE980E5A}"/>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Performance Objectives</a:t>
            </a:r>
          </a:p>
        </p:txBody>
      </p:sp>
      <p:pic>
        <p:nvPicPr>
          <p:cNvPr id="11" name="Content Placeholder 10">
            <a:extLst>
              <a:ext uri="{FF2B5EF4-FFF2-40B4-BE49-F238E27FC236}">
                <a16:creationId xmlns:a16="http://schemas.microsoft.com/office/drawing/2014/main" id="{19CFEE28-A1F5-734F-9779-2973C286CA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815" y="1143000"/>
            <a:ext cx="5920766" cy="7673624"/>
          </a:xfrm>
        </p:spPr>
      </p:pic>
    </p:spTree>
    <p:extLst>
      <p:ext uri="{BB962C8B-B14F-4D97-AF65-F5344CB8AC3E}">
        <p14:creationId xmlns:p14="http://schemas.microsoft.com/office/powerpoint/2010/main" val="2238275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Performance Management</a:t>
            </a:r>
          </a:p>
        </p:txBody>
      </p:sp>
      <p:sp>
        <p:nvSpPr>
          <p:cNvPr id="2" name="Slide Number Placeholder 1"/>
          <p:cNvSpPr>
            <a:spLocks noGrp="1"/>
          </p:cNvSpPr>
          <p:nvPr>
            <p:ph type="sldNum" sz="quarter" idx="12"/>
          </p:nvPr>
        </p:nvSpPr>
        <p:spPr/>
        <p:txBody>
          <a:bodyPr/>
          <a:lstStyle/>
          <a:p>
            <a:fld id="{3B7AB435-B0F4-4A30-A918-6E75EBA4ECCA}" type="slidenum">
              <a:rPr lang="en-US" smtClean="0"/>
              <a:pPr/>
              <a:t>20</a:t>
            </a:fld>
            <a:endParaRPr lang="en-US" dirty="0"/>
          </a:p>
        </p:txBody>
      </p:sp>
      <p:sp>
        <p:nvSpPr>
          <p:cNvPr id="3" name="TextBox 2">
            <a:extLst>
              <a:ext uri="{FF2B5EF4-FFF2-40B4-BE49-F238E27FC236}">
                <a16:creationId xmlns:a16="http://schemas.microsoft.com/office/drawing/2014/main" id="{FBDF2094-17EB-C94F-AC33-29C2E4C8404D}"/>
              </a:ext>
            </a:extLst>
          </p:cNvPr>
          <p:cNvSpPr txBox="1"/>
          <p:nvPr/>
        </p:nvSpPr>
        <p:spPr>
          <a:xfrm>
            <a:off x="754380" y="1600200"/>
            <a:ext cx="6248399" cy="4585871"/>
          </a:xfrm>
          <a:prstGeom prst="rect">
            <a:avLst/>
          </a:prstGeom>
          <a:noFill/>
        </p:spPr>
        <p:txBody>
          <a:bodyPr wrap="square" rtlCol="0">
            <a:spAutoFit/>
          </a:bodyPr>
          <a:lstStyle/>
          <a:p>
            <a:pPr marL="342900" indent="-342900">
              <a:buFont typeface="Arial" panose="020B0604020202020204" pitchFamily="34" charset="0"/>
              <a:buChar char="•"/>
            </a:pPr>
            <a:r>
              <a:rPr lang="en-US" sz="1600" dirty="0"/>
              <a:t>What elements of performance management are clear to you?</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Where do you need greater clarity around your performance?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questions or comments do you have for your supervisor?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1078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8620" y="1424940"/>
            <a:ext cx="6995160" cy="7559517"/>
          </a:xfrm>
          <a:prstGeom prst="rect">
            <a:avLst/>
          </a:prstGeom>
        </p:spPr>
        <p:txBody>
          <a:bodyPr lIns="101882" tIns="50941" rIns="101882" bIns="50941">
            <a:normAutofit/>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Development Strategy </a:t>
            </a:r>
            <a:r>
              <a:rPr lang="en-US" sz="1600" b="0" kern="0" dirty="0">
                <a:latin typeface="Helvetica" panose="020B0604020202020204" pitchFamily="34" charset="0"/>
                <a:ea typeface="ＭＳ Ｐゴシック"/>
              </a:rPr>
              <a:t>6</a:t>
            </a: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 – Personal Development Plans</a:t>
            </a:r>
          </a:p>
          <a:p>
            <a:pPr defTabSz="914400">
              <a:buNone/>
              <a:defRPr/>
            </a:pPr>
            <a:endParaRPr lang="en-US" sz="1600" b="0" kern="0" dirty="0">
              <a:latin typeface="Helvetica" panose="020B0604020202020204" pitchFamily="34" charset="0"/>
              <a:ea typeface="ＭＳ Ｐゴシック"/>
            </a:endParaRPr>
          </a:p>
          <a:p>
            <a:pPr defTabSz="914400">
              <a:buNone/>
              <a:defRPr/>
            </a:pPr>
            <a:r>
              <a:rPr lang="en-US" sz="1600" b="0" kern="0" dirty="0">
                <a:latin typeface="Helvetica" panose="020B0604020202020204" pitchFamily="34" charset="0"/>
                <a:ea typeface="ＭＳ Ｐゴシック"/>
              </a:rPr>
              <a:t>Watch: </a:t>
            </a:r>
            <a:r>
              <a:rPr lang="en-US" sz="1600" b="0" kern="0" dirty="0">
                <a:latin typeface="Helvetica" panose="020B0604020202020204" pitchFamily="34" charset="0"/>
                <a:ea typeface="ＭＳ Ｐゴシック"/>
                <a:hlinkClick r:id="rId2"/>
              </a:rPr>
              <a:t>Account Manager Development Program - Personal Development Plans</a:t>
            </a:r>
            <a:endParaRPr lang="en-US" sz="1600" b="0" kern="0" dirty="0">
              <a:latin typeface="Helvetica" panose="020B0604020202020204" pitchFamily="34" charset="0"/>
              <a:ea typeface="ＭＳ Ｐゴシック"/>
            </a:endParaRPr>
          </a:p>
          <a:p>
            <a:pPr defTabSz="914400">
              <a:buNone/>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Assessment</a:t>
            </a:r>
          </a:p>
          <a:p>
            <a:pPr defTabSz="914400">
              <a:buFont typeface="+mj-lt"/>
              <a:buAutoNum type="arabicPeriod"/>
              <a:defRPr/>
            </a:pPr>
            <a:r>
              <a:rPr lang="en-US" sz="1600" b="0" kern="0" dirty="0">
                <a:latin typeface="Helvetica" panose="020B0604020202020204" pitchFamily="34" charset="0"/>
                <a:ea typeface="ＭＳ Ｐゴシック"/>
              </a:rPr>
              <a:t>Culture Inventory</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Development Plan</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Tools:</a:t>
            </a: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lang="en-US" sz="1600" b="0" kern="0" dirty="0">
                <a:latin typeface="Helvetica" panose="020B0604020202020204" pitchFamily="34" charset="0"/>
                <a:ea typeface="ＭＳ Ｐゴシック"/>
              </a:rPr>
              <a:t>Operations Onboarding Accelerator</a:t>
            </a:r>
          </a:p>
          <a:p>
            <a:pPr lvl="0" defTabSz="914400">
              <a:defRPr/>
            </a:pPr>
            <a:r>
              <a:rPr lang="en-US" sz="1600" b="0" kern="0" dirty="0">
                <a:latin typeface="Helvetica" panose="020B0604020202020204" pitchFamily="34" charset="0"/>
                <a:ea typeface="ＭＳ Ｐゴシック"/>
                <a:hlinkClick r:id="rId3"/>
              </a:rPr>
              <a:t>https://incitepg.com/resources2/?tag=534</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NOTES:</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r>
              <a:rPr lang="en-US" sz="2800" dirty="0">
                <a:solidFill>
                  <a:schemeClr val="accent1"/>
                </a:solidFill>
                <a:latin typeface="Helvetica" panose="020B0604020202020204" pitchFamily="34" charset="0"/>
              </a:rPr>
              <a:t>Account Manager Development Strategies</a:t>
            </a:r>
          </a:p>
        </p:txBody>
      </p:sp>
      <p:sp>
        <p:nvSpPr>
          <p:cNvPr id="2" name="Slide Number Placeholder 1"/>
          <p:cNvSpPr>
            <a:spLocks noGrp="1"/>
          </p:cNvSpPr>
          <p:nvPr>
            <p:ph type="sldNum" sz="quarter" idx="12"/>
          </p:nvPr>
        </p:nvSpPr>
        <p:spPr/>
        <p:txBody>
          <a:bodyPr/>
          <a:lstStyle/>
          <a:p>
            <a:fld id="{3B7AB435-B0F4-4A30-A918-6E75EBA4ECCA}" type="slidenum">
              <a:rPr lang="en-US" smtClean="0"/>
              <a:pPr/>
              <a:t>21</a:t>
            </a:fld>
            <a:endParaRPr lang="en-US" dirty="0"/>
          </a:p>
        </p:txBody>
      </p:sp>
    </p:spTree>
    <p:extLst>
      <p:ext uri="{BB962C8B-B14F-4D97-AF65-F5344CB8AC3E}">
        <p14:creationId xmlns:p14="http://schemas.microsoft.com/office/powerpoint/2010/main" val="385445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37957280"/>
              </p:ext>
            </p:extLst>
          </p:nvPr>
        </p:nvGraphicFramePr>
        <p:xfrm>
          <a:off x="382732" y="1384469"/>
          <a:ext cx="7006935" cy="6921331"/>
        </p:xfrm>
        <a:graphic>
          <a:graphicData uri="http://schemas.openxmlformats.org/drawingml/2006/table">
            <a:tbl>
              <a:tblPr firstRow="1" bandRow="1">
                <a:tableStyleId>{68D230F3-CF80-4859-8CE7-A43EE81993B5}</a:tableStyleId>
              </a:tblPr>
              <a:tblGrid>
                <a:gridCol w="1520162">
                  <a:extLst>
                    <a:ext uri="{9D8B030D-6E8A-4147-A177-3AD203B41FA5}">
                      <a16:colId xmlns:a16="http://schemas.microsoft.com/office/drawing/2014/main" val="20000"/>
                    </a:ext>
                  </a:extLst>
                </a:gridCol>
                <a:gridCol w="851291">
                  <a:extLst>
                    <a:ext uri="{9D8B030D-6E8A-4147-A177-3AD203B41FA5}">
                      <a16:colId xmlns:a16="http://schemas.microsoft.com/office/drawing/2014/main" val="20001"/>
                    </a:ext>
                  </a:extLst>
                </a:gridCol>
                <a:gridCol w="892104">
                  <a:extLst>
                    <a:ext uri="{9D8B030D-6E8A-4147-A177-3AD203B41FA5}">
                      <a16:colId xmlns:a16="http://schemas.microsoft.com/office/drawing/2014/main" val="20002"/>
                    </a:ext>
                  </a:extLst>
                </a:gridCol>
                <a:gridCol w="992897">
                  <a:extLst>
                    <a:ext uri="{9D8B030D-6E8A-4147-A177-3AD203B41FA5}">
                      <a16:colId xmlns:a16="http://schemas.microsoft.com/office/drawing/2014/main" val="20003"/>
                    </a:ext>
                  </a:extLst>
                </a:gridCol>
                <a:gridCol w="912097">
                  <a:extLst>
                    <a:ext uri="{9D8B030D-6E8A-4147-A177-3AD203B41FA5}">
                      <a16:colId xmlns:a16="http://schemas.microsoft.com/office/drawing/2014/main" val="20004"/>
                    </a:ext>
                  </a:extLst>
                </a:gridCol>
                <a:gridCol w="837394">
                  <a:extLst>
                    <a:ext uri="{9D8B030D-6E8A-4147-A177-3AD203B41FA5}">
                      <a16:colId xmlns:a16="http://schemas.microsoft.com/office/drawing/2014/main" val="20005"/>
                    </a:ext>
                  </a:extLst>
                </a:gridCol>
                <a:gridCol w="1000990">
                  <a:extLst>
                    <a:ext uri="{9D8B030D-6E8A-4147-A177-3AD203B41FA5}">
                      <a16:colId xmlns:a16="http://schemas.microsoft.com/office/drawing/2014/main" val="20006"/>
                    </a:ext>
                  </a:extLst>
                </a:gridCol>
              </a:tblGrid>
              <a:tr h="585811">
                <a:tc gridSpan="7">
                  <a:txBody>
                    <a:bodyPr/>
                    <a:lstStyle/>
                    <a:p>
                      <a:pPr algn="ctr"/>
                      <a:r>
                        <a:rPr lang="en-US" sz="2000" dirty="0"/>
                        <a:t>Technical Knowledge (Personal)</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014389">
                <a:tc>
                  <a:txBody>
                    <a:bodyPr/>
                    <a:lstStyle/>
                    <a:p>
                      <a:pPr algn="ctr"/>
                      <a:r>
                        <a:rPr lang="en-US" sz="1100" dirty="0"/>
                        <a:t>Item</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Basic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Intermediate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Mastery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Training Required</a:t>
                      </a:r>
                      <a:r>
                        <a:rPr lang="en-US" sz="1100" baseline="0" dirty="0"/>
                        <a:t> (Y/N)</a:t>
                      </a:r>
                      <a:endParaRPr lang="en-US" sz="110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Notes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18751">
                <a:tc>
                  <a:txBody>
                    <a:bodyPr/>
                    <a:lstStyle/>
                    <a:p>
                      <a:r>
                        <a:rPr lang="en-US" sz="1050" dirty="0"/>
                        <a:t>Property</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18751">
                <a:tc>
                  <a:txBody>
                    <a:bodyPr/>
                    <a:lstStyle/>
                    <a:p>
                      <a:r>
                        <a:rPr lang="en-US" sz="1050" dirty="0"/>
                        <a:t>Automobile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18751">
                <a:tc>
                  <a:txBody>
                    <a:bodyPr/>
                    <a:lstStyle/>
                    <a:p>
                      <a:r>
                        <a:rPr lang="en-US" sz="1050" dirty="0"/>
                        <a:t>Umbrella</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539866">
                <a:tc>
                  <a:txBody>
                    <a:bodyPr/>
                    <a:lstStyle/>
                    <a:p>
                      <a:r>
                        <a:rPr lang="en-US" sz="1050" dirty="0"/>
                        <a:t>Automobile Endorsements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18751">
                <a:tc>
                  <a:txBody>
                    <a:bodyPr/>
                    <a:lstStyle/>
                    <a:p>
                      <a:r>
                        <a:rPr lang="en-US" sz="1050" dirty="0"/>
                        <a:t>Personal</a:t>
                      </a:r>
                      <a:r>
                        <a:rPr lang="en-US" sz="1050" baseline="0" dirty="0"/>
                        <a:t> Effects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18751">
                <a:tc>
                  <a:txBody>
                    <a:bodyPr/>
                    <a:lstStyle/>
                    <a:p>
                      <a:r>
                        <a:rPr lang="en-US" sz="1050" dirty="0"/>
                        <a:t>Collectibles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18751">
                <a:tc>
                  <a:txBody>
                    <a:bodyPr/>
                    <a:lstStyle/>
                    <a:p>
                      <a:r>
                        <a:rPr lang="en-US" sz="1050" dirty="0"/>
                        <a:t>Recreational Vehicles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318751">
                <a:tc>
                  <a:txBody>
                    <a:bodyPr/>
                    <a:lstStyle/>
                    <a:p>
                      <a:r>
                        <a:rPr lang="en-US" sz="1050" dirty="0"/>
                        <a:t>Trailers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318751">
                <a:tc>
                  <a:txBody>
                    <a:bodyPr/>
                    <a:lstStyle/>
                    <a:p>
                      <a:r>
                        <a:rPr lang="en-US" sz="1050" dirty="0"/>
                        <a:t>Antique Vehicles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318751">
                <a:tc>
                  <a:txBody>
                    <a:bodyPr/>
                    <a:lstStyle/>
                    <a:p>
                      <a:r>
                        <a:rPr lang="en-US" sz="1050" dirty="0"/>
                        <a:t>Builder’s Risk</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318751">
                <a:tc>
                  <a:txBody>
                    <a:bodyPr/>
                    <a:lstStyle/>
                    <a:p>
                      <a:r>
                        <a:rPr lang="en-US" sz="1050" dirty="0"/>
                        <a:t>Personal Farms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2"/>
                  </a:ext>
                </a:extLst>
              </a:tr>
              <a:tr h="318751">
                <a:tc>
                  <a:txBody>
                    <a:bodyPr/>
                    <a:lstStyle/>
                    <a:p>
                      <a:r>
                        <a:rPr lang="en-US" sz="1050" dirty="0"/>
                        <a:t>Marine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3"/>
                  </a:ext>
                </a:extLst>
              </a:tr>
              <a:tr h="318751">
                <a:tc>
                  <a:txBody>
                    <a:bodyPr/>
                    <a:lstStyle/>
                    <a:p>
                      <a:r>
                        <a:rPr lang="en-US" sz="1050" dirty="0"/>
                        <a:t>Aviation</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4"/>
                  </a:ext>
                </a:extLst>
              </a:tr>
              <a:tr h="318751">
                <a:tc>
                  <a:txBody>
                    <a:bodyPr/>
                    <a:lstStyle/>
                    <a:p>
                      <a:r>
                        <a:rPr lang="en-US" sz="1050" dirty="0"/>
                        <a:t>Cyber Liability</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5"/>
                  </a:ext>
                </a:extLst>
              </a:tr>
              <a:tr h="318751">
                <a:tc>
                  <a:txBody>
                    <a:bodyPr/>
                    <a:lstStyle/>
                    <a:p>
                      <a:r>
                        <a:rPr lang="en-US" sz="1050" dirty="0"/>
                        <a:t>Licensing</a:t>
                      </a:r>
                      <a:r>
                        <a:rPr lang="en-US" sz="1050" baseline="0" dirty="0"/>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6"/>
                  </a:ext>
                </a:extLst>
              </a:tr>
              <a:tr h="318751">
                <a:tc>
                  <a:txBody>
                    <a:bodyPr/>
                    <a:lstStyle/>
                    <a:p>
                      <a:r>
                        <a:rPr lang="en-US" sz="1050" dirty="0"/>
                        <a:t>Accreditations  </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7" name="Title 2">
            <a:extLst>
              <a:ext uri="{FF2B5EF4-FFF2-40B4-BE49-F238E27FC236}">
                <a16:creationId xmlns:a16="http://schemas.microsoft.com/office/drawing/2014/main" id="{7BE8B631-F045-43B8-9597-822E6D81112A}"/>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Development Plans</a:t>
            </a:r>
          </a:p>
        </p:txBody>
      </p:sp>
      <p:sp>
        <p:nvSpPr>
          <p:cNvPr id="5" name="Slide Number Placeholder 1">
            <a:extLst>
              <a:ext uri="{FF2B5EF4-FFF2-40B4-BE49-F238E27FC236}">
                <a16:creationId xmlns:a16="http://schemas.microsoft.com/office/drawing/2014/main" id="{88D8ACBA-84DB-41E8-9F22-AC1DFB86CB37}"/>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22</a:t>
            </a:fld>
            <a:endParaRPr lang="en-US" dirty="0"/>
          </a:p>
        </p:txBody>
      </p:sp>
    </p:spTree>
    <p:extLst>
      <p:ext uri="{BB962C8B-B14F-4D97-AF65-F5344CB8AC3E}">
        <p14:creationId xmlns:p14="http://schemas.microsoft.com/office/powerpoint/2010/main" val="355804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81969625"/>
              </p:ext>
            </p:extLst>
          </p:nvPr>
        </p:nvGraphicFramePr>
        <p:xfrm>
          <a:off x="471055" y="1439643"/>
          <a:ext cx="6785148" cy="7247157"/>
        </p:xfrm>
        <a:graphic>
          <a:graphicData uri="http://schemas.openxmlformats.org/drawingml/2006/table">
            <a:tbl>
              <a:tblPr firstRow="1" bandRow="1">
                <a:tableStyleId>{68D230F3-CF80-4859-8CE7-A43EE81993B5}</a:tableStyleId>
              </a:tblPr>
              <a:tblGrid>
                <a:gridCol w="1357745">
                  <a:extLst>
                    <a:ext uri="{9D8B030D-6E8A-4147-A177-3AD203B41FA5}">
                      <a16:colId xmlns:a16="http://schemas.microsoft.com/office/drawing/2014/main" val="20000"/>
                    </a:ext>
                  </a:extLst>
                </a:gridCol>
                <a:gridCol w="938645">
                  <a:extLst>
                    <a:ext uri="{9D8B030D-6E8A-4147-A177-3AD203B41FA5}">
                      <a16:colId xmlns:a16="http://schemas.microsoft.com/office/drawing/2014/main" val="20001"/>
                    </a:ext>
                  </a:extLst>
                </a:gridCol>
                <a:gridCol w="863867">
                  <a:extLst>
                    <a:ext uri="{9D8B030D-6E8A-4147-A177-3AD203B41FA5}">
                      <a16:colId xmlns:a16="http://schemas.microsoft.com/office/drawing/2014/main" val="20002"/>
                    </a:ext>
                  </a:extLst>
                </a:gridCol>
                <a:gridCol w="961470">
                  <a:extLst>
                    <a:ext uri="{9D8B030D-6E8A-4147-A177-3AD203B41FA5}">
                      <a16:colId xmlns:a16="http://schemas.microsoft.com/office/drawing/2014/main" val="20003"/>
                    </a:ext>
                  </a:extLst>
                </a:gridCol>
                <a:gridCol w="883227">
                  <a:extLst>
                    <a:ext uri="{9D8B030D-6E8A-4147-A177-3AD203B41FA5}">
                      <a16:colId xmlns:a16="http://schemas.microsoft.com/office/drawing/2014/main" val="20004"/>
                    </a:ext>
                  </a:extLst>
                </a:gridCol>
                <a:gridCol w="976961">
                  <a:extLst>
                    <a:ext uri="{9D8B030D-6E8A-4147-A177-3AD203B41FA5}">
                      <a16:colId xmlns:a16="http://schemas.microsoft.com/office/drawing/2014/main" val="20005"/>
                    </a:ext>
                  </a:extLst>
                </a:gridCol>
                <a:gridCol w="803233">
                  <a:extLst>
                    <a:ext uri="{9D8B030D-6E8A-4147-A177-3AD203B41FA5}">
                      <a16:colId xmlns:a16="http://schemas.microsoft.com/office/drawing/2014/main" val="20006"/>
                    </a:ext>
                  </a:extLst>
                </a:gridCol>
              </a:tblGrid>
              <a:tr h="562411">
                <a:tc gridSpan="7">
                  <a:txBody>
                    <a:bodyPr/>
                    <a:lstStyle/>
                    <a:p>
                      <a:pPr algn="ctr"/>
                      <a:r>
                        <a:rPr lang="en-US" sz="2000" dirty="0"/>
                        <a:t>Technical Knowledge (Commercial)</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60911">
                <a:tc>
                  <a:txBody>
                    <a:bodyPr/>
                    <a:lstStyle/>
                    <a:p>
                      <a:pPr algn="ctr"/>
                      <a:r>
                        <a:rPr lang="en-US" sz="1100" dirty="0"/>
                        <a:t>Item</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Basic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Intermediate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Mastery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Training Required</a:t>
                      </a:r>
                      <a:r>
                        <a:rPr lang="en-US" sz="1100" baseline="0" dirty="0"/>
                        <a:t> (Y/N)</a:t>
                      </a:r>
                      <a:endParaRPr lang="en-US" sz="110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Notes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06018">
                <a:tc>
                  <a:txBody>
                    <a:bodyPr/>
                    <a:lstStyle/>
                    <a:p>
                      <a:r>
                        <a:rPr lang="en-US" sz="1050" dirty="0"/>
                        <a:t>Property</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06018">
                <a:tc>
                  <a:txBody>
                    <a:bodyPr/>
                    <a:lstStyle/>
                    <a:p>
                      <a:r>
                        <a:rPr lang="en-US" sz="1050" dirty="0"/>
                        <a:t>Commercial</a:t>
                      </a:r>
                      <a:r>
                        <a:rPr lang="en-US" sz="1050" baseline="0" dirty="0"/>
                        <a:t> Fleet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06018">
                <a:tc>
                  <a:txBody>
                    <a:bodyPr/>
                    <a:lstStyle/>
                    <a:p>
                      <a:r>
                        <a:rPr lang="en-US" sz="1050" dirty="0"/>
                        <a:t>Standard</a:t>
                      </a:r>
                      <a:r>
                        <a:rPr lang="en-US" sz="1050" baseline="0" dirty="0"/>
                        <a:t> Garage</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06018">
                <a:tc>
                  <a:txBody>
                    <a:bodyPr/>
                    <a:lstStyle/>
                    <a:p>
                      <a:r>
                        <a:rPr lang="en-US" sz="1050" dirty="0"/>
                        <a:t>Directors &amp; Officers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06018">
                <a:tc>
                  <a:txBody>
                    <a:bodyPr/>
                    <a:lstStyle/>
                    <a:p>
                      <a:r>
                        <a:rPr lang="en-US" sz="1050" dirty="0"/>
                        <a:t>Errors &amp; Omissions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518301">
                <a:tc>
                  <a:txBody>
                    <a:bodyPr/>
                    <a:lstStyle/>
                    <a:p>
                      <a:r>
                        <a:rPr lang="en-US" sz="1050" dirty="0"/>
                        <a:t>Commercial General Liability</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82541">
                <a:tc>
                  <a:txBody>
                    <a:bodyPr/>
                    <a:lstStyle/>
                    <a:p>
                      <a:r>
                        <a:rPr lang="en-US" sz="1050" dirty="0"/>
                        <a:t>Commercial</a:t>
                      </a:r>
                      <a:r>
                        <a:rPr lang="en-US" sz="1050" baseline="0" dirty="0"/>
                        <a:t> Umbrella</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306018">
                <a:tc>
                  <a:txBody>
                    <a:bodyPr/>
                    <a:lstStyle/>
                    <a:p>
                      <a:r>
                        <a:rPr lang="en-US" sz="1050" dirty="0"/>
                        <a:t>Bonding</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306018">
                <a:tc>
                  <a:txBody>
                    <a:bodyPr/>
                    <a:lstStyle/>
                    <a:p>
                      <a:r>
                        <a:rPr lang="en-US" sz="1050" dirty="0"/>
                        <a:t>Certificates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306018">
                <a:tc>
                  <a:txBody>
                    <a:bodyPr/>
                    <a:lstStyle/>
                    <a:p>
                      <a:r>
                        <a:rPr lang="en-US" sz="1050" dirty="0"/>
                        <a:t>Builder’s Risk</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518301">
                <a:tc>
                  <a:txBody>
                    <a:bodyPr/>
                    <a:lstStyle/>
                    <a:p>
                      <a:r>
                        <a:rPr lang="en-US" sz="1050" dirty="0"/>
                        <a:t>Equipment Breakdown</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2"/>
                  </a:ext>
                </a:extLst>
              </a:tr>
              <a:tr h="306018">
                <a:tc>
                  <a:txBody>
                    <a:bodyPr/>
                    <a:lstStyle/>
                    <a:p>
                      <a:r>
                        <a:rPr lang="en-US" sz="1050" dirty="0"/>
                        <a:t>Aviation</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3"/>
                  </a:ext>
                </a:extLst>
              </a:tr>
              <a:tr h="306018">
                <a:tc>
                  <a:txBody>
                    <a:bodyPr/>
                    <a:lstStyle/>
                    <a:p>
                      <a:r>
                        <a:rPr lang="en-US" sz="1050" dirty="0"/>
                        <a:t>Marine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4"/>
                  </a:ext>
                </a:extLst>
              </a:tr>
              <a:tr h="518301">
                <a:tc>
                  <a:txBody>
                    <a:bodyPr/>
                    <a:lstStyle/>
                    <a:p>
                      <a:r>
                        <a:rPr lang="en-US" sz="1050" dirty="0"/>
                        <a:t>Legal Expense Liability</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5"/>
                  </a:ext>
                </a:extLst>
              </a:tr>
              <a:tr h="306018">
                <a:tc>
                  <a:txBody>
                    <a:bodyPr/>
                    <a:lstStyle/>
                    <a:p>
                      <a:r>
                        <a:rPr lang="en-US" sz="1050" dirty="0"/>
                        <a:t>Cyber Liability</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6"/>
                  </a:ext>
                </a:extLst>
              </a:tr>
              <a:tr h="306018">
                <a:tc>
                  <a:txBody>
                    <a:bodyPr/>
                    <a:lstStyle/>
                    <a:p>
                      <a:r>
                        <a:rPr lang="en-US" sz="1050" dirty="0"/>
                        <a:t>Licensing</a:t>
                      </a:r>
                      <a:r>
                        <a:rPr lang="en-US" sz="1050" baseline="0" dirty="0"/>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7"/>
                  </a:ext>
                </a:extLst>
              </a:tr>
              <a:tr h="306018">
                <a:tc>
                  <a:txBody>
                    <a:bodyPr/>
                    <a:lstStyle/>
                    <a:p>
                      <a:r>
                        <a:rPr lang="en-US" sz="1050" dirty="0"/>
                        <a:t>Accreditations  </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8" name="Title 2">
            <a:extLst>
              <a:ext uri="{FF2B5EF4-FFF2-40B4-BE49-F238E27FC236}">
                <a16:creationId xmlns:a16="http://schemas.microsoft.com/office/drawing/2014/main" id="{4B68827E-2452-411E-9005-0AB5EE0FA1A6}"/>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Development Plans</a:t>
            </a:r>
          </a:p>
        </p:txBody>
      </p:sp>
      <p:sp>
        <p:nvSpPr>
          <p:cNvPr id="5" name="Slide Number Placeholder 1">
            <a:extLst>
              <a:ext uri="{FF2B5EF4-FFF2-40B4-BE49-F238E27FC236}">
                <a16:creationId xmlns:a16="http://schemas.microsoft.com/office/drawing/2014/main" id="{05AB53A9-7A52-4942-9F07-0800E8F9255B}"/>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23</a:t>
            </a:fld>
            <a:endParaRPr lang="en-US" dirty="0"/>
          </a:p>
        </p:txBody>
      </p:sp>
    </p:spTree>
    <p:extLst>
      <p:ext uri="{BB962C8B-B14F-4D97-AF65-F5344CB8AC3E}">
        <p14:creationId xmlns:p14="http://schemas.microsoft.com/office/powerpoint/2010/main" val="1302551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63947891"/>
              </p:ext>
            </p:extLst>
          </p:nvPr>
        </p:nvGraphicFramePr>
        <p:xfrm>
          <a:off x="416905" y="1447800"/>
          <a:ext cx="6961795" cy="7042476"/>
        </p:xfrm>
        <a:graphic>
          <a:graphicData uri="http://schemas.openxmlformats.org/drawingml/2006/table">
            <a:tbl>
              <a:tblPr firstRow="1" bandRow="1">
                <a:tableStyleId>{68D230F3-CF80-4859-8CE7-A43EE81993B5}</a:tableStyleId>
              </a:tblPr>
              <a:tblGrid>
                <a:gridCol w="1458190">
                  <a:extLst>
                    <a:ext uri="{9D8B030D-6E8A-4147-A177-3AD203B41FA5}">
                      <a16:colId xmlns:a16="http://schemas.microsoft.com/office/drawing/2014/main" val="20000"/>
                    </a:ext>
                  </a:extLst>
                </a:gridCol>
                <a:gridCol w="897985">
                  <a:extLst>
                    <a:ext uri="{9D8B030D-6E8A-4147-A177-3AD203B41FA5}">
                      <a16:colId xmlns:a16="http://schemas.microsoft.com/office/drawing/2014/main" val="20001"/>
                    </a:ext>
                  </a:extLst>
                </a:gridCol>
                <a:gridCol w="886357">
                  <a:extLst>
                    <a:ext uri="{9D8B030D-6E8A-4147-A177-3AD203B41FA5}">
                      <a16:colId xmlns:a16="http://schemas.microsoft.com/office/drawing/2014/main" val="20002"/>
                    </a:ext>
                  </a:extLst>
                </a:gridCol>
                <a:gridCol w="986501">
                  <a:extLst>
                    <a:ext uri="{9D8B030D-6E8A-4147-A177-3AD203B41FA5}">
                      <a16:colId xmlns:a16="http://schemas.microsoft.com/office/drawing/2014/main" val="20003"/>
                    </a:ext>
                  </a:extLst>
                </a:gridCol>
                <a:gridCol w="906221">
                  <a:extLst>
                    <a:ext uri="{9D8B030D-6E8A-4147-A177-3AD203B41FA5}">
                      <a16:colId xmlns:a16="http://schemas.microsoft.com/office/drawing/2014/main" val="20004"/>
                    </a:ext>
                  </a:extLst>
                </a:gridCol>
                <a:gridCol w="1002396">
                  <a:extLst>
                    <a:ext uri="{9D8B030D-6E8A-4147-A177-3AD203B41FA5}">
                      <a16:colId xmlns:a16="http://schemas.microsoft.com/office/drawing/2014/main" val="20005"/>
                    </a:ext>
                  </a:extLst>
                </a:gridCol>
                <a:gridCol w="824145">
                  <a:extLst>
                    <a:ext uri="{9D8B030D-6E8A-4147-A177-3AD203B41FA5}">
                      <a16:colId xmlns:a16="http://schemas.microsoft.com/office/drawing/2014/main" val="20006"/>
                    </a:ext>
                  </a:extLst>
                </a:gridCol>
              </a:tblGrid>
              <a:tr h="529236">
                <a:tc gridSpan="7">
                  <a:txBody>
                    <a:bodyPr/>
                    <a:lstStyle/>
                    <a:p>
                      <a:pPr algn="ctr"/>
                      <a:r>
                        <a:rPr lang="en-US" sz="2000" dirty="0"/>
                        <a:t>Technical Knowledge (Benefits)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16026">
                <a:tc>
                  <a:txBody>
                    <a:bodyPr/>
                    <a:lstStyle/>
                    <a:p>
                      <a:pPr algn="ctr"/>
                      <a:r>
                        <a:rPr lang="en-US" sz="1100" dirty="0"/>
                        <a:t>Item</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Basic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Intermediate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Mastery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Training Required</a:t>
                      </a:r>
                      <a:r>
                        <a:rPr lang="en-US" sz="1100" baseline="0" dirty="0"/>
                        <a:t> (Y/N)</a:t>
                      </a:r>
                      <a:endParaRPr lang="en-US" sz="110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Notes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87967">
                <a:tc>
                  <a:txBody>
                    <a:bodyPr/>
                    <a:lstStyle/>
                    <a:p>
                      <a:r>
                        <a:rPr lang="en-US" sz="1050" dirty="0"/>
                        <a:t>Carrier</a:t>
                      </a:r>
                      <a:r>
                        <a:rPr lang="en-US" sz="1050" baseline="0" dirty="0"/>
                        <a:t> programs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87967">
                <a:tc>
                  <a:txBody>
                    <a:bodyPr/>
                    <a:lstStyle/>
                    <a:p>
                      <a:r>
                        <a:rPr lang="en-US" sz="1050" dirty="0"/>
                        <a:t>HMO/PPO/POS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87728">
                <a:tc>
                  <a:txBody>
                    <a:bodyPr/>
                    <a:lstStyle/>
                    <a:p>
                      <a:r>
                        <a:rPr lang="en-US" sz="1050" dirty="0"/>
                        <a:t>HR &amp; Benefits Compliance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487728">
                <a:tc>
                  <a:txBody>
                    <a:bodyPr/>
                    <a:lstStyle/>
                    <a:p>
                      <a:r>
                        <a:rPr lang="en-US" sz="1050" dirty="0"/>
                        <a:t>ACA Compliance for</a:t>
                      </a:r>
                      <a:r>
                        <a:rPr lang="en-US" sz="1050" baseline="0" dirty="0"/>
                        <a:t> US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87967">
                <a:tc>
                  <a:txBody>
                    <a:bodyPr/>
                    <a:lstStyle/>
                    <a:p>
                      <a:r>
                        <a:rPr lang="en-US" sz="1050" dirty="0"/>
                        <a:t>HSA/HRA/FSA</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87967">
                <a:tc>
                  <a:txBody>
                    <a:bodyPr/>
                    <a:lstStyle/>
                    <a:p>
                      <a:r>
                        <a:rPr lang="en-US" sz="1050" dirty="0"/>
                        <a:t>Self Funded</a:t>
                      </a:r>
                      <a:r>
                        <a:rPr lang="en-US" sz="1050" baseline="0" dirty="0"/>
                        <a:t> Plans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87967">
                <a:tc>
                  <a:txBody>
                    <a:bodyPr/>
                    <a:lstStyle/>
                    <a:p>
                      <a:r>
                        <a:rPr lang="en-US" sz="1050" dirty="0"/>
                        <a:t>Actuarial</a:t>
                      </a:r>
                      <a:r>
                        <a:rPr lang="en-US" sz="1050" baseline="0" dirty="0"/>
                        <a:t> Skills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287967">
                <a:tc>
                  <a:txBody>
                    <a:bodyPr/>
                    <a:lstStyle/>
                    <a:p>
                      <a:r>
                        <a:rPr lang="en-US" sz="1050" dirty="0"/>
                        <a:t>Plan Modeling</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287967">
                <a:tc>
                  <a:txBody>
                    <a:bodyPr/>
                    <a:lstStyle/>
                    <a:p>
                      <a:r>
                        <a:rPr lang="en-US" sz="1050" dirty="0"/>
                        <a:t>Captive Insurance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287967">
                <a:tc>
                  <a:txBody>
                    <a:bodyPr/>
                    <a:lstStyle/>
                    <a:p>
                      <a:r>
                        <a:rPr lang="en-US" sz="1050" dirty="0"/>
                        <a:t>Claims Navigation</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287967">
                <a:tc>
                  <a:txBody>
                    <a:bodyPr/>
                    <a:lstStyle/>
                    <a:p>
                      <a:r>
                        <a:rPr lang="en-US" sz="1050" dirty="0"/>
                        <a:t>Claims Resolution</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2"/>
                  </a:ext>
                </a:extLst>
              </a:tr>
              <a:tr h="287967">
                <a:tc>
                  <a:txBody>
                    <a:bodyPr/>
                    <a:lstStyle/>
                    <a:p>
                      <a:r>
                        <a:rPr lang="en-US" sz="1050" dirty="0"/>
                        <a:t>Doctor networks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3"/>
                  </a:ext>
                </a:extLst>
              </a:tr>
              <a:tr h="287967">
                <a:tc>
                  <a:txBody>
                    <a:bodyPr/>
                    <a:lstStyle/>
                    <a:p>
                      <a:r>
                        <a:rPr lang="en-US" sz="1050" dirty="0"/>
                        <a:t>Contribution</a:t>
                      </a:r>
                      <a:r>
                        <a:rPr lang="en-US" sz="1050" baseline="0" dirty="0"/>
                        <a:t>  Structures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4"/>
                  </a:ext>
                </a:extLst>
              </a:tr>
              <a:tr h="487728">
                <a:tc>
                  <a:txBody>
                    <a:bodyPr/>
                    <a:lstStyle/>
                    <a:p>
                      <a:r>
                        <a:rPr lang="en-US" sz="1050" dirty="0"/>
                        <a:t>Administration (adds/deletes)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5"/>
                  </a:ext>
                </a:extLst>
              </a:tr>
              <a:tr h="487728">
                <a:tc>
                  <a:txBody>
                    <a:bodyPr/>
                    <a:lstStyle/>
                    <a:p>
                      <a:r>
                        <a:rPr lang="en-US" sz="1050" dirty="0"/>
                        <a:t>Enrollment/Ben Admin Technology</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6"/>
                  </a:ext>
                </a:extLst>
              </a:tr>
              <a:tr h="287967">
                <a:tc>
                  <a:txBody>
                    <a:bodyPr/>
                    <a:lstStyle/>
                    <a:p>
                      <a:r>
                        <a:rPr lang="en-US" sz="1050" dirty="0"/>
                        <a:t>Licensing</a:t>
                      </a:r>
                      <a:r>
                        <a:rPr lang="en-US" sz="1050" baseline="0" dirty="0"/>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7"/>
                  </a:ext>
                </a:extLst>
              </a:tr>
              <a:tr h="287967">
                <a:tc>
                  <a:txBody>
                    <a:bodyPr/>
                    <a:lstStyle/>
                    <a:p>
                      <a:r>
                        <a:rPr lang="en-US" sz="1050" dirty="0"/>
                        <a:t>Accreditations  </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8" name="Title 2">
            <a:extLst>
              <a:ext uri="{FF2B5EF4-FFF2-40B4-BE49-F238E27FC236}">
                <a16:creationId xmlns:a16="http://schemas.microsoft.com/office/drawing/2014/main" id="{5C43C3F5-D2CE-49F0-92BE-EA30C732709E}"/>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Development Plans</a:t>
            </a:r>
          </a:p>
        </p:txBody>
      </p:sp>
      <p:sp>
        <p:nvSpPr>
          <p:cNvPr id="5" name="Slide Number Placeholder 1">
            <a:extLst>
              <a:ext uri="{FF2B5EF4-FFF2-40B4-BE49-F238E27FC236}">
                <a16:creationId xmlns:a16="http://schemas.microsoft.com/office/drawing/2014/main" id="{209E89F0-6ABA-4120-AC81-4C4ECD4EC7E0}"/>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24</a:t>
            </a:fld>
            <a:endParaRPr lang="en-US" dirty="0"/>
          </a:p>
        </p:txBody>
      </p:sp>
    </p:spTree>
    <p:extLst>
      <p:ext uri="{BB962C8B-B14F-4D97-AF65-F5344CB8AC3E}">
        <p14:creationId xmlns:p14="http://schemas.microsoft.com/office/powerpoint/2010/main" val="108986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3214414"/>
              </p:ext>
            </p:extLst>
          </p:nvPr>
        </p:nvGraphicFramePr>
        <p:xfrm>
          <a:off x="471055" y="1447800"/>
          <a:ext cx="6785150" cy="6921406"/>
        </p:xfrm>
        <a:graphic>
          <a:graphicData uri="http://schemas.openxmlformats.org/drawingml/2006/table">
            <a:tbl>
              <a:tblPr firstRow="1" bandRow="1">
                <a:tableStyleId>{68D230F3-CF80-4859-8CE7-A43EE81993B5}</a:tableStyleId>
              </a:tblPr>
              <a:tblGrid>
                <a:gridCol w="151014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83616">
                  <a:extLst>
                    <a:ext uri="{9D8B030D-6E8A-4147-A177-3AD203B41FA5}">
                      <a16:colId xmlns:a16="http://schemas.microsoft.com/office/drawing/2014/main" val="20003"/>
                    </a:ext>
                  </a:extLst>
                </a:gridCol>
                <a:gridCol w="846263">
                  <a:extLst>
                    <a:ext uri="{9D8B030D-6E8A-4147-A177-3AD203B41FA5}">
                      <a16:colId xmlns:a16="http://schemas.microsoft.com/office/drawing/2014/main" val="20004"/>
                    </a:ext>
                  </a:extLst>
                </a:gridCol>
                <a:gridCol w="846263">
                  <a:extLst>
                    <a:ext uri="{9D8B030D-6E8A-4147-A177-3AD203B41FA5}">
                      <a16:colId xmlns:a16="http://schemas.microsoft.com/office/drawing/2014/main" val="20005"/>
                    </a:ext>
                  </a:extLst>
                </a:gridCol>
                <a:gridCol w="846263">
                  <a:extLst>
                    <a:ext uri="{9D8B030D-6E8A-4147-A177-3AD203B41FA5}">
                      <a16:colId xmlns:a16="http://schemas.microsoft.com/office/drawing/2014/main" val="20006"/>
                    </a:ext>
                  </a:extLst>
                </a:gridCol>
              </a:tblGrid>
              <a:tr h="583697">
                <a:tc gridSpan="7">
                  <a:txBody>
                    <a:bodyPr/>
                    <a:lstStyle/>
                    <a:p>
                      <a:pPr algn="ctr"/>
                      <a:r>
                        <a:rPr lang="en-US" sz="2000" dirty="0"/>
                        <a:t>Service Skills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89710">
                <a:tc>
                  <a:txBody>
                    <a:bodyPr/>
                    <a:lstStyle/>
                    <a:p>
                      <a:pPr algn="ctr"/>
                      <a:r>
                        <a:rPr lang="en-US" sz="1100" dirty="0"/>
                        <a:t>Item</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Basic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Intermediate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Mastery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Training Required</a:t>
                      </a:r>
                      <a:r>
                        <a:rPr lang="en-US" sz="1100" baseline="0" dirty="0"/>
                        <a:t> (Y/N)</a:t>
                      </a:r>
                      <a:endParaRPr lang="en-US" sz="110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Notes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17601">
                <a:tc>
                  <a:txBody>
                    <a:bodyPr/>
                    <a:lstStyle/>
                    <a:p>
                      <a:r>
                        <a:rPr lang="en-US" sz="1050" dirty="0"/>
                        <a:t>Client Experience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537918">
                <a:tc>
                  <a:txBody>
                    <a:bodyPr/>
                    <a:lstStyle/>
                    <a:p>
                      <a:r>
                        <a:rPr lang="en-US" sz="1050" dirty="0"/>
                        <a:t>Cross Selling within line</a:t>
                      </a:r>
                      <a:r>
                        <a:rPr lang="en-US" sz="1050" baseline="0" dirty="0"/>
                        <a:t> of business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537918">
                <a:tc>
                  <a:txBody>
                    <a:bodyPr/>
                    <a:lstStyle/>
                    <a:p>
                      <a:r>
                        <a:rPr lang="en-US" sz="1050" dirty="0"/>
                        <a:t>Cross Selling outside</a:t>
                      </a:r>
                      <a:r>
                        <a:rPr lang="en-US" sz="1050" baseline="0" dirty="0"/>
                        <a:t> line of business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17601">
                <a:tc>
                  <a:txBody>
                    <a:bodyPr/>
                    <a:lstStyle/>
                    <a:p>
                      <a:r>
                        <a:rPr lang="en-US" sz="1050" dirty="0"/>
                        <a:t>Exit Barrier Strategies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537918">
                <a:tc>
                  <a:txBody>
                    <a:bodyPr/>
                    <a:lstStyle/>
                    <a:p>
                      <a:r>
                        <a:rPr lang="en-US" sz="1050" dirty="0"/>
                        <a:t>Enhanced</a:t>
                      </a:r>
                      <a:r>
                        <a:rPr lang="en-US" sz="1050" baseline="0" dirty="0"/>
                        <a:t> Coverage Conversations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17601">
                <a:tc>
                  <a:txBody>
                    <a:bodyPr/>
                    <a:lstStyle/>
                    <a:p>
                      <a:r>
                        <a:rPr lang="en-US" sz="1050" dirty="0"/>
                        <a:t>Asking for Referrals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17601">
                <a:tc>
                  <a:txBody>
                    <a:bodyPr/>
                    <a:lstStyle/>
                    <a:p>
                      <a:r>
                        <a:rPr lang="en-US" sz="1050" dirty="0"/>
                        <a:t>Presentation Skills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317601">
                <a:tc>
                  <a:txBody>
                    <a:bodyPr/>
                    <a:lstStyle/>
                    <a:p>
                      <a:r>
                        <a:rPr lang="en-US" sz="1050" dirty="0"/>
                        <a:t>Proactive vs. Reactive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317601">
                <a:tc>
                  <a:txBody>
                    <a:bodyPr/>
                    <a:lstStyle/>
                    <a:p>
                      <a:r>
                        <a:rPr lang="en-US" sz="1050" dirty="0"/>
                        <a:t>Communication Skills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317601">
                <a:tc>
                  <a:txBody>
                    <a:bodyPr/>
                    <a:lstStyle/>
                    <a:p>
                      <a:r>
                        <a:rPr lang="en-US" sz="1050" dirty="0"/>
                        <a:t>Problem Solving</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537918">
                <a:tc>
                  <a:txBody>
                    <a:bodyPr/>
                    <a:lstStyle/>
                    <a:p>
                      <a:r>
                        <a:rPr lang="en-US" sz="1050" dirty="0"/>
                        <a:t>Difficult Client Conversations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2"/>
                  </a:ext>
                </a:extLst>
              </a:tr>
              <a:tr h="537918">
                <a:tc>
                  <a:txBody>
                    <a:bodyPr/>
                    <a:lstStyle/>
                    <a:p>
                      <a:r>
                        <a:rPr lang="en-US" sz="1050" dirty="0"/>
                        <a:t>Time Maximization Techniques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3"/>
                  </a:ext>
                </a:extLst>
              </a:tr>
              <a:tr h="317601">
                <a:tc>
                  <a:txBody>
                    <a:bodyPr/>
                    <a:lstStyle/>
                    <a:p>
                      <a:r>
                        <a:rPr lang="en-US" sz="1050" dirty="0"/>
                        <a:t>Professionalism</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4"/>
                  </a:ext>
                </a:extLst>
              </a:tr>
              <a:tr h="317601">
                <a:tc>
                  <a:txBody>
                    <a:bodyPr/>
                    <a:lstStyle/>
                    <a:p>
                      <a:r>
                        <a:rPr lang="en-US" sz="1050" dirty="0"/>
                        <a:t>Personal Brand</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Title 2">
            <a:extLst>
              <a:ext uri="{FF2B5EF4-FFF2-40B4-BE49-F238E27FC236}">
                <a16:creationId xmlns:a16="http://schemas.microsoft.com/office/drawing/2014/main" id="{7040DBA4-4A4F-44EE-BCA9-8C81AFD0B308}"/>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Development Plan Plans</a:t>
            </a:r>
          </a:p>
        </p:txBody>
      </p:sp>
      <p:sp>
        <p:nvSpPr>
          <p:cNvPr id="5" name="Slide Number Placeholder 1">
            <a:extLst>
              <a:ext uri="{FF2B5EF4-FFF2-40B4-BE49-F238E27FC236}">
                <a16:creationId xmlns:a16="http://schemas.microsoft.com/office/drawing/2014/main" id="{70B86A0E-F677-44D7-9227-A25412D7172C}"/>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25</a:t>
            </a:fld>
            <a:endParaRPr lang="en-US" dirty="0"/>
          </a:p>
        </p:txBody>
      </p:sp>
    </p:spTree>
    <p:extLst>
      <p:ext uri="{BB962C8B-B14F-4D97-AF65-F5344CB8AC3E}">
        <p14:creationId xmlns:p14="http://schemas.microsoft.com/office/powerpoint/2010/main" val="3198997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4156178"/>
              </p:ext>
            </p:extLst>
          </p:nvPr>
        </p:nvGraphicFramePr>
        <p:xfrm>
          <a:off x="471055" y="1371600"/>
          <a:ext cx="6785147" cy="7260063"/>
        </p:xfrm>
        <a:graphic>
          <a:graphicData uri="http://schemas.openxmlformats.org/drawingml/2006/table">
            <a:tbl>
              <a:tblPr firstRow="1" bandRow="1">
                <a:tableStyleId>{68D230F3-CF80-4859-8CE7-A43EE81993B5}</a:tableStyleId>
              </a:tblPr>
              <a:tblGrid>
                <a:gridCol w="1433945">
                  <a:extLst>
                    <a:ext uri="{9D8B030D-6E8A-4147-A177-3AD203B41FA5}">
                      <a16:colId xmlns:a16="http://schemas.microsoft.com/office/drawing/2014/main" val="20000"/>
                    </a:ext>
                  </a:extLst>
                </a:gridCol>
                <a:gridCol w="891867">
                  <a:extLst>
                    <a:ext uri="{9D8B030D-6E8A-4147-A177-3AD203B41FA5}">
                      <a16:colId xmlns:a16="http://schemas.microsoft.com/office/drawing/2014/main" val="20001"/>
                    </a:ext>
                  </a:extLst>
                </a:gridCol>
                <a:gridCol w="891867">
                  <a:extLst>
                    <a:ext uri="{9D8B030D-6E8A-4147-A177-3AD203B41FA5}">
                      <a16:colId xmlns:a16="http://schemas.microsoft.com/office/drawing/2014/main" val="20002"/>
                    </a:ext>
                  </a:extLst>
                </a:gridCol>
                <a:gridCol w="1035666">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725535">
                  <a:extLst>
                    <a:ext uri="{9D8B030D-6E8A-4147-A177-3AD203B41FA5}">
                      <a16:colId xmlns:a16="http://schemas.microsoft.com/office/drawing/2014/main" val="20005"/>
                    </a:ext>
                  </a:extLst>
                </a:gridCol>
                <a:gridCol w="891867">
                  <a:extLst>
                    <a:ext uri="{9D8B030D-6E8A-4147-A177-3AD203B41FA5}">
                      <a16:colId xmlns:a16="http://schemas.microsoft.com/office/drawing/2014/main" val="20006"/>
                    </a:ext>
                  </a:extLst>
                </a:gridCol>
              </a:tblGrid>
              <a:tr h="488650">
                <a:tc gridSpan="7">
                  <a:txBody>
                    <a:bodyPr/>
                    <a:lstStyle/>
                    <a:p>
                      <a:pPr algn="ctr"/>
                      <a:r>
                        <a:rPr lang="en-US" sz="2000" dirty="0"/>
                        <a:t>Technology</a:t>
                      </a:r>
                      <a:r>
                        <a:rPr lang="en-US" sz="2000" baseline="0" dirty="0"/>
                        <a:t>/Systems Knowledge</a:t>
                      </a:r>
                      <a:endParaRPr lang="en-US" sz="200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854341">
                <a:tc>
                  <a:txBody>
                    <a:bodyPr/>
                    <a:lstStyle/>
                    <a:p>
                      <a:pPr marL="0" algn="ctr" defTabSz="1018824" rtl="0" eaLnBrk="1" latinLnBrk="0" hangingPunct="1"/>
                      <a:r>
                        <a:rPr lang="en-US" sz="1100" kern="1200" dirty="0">
                          <a:solidFill>
                            <a:schemeClr val="tx1"/>
                          </a:solidFill>
                          <a:latin typeface="+mn-lt"/>
                          <a:ea typeface="+mn-ea"/>
                          <a:cs typeface="+mn-cs"/>
                        </a:rPr>
                        <a:t>Item</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1018824" rtl="0" eaLnBrk="1" latinLnBrk="0" hangingPunct="1"/>
                      <a:r>
                        <a:rPr lang="en-US" sz="1100" kern="1200" dirty="0">
                          <a:solidFill>
                            <a:schemeClr val="tx1"/>
                          </a:solidFill>
                          <a:latin typeface="+mn-lt"/>
                          <a:ea typeface="+mn-ea"/>
                          <a:cs typeface="+mn-cs"/>
                        </a:rPr>
                        <a:t>No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1018824" rtl="0" eaLnBrk="1" latinLnBrk="0" hangingPunct="1"/>
                      <a:r>
                        <a:rPr lang="en-US" sz="1100" kern="1200" dirty="0">
                          <a:solidFill>
                            <a:schemeClr val="tx1"/>
                          </a:solidFill>
                          <a:latin typeface="+mn-lt"/>
                          <a:ea typeface="+mn-ea"/>
                          <a:cs typeface="+mn-cs"/>
                        </a:rPr>
                        <a:t>Basic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1018824" rtl="0" eaLnBrk="1" latinLnBrk="0" hangingPunct="1"/>
                      <a:r>
                        <a:rPr lang="en-US" sz="1100" kern="1200" dirty="0">
                          <a:solidFill>
                            <a:schemeClr val="tx1"/>
                          </a:solidFill>
                          <a:latin typeface="+mn-lt"/>
                          <a:ea typeface="+mn-ea"/>
                          <a:cs typeface="+mn-cs"/>
                        </a:rPr>
                        <a:t>Intermediate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1018824" rtl="0" eaLnBrk="1" latinLnBrk="0" hangingPunct="1"/>
                      <a:r>
                        <a:rPr lang="en-US" sz="1100" kern="1200" dirty="0">
                          <a:solidFill>
                            <a:schemeClr val="tx1"/>
                          </a:solidFill>
                          <a:latin typeface="+mn-lt"/>
                          <a:ea typeface="+mn-ea"/>
                          <a:cs typeface="+mn-cs"/>
                        </a:rPr>
                        <a:t>Mastery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1018824" rtl="0" eaLnBrk="1" latinLnBrk="0" hangingPunct="1"/>
                      <a:r>
                        <a:rPr lang="en-US" sz="1100" kern="1200" dirty="0">
                          <a:solidFill>
                            <a:schemeClr val="tx1"/>
                          </a:solidFill>
                          <a:latin typeface="+mn-lt"/>
                          <a:ea typeface="+mn-ea"/>
                          <a:cs typeface="+mn-cs"/>
                        </a:rPr>
                        <a:t>Training Required (Y/N)</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1018824" rtl="0" eaLnBrk="1" latinLnBrk="0" hangingPunct="1"/>
                      <a:r>
                        <a:rPr lang="en-US" sz="1100" kern="1200" dirty="0">
                          <a:solidFill>
                            <a:schemeClr val="tx1"/>
                          </a:solidFill>
                          <a:latin typeface="+mn-lt"/>
                          <a:ea typeface="+mn-ea"/>
                          <a:cs typeface="+mn-cs"/>
                        </a:rPr>
                        <a:t>Notes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450326">
                <a:tc>
                  <a:txBody>
                    <a:bodyPr/>
                    <a:lstStyle/>
                    <a:p>
                      <a:r>
                        <a:rPr lang="en-US" sz="1050" dirty="0"/>
                        <a:t>Agency Management</a:t>
                      </a:r>
                      <a:r>
                        <a:rPr lang="en-US" sz="1050" baseline="0" dirty="0"/>
                        <a:t> System</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68641">
                <a:tc>
                  <a:txBody>
                    <a:bodyPr/>
                    <a:lstStyle/>
                    <a:p>
                      <a:r>
                        <a:rPr lang="en-US" sz="1050" dirty="0"/>
                        <a:t>Building Evaluator System</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65884">
                <a:tc>
                  <a:txBody>
                    <a:bodyPr/>
                    <a:lstStyle/>
                    <a:p>
                      <a:r>
                        <a:rPr lang="en-US" sz="1050" dirty="0"/>
                        <a:t>Microsoft</a:t>
                      </a:r>
                      <a:r>
                        <a:rPr lang="en-US" sz="1050" baseline="0" dirty="0"/>
                        <a:t> Word</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65884">
                <a:tc>
                  <a:txBody>
                    <a:bodyPr/>
                    <a:lstStyle/>
                    <a:p>
                      <a:r>
                        <a:rPr lang="en-US" sz="1050" dirty="0"/>
                        <a:t>Microsoft</a:t>
                      </a:r>
                      <a:r>
                        <a:rPr lang="en-US" sz="1050" baseline="0" dirty="0"/>
                        <a:t> Excel</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68641">
                <a:tc>
                  <a:txBody>
                    <a:bodyPr/>
                    <a:lstStyle/>
                    <a:p>
                      <a:r>
                        <a:rPr lang="en-US" sz="1050" dirty="0"/>
                        <a:t>Microsoft Power Point</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65884">
                <a:tc>
                  <a:txBody>
                    <a:bodyPr/>
                    <a:lstStyle/>
                    <a:p>
                      <a:r>
                        <a:rPr lang="en-US" sz="1050" dirty="0"/>
                        <a:t>Outlook</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450326">
                <a:tc>
                  <a:txBody>
                    <a:bodyPr/>
                    <a:lstStyle/>
                    <a:p>
                      <a:r>
                        <a:rPr lang="en-US" sz="1050" dirty="0"/>
                        <a:t>Prospecting System (e.g. </a:t>
                      </a:r>
                      <a:r>
                        <a:rPr lang="en-US" sz="1050" dirty="0" err="1"/>
                        <a:t>PipeDrive</a:t>
                      </a:r>
                      <a:r>
                        <a:rPr lang="en-US" sz="1050" dirty="0"/>
                        <a:t>)</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519628">
                <a:tc>
                  <a:txBody>
                    <a:bodyPr/>
                    <a:lstStyle/>
                    <a:p>
                      <a:r>
                        <a:rPr lang="en-US" sz="1050" dirty="0"/>
                        <a:t>Desktop</a:t>
                      </a:r>
                      <a:r>
                        <a:rPr lang="en-US" sz="1050" baseline="0" dirty="0"/>
                        <a:t> Faxing System (e.g. fax advantage)</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450326">
                <a:tc>
                  <a:txBody>
                    <a:bodyPr/>
                    <a:lstStyle/>
                    <a:p>
                      <a:r>
                        <a:rPr lang="en-US" sz="1050" dirty="0"/>
                        <a:t>Insurance</a:t>
                      </a:r>
                      <a:r>
                        <a:rPr lang="en-US" sz="1050" baseline="0" dirty="0"/>
                        <a:t> Company Websites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368641">
                <a:tc>
                  <a:txBody>
                    <a:bodyPr/>
                    <a:lstStyle/>
                    <a:p>
                      <a:r>
                        <a:rPr lang="en-US" sz="1050" dirty="0"/>
                        <a:t>Insurance</a:t>
                      </a:r>
                      <a:r>
                        <a:rPr lang="en-US" sz="1050" baseline="0" dirty="0"/>
                        <a:t> Company Portals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450326">
                <a:tc>
                  <a:txBody>
                    <a:bodyPr/>
                    <a:lstStyle/>
                    <a:p>
                      <a:r>
                        <a:rPr lang="en-US" sz="1050" dirty="0"/>
                        <a:t>Online Management (e.g. CSR 24)</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2"/>
                  </a:ext>
                </a:extLst>
              </a:tr>
              <a:tr h="265884">
                <a:tc>
                  <a:txBody>
                    <a:bodyPr/>
                    <a:lstStyle/>
                    <a:p>
                      <a:r>
                        <a:rPr lang="en-US" sz="1050" dirty="0"/>
                        <a:t>Skype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3"/>
                  </a:ext>
                </a:extLst>
              </a:tr>
              <a:tr h="265884">
                <a:tc>
                  <a:txBody>
                    <a:bodyPr/>
                    <a:lstStyle/>
                    <a:p>
                      <a:r>
                        <a:rPr lang="en-US" sz="1050" dirty="0"/>
                        <a:t>Yammer</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4"/>
                  </a:ext>
                </a:extLst>
              </a:tr>
              <a:tr h="265884">
                <a:tc>
                  <a:txBody>
                    <a:bodyPr/>
                    <a:lstStyle/>
                    <a:p>
                      <a:r>
                        <a:rPr lang="en-US" sz="1050" dirty="0" err="1"/>
                        <a:t>InCite</a:t>
                      </a:r>
                      <a:r>
                        <a:rPr lang="en-US" sz="1050" dirty="0"/>
                        <a:t> Website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5"/>
                  </a:ext>
                </a:extLst>
              </a:tr>
              <a:tr h="265884">
                <a:tc>
                  <a:txBody>
                    <a:bodyPr/>
                    <a:lstStyle/>
                    <a:p>
                      <a:r>
                        <a:rPr lang="en-US" sz="1050" dirty="0"/>
                        <a:t>Facebook</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6"/>
                  </a:ext>
                </a:extLst>
              </a:tr>
              <a:tr h="265884">
                <a:tc>
                  <a:txBody>
                    <a:bodyPr/>
                    <a:lstStyle/>
                    <a:p>
                      <a:r>
                        <a:rPr lang="en-US" sz="1050" dirty="0" err="1"/>
                        <a:t>Linkedin</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7"/>
                  </a:ext>
                </a:extLst>
              </a:tr>
              <a:tr h="265884">
                <a:tc>
                  <a:txBody>
                    <a:bodyPr/>
                    <a:lstStyle/>
                    <a:p>
                      <a:r>
                        <a:rPr lang="en-US" sz="1050" dirty="0"/>
                        <a:t>Twitters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8" name="Title 2">
            <a:extLst>
              <a:ext uri="{FF2B5EF4-FFF2-40B4-BE49-F238E27FC236}">
                <a16:creationId xmlns:a16="http://schemas.microsoft.com/office/drawing/2014/main" id="{EB8A2982-2D53-4244-AC16-6F1A46FF14BD}"/>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Development Plans</a:t>
            </a:r>
          </a:p>
        </p:txBody>
      </p:sp>
      <p:sp>
        <p:nvSpPr>
          <p:cNvPr id="5" name="Slide Number Placeholder 1">
            <a:extLst>
              <a:ext uri="{FF2B5EF4-FFF2-40B4-BE49-F238E27FC236}">
                <a16:creationId xmlns:a16="http://schemas.microsoft.com/office/drawing/2014/main" id="{1FEB7DE3-82FB-4DC3-AEE7-AD75ADCBBF6B}"/>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26</a:t>
            </a:fld>
            <a:endParaRPr lang="en-US" dirty="0"/>
          </a:p>
        </p:txBody>
      </p:sp>
    </p:spTree>
    <p:extLst>
      <p:ext uri="{BB962C8B-B14F-4D97-AF65-F5344CB8AC3E}">
        <p14:creationId xmlns:p14="http://schemas.microsoft.com/office/powerpoint/2010/main" val="1336177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4252020"/>
              </p:ext>
            </p:extLst>
          </p:nvPr>
        </p:nvGraphicFramePr>
        <p:xfrm>
          <a:off x="471055" y="1447800"/>
          <a:ext cx="6785149" cy="6172195"/>
        </p:xfrm>
        <a:graphic>
          <a:graphicData uri="http://schemas.openxmlformats.org/drawingml/2006/table">
            <a:tbl>
              <a:tblPr firstRow="1" bandRow="1">
                <a:tableStyleId>{68D230F3-CF80-4859-8CE7-A43EE81993B5}</a:tableStyleId>
              </a:tblPr>
              <a:tblGrid>
                <a:gridCol w="1433945">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1007804">
                  <a:extLst>
                    <a:ext uri="{9D8B030D-6E8A-4147-A177-3AD203B41FA5}">
                      <a16:colId xmlns:a16="http://schemas.microsoft.com/office/drawing/2014/main" val="20006"/>
                    </a:ext>
                  </a:extLst>
                </a:gridCol>
              </a:tblGrid>
              <a:tr h="720462">
                <a:tc gridSpan="7">
                  <a:txBody>
                    <a:bodyPr/>
                    <a:lstStyle/>
                    <a:p>
                      <a:pPr algn="ctr"/>
                      <a:r>
                        <a:rPr lang="en-US" sz="2000" dirty="0"/>
                        <a:t>Business Acumen</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259633">
                <a:tc>
                  <a:txBody>
                    <a:bodyPr/>
                    <a:lstStyle/>
                    <a:p>
                      <a:pPr algn="ctr"/>
                      <a:r>
                        <a:rPr lang="en-US" sz="1100" dirty="0"/>
                        <a:t>Item</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Basic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Intermediate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Mastery Knowledge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Training Required</a:t>
                      </a:r>
                      <a:r>
                        <a:rPr lang="en-US" sz="1100" baseline="0" dirty="0"/>
                        <a:t> (Y/N)</a:t>
                      </a:r>
                      <a:endParaRPr lang="en-US" sz="110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Notes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92016">
                <a:tc>
                  <a:txBody>
                    <a:bodyPr/>
                    <a:lstStyle/>
                    <a:p>
                      <a:r>
                        <a:rPr lang="en-US" sz="1050" dirty="0"/>
                        <a:t>Emerging Risks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92016">
                <a:tc>
                  <a:txBody>
                    <a:bodyPr/>
                    <a:lstStyle/>
                    <a:p>
                      <a:r>
                        <a:rPr lang="en-US" sz="1050" dirty="0"/>
                        <a:t>Balance</a:t>
                      </a:r>
                      <a:r>
                        <a:rPr lang="en-US" sz="1050" baseline="0" dirty="0"/>
                        <a:t> Sheet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92016">
                <a:tc>
                  <a:txBody>
                    <a:bodyPr/>
                    <a:lstStyle/>
                    <a:p>
                      <a:r>
                        <a:rPr lang="en-US" sz="1050" dirty="0"/>
                        <a:t>Regional Economics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 </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92016">
                <a:tc>
                  <a:txBody>
                    <a:bodyPr/>
                    <a:lstStyle/>
                    <a:p>
                      <a:r>
                        <a:rPr lang="en-US" sz="1050" dirty="0"/>
                        <a:t>National Economics</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92016">
                <a:tc>
                  <a:txBody>
                    <a:bodyPr/>
                    <a:lstStyle/>
                    <a:p>
                      <a:r>
                        <a:rPr lang="en-US" sz="1050" dirty="0"/>
                        <a:t>World</a:t>
                      </a:r>
                      <a:r>
                        <a:rPr lang="en-US" sz="1050" baseline="0" dirty="0"/>
                        <a:t> Economics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92016">
                <a:tc>
                  <a:txBody>
                    <a:bodyPr/>
                    <a:lstStyle/>
                    <a:p>
                      <a:r>
                        <a:rPr lang="en-US" sz="1050" dirty="0" err="1"/>
                        <a:t>WikiRisk</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92016">
                <a:tc>
                  <a:txBody>
                    <a:bodyPr/>
                    <a:lstStyle/>
                    <a:p>
                      <a:r>
                        <a:rPr lang="en-US" sz="1050" dirty="0"/>
                        <a:t> Daily Relevant</a:t>
                      </a:r>
                      <a:r>
                        <a:rPr lang="en-US" sz="1050" baseline="0" dirty="0"/>
                        <a:t> Periodicals</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392016">
                <a:tc>
                  <a:txBody>
                    <a:bodyPr/>
                    <a:lstStyle/>
                    <a:p>
                      <a:r>
                        <a:rPr lang="en-US" sz="1050" dirty="0"/>
                        <a:t> Business</a:t>
                      </a:r>
                      <a:r>
                        <a:rPr lang="en-US" sz="1050" baseline="0" dirty="0"/>
                        <a:t> finance</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663956">
                <a:tc>
                  <a:txBody>
                    <a:bodyPr/>
                    <a:lstStyle/>
                    <a:p>
                      <a:r>
                        <a:rPr lang="en-US" sz="1050" dirty="0"/>
                        <a:t> Estate</a:t>
                      </a:r>
                      <a:r>
                        <a:rPr lang="en-US" sz="1050" baseline="0" dirty="0"/>
                        <a:t> planning details (trusts, will, tax)</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392016">
                <a:tc>
                  <a:txBody>
                    <a:bodyPr/>
                    <a:lstStyle/>
                    <a:p>
                      <a:r>
                        <a:rPr lang="en-US" sz="1050" dirty="0"/>
                        <a:t> Tax</a:t>
                      </a:r>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50" dirty="0">
                          <a:latin typeface="ＭＳ ゴシック"/>
                          <a:ea typeface="ＭＳ ゴシック"/>
                          <a:cs typeface="ＭＳ ゴシック"/>
                        </a:rPr>
                        <a:t>☐</a:t>
                      </a:r>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1050" dirty="0"/>
                    </a:p>
                  </a:txBody>
                  <a:tcPr marL="70658" marR="70658" marT="35329" marB="3532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8" name="Title 2">
            <a:extLst>
              <a:ext uri="{FF2B5EF4-FFF2-40B4-BE49-F238E27FC236}">
                <a16:creationId xmlns:a16="http://schemas.microsoft.com/office/drawing/2014/main" id="{21B97912-3755-4A2A-91D9-F7DE639CB7F0}"/>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Development Plans</a:t>
            </a:r>
          </a:p>
        </p:txBody>
      </p:sp>
      <p:sp>
        <p:nvSpPr>
          <p:cNvPr id="5" name="Slide Number Placeholder 1">
            <a:extLst>
              <a:ext uri="{FF2B5EF4-FFF2-40B4-BE49-F238E27FC236}">
                <a16:creationId xmlns:a16="http://schemas.microsoft.com/office/drawing/2014/main" id="{E49A4FD4-366D-4716-989A-0E8840530391}"/>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27</a:t>
            </a:fld>
            <a:endParaRPr lang="en-US" dirty="0"/>
          </a:p>
        </p:txBody>
      </p:sp>
    </p:spTree>
    <p:extLst>
      <p:ext uri="{BB962C8B-B14F-4D97-AF65-F5344CB8AC3E}">
        <p14:creationId xmlns:p14="http://schemas.microsoft.com/office/powerpoint/2010/main" val="370327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 name="Table 236"/>
          <p:cNvGraphicFramePr/>
          <p:nvPr>
            <p:extLst>
              <p:ext uri="{D42A27DB-BD31-4B8C-83A1-F6EECF244321}">
                <p14:modId xmlns:p14="http://schemas.microsoft.com/office/powerpoint/2010/main" val="3551810411"/>
              </p:ext>
            </p:extLst>
          </p:nvPr>
        </p:nvGraphicFramePr>
        <p:xfrm>
          <a:off x="301815" y="1012371"/>
          <a:ext cx="7144266" cy="8046720"/>
        </p:xfrm>
        <a:graphic>
          <a:graphicData uri="http://schemas.openxmlformats.org/drawingml/2006/table">
            <a:tbl>
              <a:tblPr firstRow="1" bandRow="1"/>
              <a:tblGrid>
                <a:gridCol w="4121275">
                  <a:extLst>
                    <a:ext uri="{9D8B030D-6E8A-4147-A177-3AD203B41FA5}">
                      <a16:colId xmlns:a16="http://schemas.microsoft.com/office/drawing/2014/main" val="20000"/>
                    </a:ext>
                  </a:extLst>
                </a:gridCol>
                <a:gridCol w="3022991">
                  <a:extLst>
                    <a:ext uri="{9D8B030D-6E8A-4147-A177-3AD203B41FA5}">
                      <a16:colId xmlns:a16="http://schemas.microsoft.com/office/drawing/2014/main" val="20001"/>
                    </a:ext>
                  </a:extLst>
                </a:gridCol>
              </a:tblGrid>
              <a:tr h="323850">
                <a:tc>
                  <a:txBody>
                    <a:bodyPr/>
                    <a:lstStyle/>
                    <a:p>
                      <a:pPr algn="l" defTabSz="777240">
                        <a:defRPr sz="1800" b="0"/>
                      </a:pPr>
                      <a:r>
                        <a:rPr sz="1600" b="1" dirty="0">
                          <a:solidFill>
                            <a:schemeClr val="bg1"/>
                          </a:solidFill>
                          <a:latin typeface="Helvetica" panose="020B0604020202020204" pitchFamily="34" charset="0"/>
                          <a:cs typeface="Helvetica" panose="020B0604020202020204" pitchFamily="34" charset="0"/>
                          <a:sym typeface="Calibri"/>
                        </a:rPr>
                        <a:t>Business Acumen Action</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tc>
                  <a:txBody>
                    <a:bodyPr/>
                    <a:lstStyle/>
                    <a:p>
                      <a:pPr algn="l" defTabSz="777240">
                        <a:defRPr sz="1800" b="0"/>
                      </a:pPr>
                      <a:r>
                        <a:rPr sz="1600" b="1" dirty="0">
                          <a:solidFill>
                            <a:schemeClr val="bg1"/>
                          </a:solidFill>
                          <a:latin typeface="Helvetica" panose="020B0604020202020204" pitchFamily="34" charset="0"/>
                          <a:cs typeface="Helvetica" panose="020B0604020202020204" pitchFamily="34" charset="0"/>
                          <a:sym typeface="Calibri"/>
                        </a:rPr>
                        <a:t>My Commitment</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23850">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3850">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23850">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23850">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23850">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sz="1600"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23850">
                <a:tc>
                  <a:txBody>
                    <a:bodyPr/>
                    <a:lstStyle/>
                    <a:p>
                      <a:pPr algn="l" defTabSz="777240">
                        <a:defRPr sz="1800" b="0"/>
                      </a:pPr>
                      <a:r>
                        <a:rPr lang="en-US" sz="1600" b="1" dirty="0">
                          <a:solidFill>
                            <a:schemeClr val="bg1"/>
                          </a:solidFill>
                          <a:latin typeface="Helvetica" panose="020B0604020202020204" pitchFamily="34" charset="0"/>
                          <a:cs typeface="Helvetica" panose="020B0604020202020204" pitchFamily="34" charset="0"/>
                          <a:sym typeface="Calibri"/>
                        </a:rPr>
                        <a:t>Service Skills Action</a:t>
                      </a: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tc>
                  <a:txBody>
                    <a:bodyPr/>
                    <a:lstStyle/>
                    <a:p>
                      <a:pPr algn="l" defTabSz="777240">
                        <a:defRPr sz="1800" b="0"/>
                      </a:pPr>
                      <a:r>
                        <a:rPr sz="1600" b="1" dirty="0">
                          <a:solidFill>
                            <a:schemeClr val="bg1"/>
                          </a:solidFill>
                          <a:latin typeface="Helvetica" panose="020B0604020202020204" pitchFamily="34" charset="0"/>
                          <a:cs typeface="Helvetica" panose="020B0604020202020204" pitchFamily="34" charset="0"/>
                          <a:sym typeface="Calibri"/>
                        </a:rPr>
                        <a:t>My Commitment</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extLst>
                  <a:ext uri="{0D108BD9-81ED-4DB2-BD59-A6C34878D82A}">
                    <a16:rowId xmlns:a16="http://schemas.microsoft.com/office/drawing/2014/main" val="3733630420"/>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2781049"/>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00939876"/>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76605200"/>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84684758"/>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88944393"/>
                  </a:ext>
                </a:extLst>
              </a:tr>
              <a:tr h="323850">
                <a:tc>
                  <a:txBody>
                    <a:bodyPr/>
                    <a:lstStyle/>
                    <a:p>
                      <a:pPr algn="l" defTabSz="777240">
                        <a:defRPr sz="1800" b="0"/>
                      </a:pPr>
                      <a:r>
                        <a:rPr lang="en-US" sz="1600" b="1" dirty="0">
                          <a:solidFill>
                            <a:schemeClr val="bg1"/>
                          </a:solidFill>
                          <a:latin typeface="Helvetica" panose="020B0604020202020204" pitchFamily="34" charset="0"/>
                          <a:cs typeface="Helvetica" panose="020B0604020202020204" pitchFamily="34" charset="0"/>
                          <a:sym typeface="Calibri"/>
                        </a:rPr>
                        <a:t>Technical Skills Action</a:t>
                      </a: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tc>
                  <a:txBody>
                    <a:bodyPr/>
                    <a:lstStyle/>
                    <a:p>
                      <a:pPr algn="l" defTabSz="777240">
                        <a:defRPr sz="1800" b="0"/>
                      </a:pPr>
                      <a:r>
                        <a:rPr sz="1600" b="1" dirty="0">
                          <a:solidFill>
                            <a:schemeClr val="bg1"/>
                          </a:solidFill>
                          <a:latin typeface="Helvetica" panose="020B0604020202020204" pitchFamily="34" charset="0"/>
                          <a:cs typeface="Helvetica" panose="020B0604020202020204" pitchFamily="34" charset="0"/>
                          <a:sym typeface="Calibri"/>
                        </a:rPr>
                        <a:t>My Commitment</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extLst>
                  <a:ext uri="{0D108BD9-81ED-4DB2-BD59-A6C34878D82A}">
                    <a16:rowId xmlns:a16="http://schemas.microsoft.com/office/drawing/2014/main" val="3810235949"/>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0774640"/>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05218303"/>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33870474"/>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6827401"/>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15460096"/>
                  </a:ext>
                </a:extLst>
              </a:tr>
              <a:tr h="323850">
                <a:tc>
                  <a:txBody>
                    <a:bodyPr/>
                    <a:lstStyle/>
                    <a:p>
                      <a:pPr algn="l" defTabSz="777240">
                        <a:defRPr sz="1800" b="0"/>
                      </a:pPr>
                      <a:r>
                        <a:rPr lang="en-US" sz="1600" b="1" dirty="0">
                          <a:solidFill>
                            <a:schemeClr val="bg1"/>
                          </a:solidFill>
                          <a:latin typeface="Helvetica" panose="020B0604020202020204" pitchFamily="34" charset="0"/>
                          <a:cs typeface="Helvetica" panose="020B0604020202020204" pitchFamily="34" charset="0"/>
                          <a:sym typeface="Calibri"/>
                        </a:rPr>
                        <a:t>Technology/Systems Knowledge Action</a:t>
                      </a: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tc>
                  <a:txBody>
                    <a:bodyPr/>
                    <a:lstStyle/>
                    <a:p>
                      <a:pPr algn="l" defTabSz="777240">
                        <a:defRPr sz="1800" b="0"/>
                      </a:pPr>
                      <a:r>
                        <a:rPr sz="1600" b="1" dirty="0">
                          <a:solidFill>
                            <a:schemeClr val="bg1"/>
                          </a:solidFill>
                          <a:latin typeface="Helvetica" panose="020B0604020202020204" pitchFamily="34" charset="0"/>
                          <a:cs typeface="Helvetica" panose="020B0604020202020204" pitchFamily="34" charset="0"/>
                          <a:sym typeface="Calibri"/>
                        </a:rPr>
                        <a:t>My Commitment</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00"/>
                    </a:solidFill>
                  </a:tcPr>
                </a:tc>
                <a:extLst>
                  <a:ext uri="{0D108BD9-81ED-4DB2-BD59-A6C34878D82A}">
                    <a16:rowId xmlns:a16="http://schemas.microsoft.com/office/drawing/2014/main" val="48299447"/>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34130814"/>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81508561"/>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4840811"/>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76987883"/>
                  </a:ext>
                </a:extLst>
              </a:tr>
              <a:tr h="323850">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endParaRPr sz="1600" b="1" dirty="0">
                        <a:solidFill>
                          <a:schemeClr val="bg1"/>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7351278"/>
                  </a:ext>
                </a:extLst>
              </a:tr>
            </a:tbl>
          </a:graphicData>
        </a:graphic>
      </p:graphicFrame>
      <p:sp>
        <p:nvSpPr>
          <p:cNvPr id="9" name="Title 2">
            <a:extLst>
              <a:ext uri="{FF2B5EF4-FFF2-40B4-BE49-F238E27FC236}">
                <a16:creationId xmlns:a16="http://schemas.microsoft.com/office/drawing/2014/main" id="{5A682010-ECC1-4FFE-9559-44E46D70BD42}"/>
              </a:ext>
            </a:extLst>
          </p:cNvPr>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Development Plan</a:t>
            </a:r>
          </a:p>
        </p:txBody>
      </p:sp>
      <p:sp>
        <p:nvSpPr>
          <p:cNvPr id="5" name="Slide Number Placeholder 1">
            <a:extLst>
              <a:ext uri="{FF2B5EF4-FFF2-40B4-BE49-F238E27FC236}">
                <a16:creationId xmlns:a16="http://schemas.microsoft.com/office/drawing/2014/main" id="{01F197FE-5D7F-4E1C-8230-73CDA51DF313}"/>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28</a:t>
            </a:fld>
            <a:endParaRPr lang="en-US" dirty="0"/>
          </a:p>
        </p:txBody>
      </p:sp>
    </p:spTree>
    <p:extLst>
      <p:ext uri="{BB962C8B-B14F-4D97-AF65-F5344CB8AC3E}">
        <p14:creationId xmlns:p14="http://schemas.microsoft.com/office/powerpoint/2010/main" val="326050289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endParaRPr lang="en-US" sz="2800" dirty="0">
              <a:solidFill>
                <a:schemeClr val="accent1"/>
              </a:solidFill>
              <a:latin typeface="Helvetica" panose="020B0604020202020204" pitchFamily="34" charset="0"/>
            </a:endParaRPr>
          </a:p>
        </p:txBody>
      </p:sp>
      <p:sp>
        <p:nvSpPr>
          <p:cNvPr id="7" name="Content Placeholder 2"/>
          <p:cNvSpPr txBox="1">
            <a:spLocks/>
          </p:cNvSpPr>
          <p:nvPr/>
        </p:nvSpPr>
        <p:spPr>
          <a:xfrm>
            <a:off x="388620" y="1257300"/>
            <a:ext cx="6995160" cy="7559517"/>
          </a:xfrm>
          <a:prstGeom prst="rect">
            <a:avLst/>
          </a:prstGeom>
        </p:spPr>
        <p:txBody>
          <a:bodyPr lIns="101882" tIns="50941" rIns="101882" bIns="50941">
            <a:normAutofit/>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The following strategies are designed as a progressive method of development to maximize productivity and success.  </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Team Dynamics</a:t>
            </a:r>
            <a:endParaRPr lang="en-US" sz="1600" b="0" kern="0" noProof="0" dirty="0">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Growth</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Selling Intellectual Property</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Client Experience</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Performance Management</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lang="en-US" sz="1600" b="0" kern="0" dirty="0">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Personal Development Plans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Improve Productivity</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lang="en-US" sz="1600" b="0" kern="0" dirty="0">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Personal Brand</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2" name="Slide Number Placeholder 1"/>
          <p:cNvSpPr>
            <a:spLocks noGrp="1"/>
          </p:cNvSpPr>
          <p:nvPr>
            <p:ph type="sldNum" sz="quarter" idx="12"/>
          </p:nvPr>
        </p:nvSpPr>
        <p:spPr/>
        <p:txBody>
          <a:bodyPr/>
          <a:lstStyle/>
          <a:p>
            <a:fld id="{3B7AB435-B0F4-4A30-A918-6E75EBA4ECCA}" type="slidenum">
              <a:rPr lang="en-US" smtClean="0"/>
              <a:pPr/>
              <a:t>2</a:t>
            </a:fld>
            <a:endParaRPr lang="en-US" dirty="0"/>
          </a:p>
        </p:txBody>
      </p:sp>
      <p:sp>
        <p:nvSpPr>
          <p:cNvPr id="4" name="TextBox 3">
            <a:extLst>
              <a:ext uri="{FF2B5EF4-FFF2-40B4-BE49-F238E27FC236}">
                <a16:creationId xmlns:a16="http://schemas.microsoft.com/office/drawing/2014/main" id="{587A4BF6-9488-2641-B715-6E9F7B40E13F}"/>
              </a:ext>
            </a:extLst>
          </p:cNvPr>
          <p:cNvSpPr txBox="1"/>
          <p:nvPr/>
        </p:nvSpPr>
        <p:spPr>
          <a:xfrm>
            <a:off x="443823" y="420288"/>
            <a:ext cx="6942926" cy="830997"/>
          </a:xfrm>
          <a:prstGeom prst="rect">
            <a:avLst/>
          </a:prstGeom>
          <a:noFill/>
        </p:spPr>
        <p:txBody>
          <a:bodyPr wrap="none" rtlCol="0" anchor="t">
            <a:spAutoFit/>
          </a:bodyPr>
          <a:lstStyle/>
          <a:p>
            <a:r>
              <a:rPr lang="en-US" sz="2800" dirty="0">
                <a:solidFill>
                  <a:schemeClr val="accent1"/>
                </a:solidFill>
                <a:latin typeface="Helvetica" panose="020B0604020202020204" pitchFamily="34" charset="0"/>
              </a:rPr>
              <a:t>Account Manager Development Strategies</a:t>
            </a:r>
            <a:endParaRPr lang="en-US" sz="2800" dirty="0">
              <a:solidFill>
                <a:schemeClr val="accent1"/>
              </a:solidFill>
              <a:latin typeface="Helvetica" panose="020B0604020202020204" pitchFamily="34" charset="0"/>
              <a:cs typeface="Helvetica"/>
            </a:endParaRPr>
          </a:p>
          <a:p>
            <a:endParaRPr lang="en-US" dirty="0"/>
          </a:p>
        </p:txBody>
      </p:sp>
    </p:spTree>
    <p:extLst>
      <p:ext uri="{BB962C8B-B14F-4D97-AF65-F5344CB8AC3E}">
        <p14:creationId xmlns:p14="http://schemas.microsoft.com/office/powerpoint/2010/main" val="1296832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Development Plan</a:t>
            </a:r>
          </a:p>
        </p:txBody>
      </p:sp>
      <p:sp>
        <p:nvSpPr>
          <p:cNvPr id="2" name="Slide Number Placeholder 1"/>
          <p:cNvSpPr>
            <a:spLocks noGrp="1"/>
          </p:cNvSpPr>
          <p:nvPr>
            <p:ph type="sldNum" sz="quarter" idx="12"/>
          </p:nvPr>
        </p:nvSpPr>
        <p:spPr/>
        <p:txBody>
          <a:bodyPr/>
          <a:lstStyle/>
          <a:p>
            <a:fld id="{3B7AB435-B0F4-4A30-A918-6E75EBA4ECCA}" type="slidenum">
              <a:rPr lang="en-US" smtClean="0"/>
              <a:pPr/>
              <a:t>29</a:t>
            </a:fld>
            <a:endParaRPr lang="en-US" dirty="0"/>
          </a:p>
        </p:txBody>
      </p:sp>
      <p:sp>
        <p:nvSpPr>
          <p:cNvPr id="3" name="TextBox 2">
            <a:extLst>
              <a:ext uri="{FF2B5EF4-FFF2-40B4-BE49-F238E27FC236}">
                <a16:creationId xmlns:a16="http://schemas.microsoft.com/office/drawing/2014/main" id="{FBDF2094-17EB-C94F-AC33-29C2E4C8404D}"/>
              </a:ext>
            </a:extLst>
          </p:cNvPr>
          <p:cNvSpPr txBox="1"/>
          <p:nvPr/>
        </p:nvSpPr>
        <p:spPr>
          <a:xfrm>
            <a:off x="754380" y="1752600"/>
            <a:ext cx="6248399" cy="4832092"/>
          </a:xfrm>
          <a:prstGeom prst="rect">
            <a:avLst/>
          </a:prstGeom>
          <a:noFill/>
        </p:spPr>
        <p:txBody>
          <a:bodyPr wrap="square" rtlCol="0" anchor="t">
            <a:spAutoFit/>
          </a:bodyPr>
          <a:lstStyle/>
          <a:p>
            <a:pPr marL="342900" indent="-342900">
              <a:buFont typeface="Arial" panose="020B0604020202020204" pitchFamily="34" charset="0"/>
              <a:buChar char="•"/>
            </a:pPr>
            <a:r>
              <a:rPr lang="en-US" sz="1600" dirty="0"/>
              <a:t>What are the top 3 areas in which you want to improve?</a:t>
            </a:r>
            <a:endParaRPr lang="en-US" sz="1600" dirty="0">
              <a:cs typeface="Helvetica"/>
            </a:endParaRP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is your plan to improve? Books to read? Classes to take? Mentors to leverage? </a:t>
            </a:r>
            <a:endParaRPr lang="en-US" sz="1600" dirty="0">
              <a:cs typeface="Helvetica"/>
            </a:endParaRP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questions or comments do you have for your supervisor?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89115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8620" y="1424940"/>
            <a:ext cx="6995160" cy="7559517"/>
          </a:xfrm>
          <a:prstGeom prst="rect">
            <a:avLst/>
          </a:prstGeom>
        </p:spPr>
        <p:txBody>
          <a:bodyPr lIns="101882" tIns="50941" rIns="101882" bIns="50941">
            <a:normAutofit/>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Development Strategy 7  – Improve Productivity</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lang="en-US" sz="1600" b="0" kern="0" dirty="0">
              <a:latin typeface="Helvetica" panose="020B0604020202020204" pitchFamily="34" charset="0"/>
              <a:ea typeface="ＭＳ Ｐゴシック"/>
            </a:endParaRPr>
          </a:p>
          <a:p>
            <a:pPr defTabSz="914400">
              <a:buNone/>
              <a:defRPr/>
            </a:pPr>
            <a:r>
              <a:rPr lang="en-US" sz="1600" b="0" kern="0" dirty="0">
                <a:latin typeface="Helvetica" panose="020B0604020202020204" pitchFamily="34" charset="0"/>
                <a:ea typeface="ＭＳ Ｐゴシック"/>
              </a:rPr>
              <a:t>Watch: </a:t>
            </a:r>
            <a:r>
              <a:rPr lang="en-US" sz="1600" b="0" kern="0" dirty="0">
                <a:latin typeface="Helvetica" panose="020B0604020202020204" pitchFamily="34" charset="0"/>
                <a:ea typeface="ＭＳ Ｐゴシック"/>
                <a:hlinkClick r:id="rId2"/>
              </a:rPr>
              <a:t>Account Manager Development Program – Improve Productivity</a:t>
            </a:r>
            <a:endParaRPr lang="en-US" sz="1600" b="0" kern="0" dirty="0">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Time Maximization</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Organizational Skills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Self-Awareness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Lean Strategies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Tools:</a:t>
            </a:r>
          </a:p>
          <a:p>
            <a:pPr defTabSz="914400">
              <a:defRPr/>
            </a:pPr>
            <a:r>
              <a:rPr lang="en-US" sz="1600" b="0" kern="0" dirty="0">
                <a:latin typeface="Helvetica" panose="020B0604020202020204" pitchFamily="34" charset="0"/>
                <a:ea typeface="ＭＳ Ｐゴシック"/>
              </a:rPr>
              <a:t>Lean Waste List -</a:t>
            </a:r>
            <a:r>
              <a:rPr lang="en-US" sz="1600" b="0" kern="0" dirty="0">
                <a:latin typeface="Helvetica" panose="020B0604020202020204" pitchFamily="34" charset="0"/>
                <a:ea typeface="ＭＳ Ｐゴシック"/>
                <a:hlinkClick r:id="rId3"/>
              </a:rPr>
              <a:t>https://incitepg.com/resources2/?ofsearch=lean+waste+list</a:t>
            </a:r>
            <a:endParaRPr lang="en-US" sz="1600" b="0" kern="0" dirty="0">
              <a:latin typeface="Helvetica" panose="020B0604020202020204" pitchFamily="34" charset="0"/>
              <a:ea typeface="ＭＳ Ｐゴシック"/>
            </a:endParaRPr>
          </a:p>
          <a:p>
            <a:pPr marL="0" lvl="0" indent="0" defTabSz="914400">
              <a:buNone/>
              <a:defRPr/>
            </a:pPr>
            <a:r>
              <a:rPr lang="en-US" sz="1600" b="0" kern="0" dirty="0">
                <a:latin typeface="Helvetica" panose="020B0604020202020204" pitchFamily="34" charset="0"/>
                <a:ea typeface="ＭＳ Ｐゴシック"/>
              </a:rPr>
              <a:t> </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NOTES:</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r>
              <a:rPr lang="en-US" sz="2800" dirty="0">
                <a:solidFill>
                  <a:schemeClr val="accent1"/>
                </a:solidFill>
                <a:latin typeface="Helvetica" panose="020B0604020202020204" pitchFamily="34" charset="0"/>
              </a:rPr>
              <a:t>Account Manager Development Strategies</a:t>
            </a:r>
            <a:endParaRPr lang="en-US" sz="2800" dirty="0">
              <a:solidFill>
                <a:schemeClr val="accent1"/>
              </a:solidFill>
              <a:latin typeface="Helvetica" panose="020B0604020202020204" pitchFamily="34" charset="0"/>
              <a:cs typeface="Helvetica"/>
            </a:endParaRPr>
          </a:p>
        </p:txBody>
      </p:sp>
      <p:sp>
        <p:nvSpPr>
          <p:cNvPr id="2" name="Slide Number Placeholder 1"/>
          <p:cNvSpPr>
            <a:spLocks noGrp="1"/>
          </p:cNvSpPr>
          <p:nvPr>
            <p:ph type="sldNum" sz="quarter" idx="12"/>
          </p:nvPr>
        </p:nvSpPr>
        <p:spPr/>
        <p:txBody>
          <a:bodyPr/>
          <a:lstStyle/>
          <a:p>
            <a:fld id="{3B7AB435-B0F4-4A30-A918-6E75EBA4ECCA}" type="slidenum">
              <a:rPr lang="en-US" smtClean="0"/>
              <a:pPr/>
              <a:t>30</a:t>
            </a:fld>
            <a:endParaRPr lang="en-US" dirty="0"/>
          </a:p>
        </p:txBody>
      </p:sp>
    </p:spTree>
    <p:extLst>
      <p:ext uri="{BB962C8B-B14F-4D97-AF65-F5344CB8AC3E}">
        <p14:creationId xmlns:p14="http://schemas.microsoft.com/office/powerpoint/2010/main" val="3776979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Improve Productivity</a:t>
            </a:r>
          </a:p>
        </p:txBody>
      </p:sp>
      <p:sp>
        <p:nvSpPr>
          <p:cNvPr id="2" name="Slide Number Placeholder 1"/>
          <p:cNvSpPr>
            <a:spLocks noGrp="1"/>
          </p:cNvSpPr>
          <p:nvPr>
            <p:ph type="sldNum" sz="quarter" idx="12"/>
          </p:nvPr>
        </p:nvSpPr>
        <p:spPr/>
        <p:txBody>
          <a:bodyPr/>
          <a:lstStyle/>
          <a:p>
            <a:fld id="{3B7AB435-B0F4-4A30-A918-6E75EBA4ECCA}" type="slidenum">
              <a:rPr lang="en-US" smtClean="0"/>
              <a:pPr/>
              <a:t>31</a:t>
            </a:fld>
            <a:endParaRPr lang="en-US" dirty="0"/>
          </a:p>
        </p:txBody>
      </p:sp>
      <p:sp>
        <p:nvSpPr>
          <p:cNvPr id="3" name="TextBox 2">
            <a:extLst>
              <a:ext uri="{FF2B5EF4-FFF2-40B4-BE49-F238E27FC236}">
                <a16:creationId xmlns:a16="http://schemas.microsoft.com/office/drawing/2014/main" id="{FBDF2094-17EB-C94F-AC33-29C2E4C8404D}"/>
              </a:ext>
            </a:extLst>
          </p:cNvPr>
          <p:cNvSpPr txBox="1"/>
          <p:nvPr/>
        </p:nvSpPr>
        <p:spPr>
          <a:xfrm>
            <a:off x="754380" y="1752600"/>
            <a:ext cx="6248399" cy="4832092"/>
          </a:xfrm>
          <a:prstGeom prst="rect">
            <a:avLst/>
          </a:prstGeom>
          <a:noFill/>
        </p:spPr>
        <p:txBody>
          <a:bodyPr wrap="square" rtlCol="0">
            <a:spAutoFit/>
          </a:bodyPr>
          <a:lstStyle/>
          <a:p>
            <a:pPr marL="342900" indent="-342900">
              <a:buFont typeface="Arial" panose="020B0604020202020204" pitchFamily="34" charset="0"/>
              <a:buChar char="•"/>
            </a:pPr>
            <a:r>
              <a:rPr lang="en-US" sz="1600" dirty="0"/>
              <a:t>What are your best productivity habits and how can you leverage them even more?</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are the 3 steps you will take to improve your productivity?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questions or comments do you have for your supervisor?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03556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8620" y="1424940"/>
            <a:ext cx="6995158" cy="7559517"/>
          </a:xfrm>
          <a:prstGeom prst="rect">
            <a:avLst/>
          </a:prstGeom>
        </p:spPr>
        <p:txBody>
          <a:bodyPr lIns="101882" tIns="50941" rIns="101882" bIns="50941">
            <a:normAutofit/>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Development Strategy 8 – Personal Brand</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defTabSz="914400">
              <a:buNone/>
              <a:defRPr/>
            </a:pPr>
            <a:r>
              <a:rPr lang="en-US" sz="1600" b="0" kern="0" dirty="0">
                <a:latin typeface="Helvetica" panose="020B0604020202020204" pitchFamily="34" charset="0"/>
                <a:ea typeface="ＭＳ Ｐゴシック"/>
              </a:rPr>
              <a:t>Watch: </a:t>
            </a:r>
            <a:r>
              <a:rPr lang="en-US" sz="1600" b="0" kern="0" dirty="0">
                <a:latin typeface="Helvetica" panose="020B0604020202020204" pitchFamily="34" charset="0"/>
                <a:ea typeface="ＭＳ Ｐゴシック"/>
                <a:hlinkClick r:id="rId2"/>
              </a:rPr>
              <a:t>Account Manager Development Program – Personal Brand</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Matters inside and outside the organization</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Decide on your Brand</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Differentiate Yourself</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Blend with the Corporate Brand</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Tools:</a:t>
            </a: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Personal Branding Guide™</a:t>
            </a: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“Brand Aid – Taking Control of your Reputation Before Everyone Else Does” by Larry G. </a:t>
            </a:r>
            <a:r>
              <a:rPr kumimoji="0" lang="en-US" sz="1600" b="0" i="0" u="none" strike="noStrike" kern="0" cap="none" spc="0" normalizeH="0" baseline="0" noProof="0" dirty="0" err="1">
                <a:ln>
                  <a:noFill/>
                </a:ln>
                <a:effectLst/>
                <a:uLnTx/>
                <a:uFillTx/>
                <a:latin typeface="Helvetica" panose="020B0604020202020204" pitchFamily="34" charset="0"/>
                <a:ea typeface="ＭＳ Ｐゴシック"/>
              </a:rPr>
              <a:t>Linne</a:t>
            </a: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 &amp;</a:t>
            </a:r>
            <a:r>
              <a:rPr kumimoji="0" lang="en-US" sz="1600" b="0" i="0" u="none" strike="noStrike" kern="0" cap="none" spc="0" normalizeH="0" noProof="0" dirty="0">
                <a:ln>
                  <a:noFill/>
                </a:ln>
                <a:effectLst/>
                <a:uLnTx/>
                <a:uFillTx/>
                <a:latin typeface="Helvetica" panose="020B0604020202020204" pitchFamily="34" charset="0"/>
                <a:ea typeface="ＭＳ Ｐゴシック"/>
              </a:rPr>
              <a:t> Patrick </a:t>
            </a:r>
            <a:r>
              <a:rPr kumimoji="0" lang="en-US" sz="1600" b="0" i="0" u="none" strike="noStrike" kern="0" cap="none" spc="0" normalizeH="0" noProof="0" dirty="0" err="1">
                <a:ln>
                  <a:noFill/>
                </a:ln>
                <a:effectLst/>
                <a:uLnTx/>
                <a:uFillTx/>
                <a:latin typeface="Helvetica" panose="020B0604020202020204" pitchFamily="34" charset="0"/>
                <a:ea typeface="ＭＳ Ｐゴシック"/>
              </a:rPr>
              <a:t>Sitkins</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NOTES:</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r>
              <a:rPr lang="en-US" sz="2800" dirty="0">
                <a:solidFill>
                  <a:schemeClr val="accent1"/>
                </a:solidFill>
                <a:latin typeface="Helvetica" panose="020B0604020202020204" pitchFamily="34" charset="0"/>
              </a:rPr>
              <a:t>Account Manager Development Strategies</a:t>
            </a:r>
          </a:p>
        </p:txBody>
      </p:sp>
      <p:sp>
        <p:nvSpPr>
          <p:cNvPr id="2" name="Slide Number Placeholder 1"/>
          <p:cNvSpPr>
            <a:spLocks noGrp="1"/>
          </p:cNvSpPr>
          <p:nvPr>
            <p:ph type="sldNum" sz="quarter" idx="12"/>
          </p:nvPr>
        </p:nvSpPr>
        <p:spPr/>
        <p:txBody>
          <a:bodyPr/>
          <a:lstStyle/>
          <a:p>
            <a:fld id="{3B7AB435-B0F4-4A30-A918-6E75EBA4ECCA}" type="slidenum">
              <a:rPr lang="en-US" smtClean="0"/>
              <a:pPr/>
              <a:t>32</a:t>
            </a:fld>
            <a:endParaRPr lang="en-US" dirty="0"/>
          </a:p>
        </p:txBody>
      </p:sp>
    </p:spTree>
    <p:extLst>
      <p:ext uri="{BB962C8B-B14F-4D97-AF65-F5344CB8AC3E}">
        <p14:creationId xmlns:p14="http://schemas.microsoft.com/office/powerpoint/2010/main" val="336100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256120" y="1408547"/>
            <a:ext cx="7275370" cy="649408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chemeClr val="accent5"/>
                </a:solidFill>
                <a:latin typeface="+mj-lt"/>
                <a:ea typeface="+mj-ea"/>
                <a:cs typeface="+mj-cs"/>
                <a:sym typeface="Helvetica"/>
              </a:defRPr>
            </a:pPr>
            <a:endParaRPr sz="1600" dirty="0"/>
          </a:p>
          <a:p>
            <a:pPr marL="342900" indent="-342900">
              <a:buSzPct val="100000"/>
              <a:buAutoNum type="arabicPeriod"/>
              <a:defRPr>
                <a:solidFill>
                  <a:schemeClr val="accent5"/>
                </a:solidFill>
                <a:latin typeface="+mj-lt"/>
                <a:ea typeface="+mj-ea"/>
                <a:cs typeface="+mj-cs"/>
                <a:sym typeface="Helvetica"/>
              </a:defRPr>
            </a:pPr>
            <a:r>
              <a:rPr sz="1600" dirty="0">
                <a:solidFill>
                  <a:schemeClr val="tx1">
                    <a:lumMod val="95000"/>
                    <a:lumOff val="5000"/>
                  </a:schemeClr>
                </a:solidFill>
              </a:rPr>
              <a:t>List what people would say about you in single words or short phrases below:</a:t>
            </a:r>
            <a:br>
              <a:rPr lang="en-US" sz="1600" dirty="0">
                <a:solidFill>
                  <a:schemeClr val="tx1">
                    <a:lumMod val="95000"/>
                    <a:lumOff val="5000"/>
                  </a:schemeClr>
                </a:solidFill>
              </a:rPr>
            </a:br>
            <a:br>
              <a:rPr lang="en-US" sz="1600" dirty="0">
                <a:solidFill>
                  <a:schemeClr val="tx1">
                    <a:lumMod val="95000"/>
                    <a:lumOff val="5000"/>
                  </a:schemeClr>
                </a:solidFill>
              </a:rPr>
            </a:br>
            <a:endParaRPr sz="1600" dirty="0">
              <a:solidFill>
                <a:schemeClr val="tx1">
                  <a:lumMod val="95000"/>
                  <a:lumOff val="5000"/>
                </a:schemeClr>
              </a:solidFill>
            </a:endParaRPr>
          </a:p>
          <a:p>
            <a:pPr marL="342900" indent="-342900">
              <a:buSzPct val="100000"/>
              <a:buAutoNum type="arabicPeriod"/>
              <a:defRPr>
                <a:solidFill>
                  <a:schemeClr val="accent5"/>
                </a:solidFill>
                <a:latin typeface="+mj-lt"/>
                <a:ea typeface="+mj-ea"/>
                <a:cs typeface="+mj-cs"/>
                <a:sym typeface="Helvetica"/>
              </a:defRPr>
            </a:pPr>
            <a:endParaRPr sz="1600" dirty="0"/>
          </a:p>
          <a:p>
            <a:pPr marL="342900" indent="-342900">
              <a:buSzPct val="100000"/>
              <a:buAutoNum type="arabicPeriod" startAt="3"/>
              <a:defRPr>
                <a:solidFill>
                  <a:schemeClr val="accent5"/>
                </a:solidFill>
                <a:latin typeface="+mj-lt"/>
                <a:ea typeface="+mj-ea"/>
                <a:cs typeface="+mj-cs"/>
                <a:sym typeface="Helvetica"/>
              </a:defRPr>
            </a:pPr>
            <a:endParaRPr sz="1600" dirty="0"/>
          </a:p>
          <a:p>
            <a:pPr marL="342900" indent="-342900">
              <a:buSzPct val="100000"/>
              <a:buAutoNum type="arabicPeriod" startAt="4"/>
              <a:defRPr>
                <a:solidFill>
                  <a:schemeClr val="accent5"/>
                </a:solidFill>
                <a:latin typeface="+mj-lt"/>
                <a:ea typeface="+mj-ea"/>
                <a:cs typeface="+mj-cs"/>
                <a:sym typeface="Helvetica"/>
              </a:defRPr>
            </a:pPr>
            <a:endParaRPr sz="1600" dirty="0"/>
          </a:p>
          <a:p>
            <a:pPr marL="342900" indent="-342900">
              <a:buSzPct val="100000"/>
              <a:buAutoNum type="arabicPeriod" startAt="5"/>
              <a:defRPr>
                <a:solidFill>
                  <a:schemeClr val="accent5"/>
                </a:solidFill>
                <a:latin typeface="+mj-lt"/>
                <a:ea typeface="+mj-ea"/>
                <a:cs typeface="+mj-cs"/>
                <a:sym typeface="Helvetica"/>
              </a:defRPr>
            </a:pPr>
            <a:endParaRPr sz="1600" dirty="0"/>
          </a:p>
          <a:p>
            <a:pPr marL="342900" indent="-342900">
              <a:buSzPct val="100000"/>
              <a:buAutoNum type="arabicPeriod" startAt="6"/>
              <a:defRPr>
                <a:solidFill>
                  <a:schemeClr val="accent5"/>
                </a:solidFill>
                <a:latin typeface="+mj-lt"/>
                <a:ea typeface="+mj-ea"/>
                <a:cs typeface="+mj-cs"/>
                <a:sym typeface="Helvetica"/>
              </a:defRPr>
            </a:pPr>
            <a:endParaRPr sz="1600" dirty="0"/>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a:p>
            <a:pPr marL="342900" indent="-342900">
              <a:buSzPct val="100000"/>
              <a:buAutoNum type="arabicPeriod" startAt="11"/>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sz="1600" dirty="0"/>
          </a:p>
          <a:p>
            <a:pPr marL="342900" indent="-342900">
              <a:buSzPct val="100000"/>
              <a:buAutoNum type="arabicPeriod" startAt="2"/>
              <a:defRPr>
                <a:solidFill>
                  <a:schemeClr val="accent5"/>
                </a:solidFill>
                <a:latin typeface="+mj-lt"/>
                <a:ea typeface="+mj-ea"/>
                <a:cs typeface="+mj-cs"/>
                <a:sym typeface="Helvetica"/>
              </a:defRPr>
            </a:pPr>
            <a:r>
              <a:rPr sz="1600" dirty="0">
                <a:solidFill>
                  <a:schemeClr val="tx1">
                    <a:lumMod val="95000"/>
                    <a:lumOff val="5000"/>
                  </a:schemeClr>
                </a:solidFill>
              </a:rPr>
              <a:t>List what you would want people to say about you in single words or short phrases below:</a:t>
            </a:r>
          </a:p>
          <a:p>
            <a:pPr marL="342900" indent="-342900">
              <a:buSzPct val="100000"/>
              <a:buAutoNum type="arabicPeriod" startAt="2"/>
              <a:defRPr>
                <a:solidFill>
                  <a:schemeClr val="accent5"/>
                </a:solidFill>
                <a:latin typeface="+mj-lt"/>
                <a:ea typeface="+mj-ea"/>
                <a:cs typeface="+mj-cs"/>
                <a:sym typeface="Helvetica"/>
              </a:defRPr>
            </a:pPr>
            <a:endParaRPr sz="1600" dirty="0"/>
          </a:p>
          <a:p>
            <a:pPr marL="342900" indent="-342900">
              <a:buSzPct val="100000"/>
              <a:buAutoNum type="arabicPeriod" startAt="4"/>
              <a:defRPr>
                <a:solidFill>
                  <a:schemeClr val="accent5"/>
                </a:solidFill>
                <a:latin typeface="+mj-lt"/>
                <a:ea typeface="+mj-ea"/>
                <a:cs typeface="+mj-cs"/>
                <a:sym typeface="Helvetica"/>
              </a:defRPr>
            </a:pPr>
            <a:endParaRPr sz="1600" dirty="0"/>
          </a:p>
          <a:p>
            <a:pPr marL="342900" indent="-342900">
              <a:buSzPct val="100000"/>
              <a:buAutoNum type="arabicPeriod" startAt="5"/>
              <a:defRPr>
                <a:solidFill>
                  <a:schemeClr val="accent5"/>
                </a:solidFill>
                <a:latin typeface="+mj-lt"/>
                <a:ea typeface="+mj-ea"/>
                <a:cs typeface="+mj-cs"/>
                <a:sym typeface="Helvetica"/>
              </a:defRPr>
            </a:pPr>
            <a:endParaRPr sz="1600" dirty="0"/>
          </a:p>
          <a:p>
            <a:pPr marL="342900" indent="-342900">
              <a:buSzPct val="100000"/>
              <a:buAutoNum type="arabicPeriod" startAt="6"/>
              <a:defRPr>
                <a:solidFill>
                  <a:schemeClr val="accent5"/>
                </a:solidFill>
                <a:latin typeface="+mj-lt"/>
                <a:ea typeface="+mj-ea"/>
                <a:cs typeface="+mj-cs"/>
                <a:sym typeface="Helvetica"/>
              </a:defRPr>
            </a:pPr>
            <a:endParaRPr sz="1600" dirty="0"/>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p:txBody>
      </p:sp>
      <p:sp>
        <p:nvSpPr>
          <p:cNvPr id="290" name="Shape 290"/>
          <p:cNvSpPr/>
          <p:nvPr/>
        </p:nvSpPr>
        <p:spPr>
          <a:xfrm>
            <a:off x="400922" y="439045"/>
            <a:ext cx="6963731" cy="4801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sz="2800" dirty="0"/>
              <a:t>Personal Brand Management</a:t>
            </a:r>
            <a:endParaRPr sz="2800" dirty="0"/>
          </a:p>
        </p:txBody>
      </p:sp>
      <p:graphicFrame>
        <p:nvGraphicFramePr>
          <p:cNvPr id="291" name="Table 291"/>
          <p:cNvGraphicFramePr/>
          <p:nvPr>
            <p:extLst>
              <p:ext uri="{D42A27DB-BD31-4B8C-83A1-F6EECF244321}">
                <p14:modId xmlns:p14="http://schemas.microsoft.com/office/powerpoint/2010/main" val="248088054"/>
              </p:ext>
            </p:extLst>
          </p:nvPr>
        </p:nvGraphicFramePr>
        <p:xfrm>
          <a:off x="480750" y="2514600"/>
          <a:ext cx="6826108" cy="2374900"/>
        </p:xfrm>
        <a:graphic>
          <a:graphicData uri="http://schemas.openxmlformats.org/drawingml/2006/table">
            <a:tbl>
              <a:tblPr firstRow="1"/>
              <a:tblGrid>
                <a:gridCol w="1706527">
                  <a:extLst>
                    <a:ext uri="{9D8B030D-6E8A-4147-A177-3AD203B41FA5}">
                      <a16:colId xmlns:a16="http://schemas.microsoft.com/office/drawing/2014/main" val="20000"/>
                    </a:ext>
                  </a:extLst>
                </a:gridCol>
                <a:gridCol w="1706527">
                  <a:extLst>
                    <a:ext uri="{9D8B030D-6E8A-4147-A177-3AD203B41FA5}">
                      <a16:colId xmlns:a16="http://schemas.microsoft.com/office/drawing/2014/main" val="20001"/>
                    </a:ext>
                  </a:extLst>
                </a:gridCol>
                <a:gridCol w="1706527">
                  <a:extLst>
                    <a:ext uri="{9D8B030D-6E8A-4147-A177-3AD203B41FA5}">
                      <a16:colId xmlns:a16="http://schemas.microsoft.com/office/drawing/2014/main" val="20002"/>
                    </a:ext>
                  </a:extLst>
                </a:gridCol>
                <a:gridCol w="1706527">
                  <a:extLst>
                    <a:ext uri="{9D8B030D-6E8A-4147-A177-3AD203B41FA5}">
                      <a16:colId xmlns:a16="http://schemas.microsoft.com/office/drawing/2014/main" val="20003"/>
                    </a:ext>
                  </a:extLst>
                </a:gridCol>
              </a:tblGrid>
              <a:tr h="59372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372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9372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59372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92" name="Table 292"/>
          <p:cNvGraphicFramePr/>
          <p:nvPr>
            <p:extLst>
              <p:ext uri="{D42A27DB-BD31-4B8C-83A1-F6EECF244321}">
                <p14:modId xmlns:p14="http://schemas.microsoft.com/office/powerpoint/2010/main" val="4055578076"/>
              </p:ext>
            </p:extLst>
          </p:nvPr>
        </p:nvGraphicFramePr>
        <p:xfrm>
          <a:off x="450770" y="6070404"/>
          <a:ext cx="6826108" cy="2463996"/>
        </p:xfrm>
        <a:graphic>
          <a:graphicData uri="http://schemas.openxmlformats.org/drawingml/2006/table">
            <a:tbl>
              <a:tblPr firstRow="1"/>
              <a:tblGrid>
                <a:gridCol w="1706527">
                  <a:extLst>
                    <a:ext uri="{9D8B030D-6E8A-4147-A177-3AD203B41FA5}">
                      <a16:colId xmlns:a16="http://schemas.microsoft.com/office/drawing/2014/main" val="20000"/>
                    </a:ext>
                  </a:extLst>
                </a:gridCol>
                <a:gridCol w="1706527">
                  <a:extLst>
                    <a:ext uri="{9D8B030D-6E8A-4147-A177-3AD203B41FA5}">
                      <a16:colId xmlns:a16="http://schemas.microsoft.com/office/drawing/2014/main" val="20001"/>
                    </a:ext>
                  </a:extLst>
                </a:gridCol>
                <a:gridCol w="1706527">
                  <a:extLst>
                    <a:ext uri="{9D8B030D-6E8A-4147-A177-3AD203B41FA5}">
                      <a16:colId xmlns:a16="http://schemas.microsoft.com/office/drawing/2014/main" val="20002"/>
                    </a:ext>
                  </a:extLst>
                </a:gridCol>
                <a:gridCol w="1706527">
                  <a:extLst>
                    <a:ext uri="{9D8B030D-6E8A-4147-A177-3AD203B41FA5}">
                      <a16:colId xmlns:a16="http://schemas.microsoft.com/office/drawing/2014/main" val="20003"/>
                    </a:ext>
                  </a:extLst>
                </a:gridCol>
              </a:tblGrid>
              <a:tr h="615999">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615999">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15999">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15999">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Slide Number Placeholder 1">
            <a:extLst>
              <a:ext uri="{FF2B5EF4-FFF2-40B4-BE49-F238E27FC236}">
                <a16:creationId xmlns:a16="http://schemas.microsoft.com/office/drawing/2014/main" id="{64912426-DE80-4FC8-9419-8A66E744D7D1}"/>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33</a:t>
            </a:fld>
            <a:endParaRPr lang="en-US" dirty="0"/>
          </a:p>
        </p:txBody>
      </p:sp>
    </p:spTree>
    <p:extLst>
      <p:ext uri="{BB962C8B-B14F-4D97-AF65-F5344CB8AC3E}">
        <p14:creationId xmlns:p14="http://schemas.microsoft.com/office/powerpoint/2010/main" val="114780341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p:nvPr/>
        </p:nvSpPr>
        <p:spPr>
          <a:xfrm>
            <a:off x="482600" y="838200"/>
            <a:ext cx="7048890" cy="67403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a:solidFill>
                  <a:schemeClr val="accent5"/>
                </a:solidFill>
                <a:latin typeface="+mj-lt"/>
                <a:ea typeface="+mj-ea"/>
                <a:cs typeface="+mj-cs"/>
                <a:sym typeface="Helvetica"/>
              </a:defRPr>
            </a:pPr>
            <a:endParaRPr sz="1600" dirty="0"/>
          </a:p>
          <a:p>
            <a:pPr>
              <a:defRPr>
                <a:solidFill>
                  <a:schemeClr val="accent5"/>
                </a:solidFill>
                <a:latin typeface="+mj-lt"/>
                <a:ea typeface="+mj-ea"/>
                <a:cs typeface="+mj-cs"/>
                <a:sym typeface="Helvetica"/>
              </a:defRPr>
            </a:pPr>
            <a:r>
              <a:rPr sz="1600" dirty="0">
                <a:solidFill>
                  <a:schemeClr val="tx1">
                    <a:lumMod val="95000"/>
                    <a:lumOff val="5000"/>
                  </a:schemeClr>
                </a:solidFill>
              </a:rPr>
              <a:t>What items on the previous page were the same?</a:t>
            </a:r>
            <a:endParaRPr lang="en-US" sz="1600" dirty="0">
              <a:solidFill>
                <a:schemeClr val="tx1">
                  <a:lumMod val="95000"/>
                  <a:lumOff val="5000"/>
                </a:schemeClr>
              </a:solidFill>
            </a:endParaRPr>
          </a:p>
          <a:p>
            <a:pPr>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r>
              <a:rPr sz="1600" dirty="0">
                <a:solidFill>
                  <a:schemeClr val="tx1">
                    <a:lumMod val="95000"/>
                    <a:lumOff val="5000"/>
                  </a:schemeClr>
                </a:solidFill>
              </a:rPr>
              <a:t>What items would fail the test of “have to have” to be in the game?</a:t>
            </a:r>
            <a:endParaRPr lang="en-US" sz="1600" dirty="0">
              <a:solidFill>
                <a:schemeClr val="tx1">
                  <a:lumMod val="95000"/>
                  <a:lumOff val="5000"/>
                </a:schemeClr>
              </a:solidFill>
            </a:endParaRPr>
          </a:p>
          <a:p>
            <a:pPr>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defRPr>
                <a:solidFill>
                  <a:schemeClr val="accent5"/>
                </a:solidFill>
                <a:latin typeface="+mj-lt"/>
                <a:ea typeface="+mj-ea"/>
                <a:cs typeface="+mj-cs"/>
                <a:sym typeface="Helvetica"/>
              </a:defRPr>
            </a:pPr>
            <a:br>
              <a:rPr lang="en-US" sz="1600" dirty="0">
                <a:solidFill>
                  <a:schemeClr val="tx1">
                    <a:lumMod val="95000"/>
                    <a:lumOff val="5000"/>
                  </a:schemeClr>
                </a:solidFill>
              </a:rPr>
            </a:b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r>
              <a:rPr sz="1600" dirty="0">
                <a:solidFill>
                  <a:schemeClr val="tx1">
                    <a:lumMod val="95000"/>
                    <a:lumOff val="5000"/>
                  </a:schemeClr>
                </a:solidFill>
              </a:rPr>
              <a:t>What items would pass the test of differentiation?</a:t>
            </a:r>
            <a:endParaRPr lang="en-US" sz="1600" dirty="0">
              <a:solidFill>
                <a:schemeClr val="tx1">
                  <a:lumMod val="95000"/>
                  <a:lumOff val="5000"/>
                </a:schemeClr>
              </a:solidFill>
            </a:endParaRPr>
          </a:p>
          <a:p>
            <a:pPr>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defRPr>
                <a:solidFill>
                  <a:schemeClr val="accent5"/>
                </a:solidFill>
                <a:latin typeface="+mj-lt"/>
                <a:ea typeface="+mj-ea"/>
                <a:cs typeface="+mj-cs"/>
                <a:sym typeface="Helvetica"/>
              </a:defRPr>
            </a:pPr>
            <a:br>
              <a:rPr lang="en-US" sz="1600" dirty="0">
                <a:solidFill>
                  <a:schemeClr val="tx1">
                    <a:lumMod val="95000"/>
                    <a:lumOff val="5000"/>
                  </a:schemeClr>
                </a:solidFill>
              </a:rPr>
            </a:b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endParaRPr sz="1600" dirty="0">
              <a:solidFill>
                <a:schemeClr val="tx1">
                  <a:lumMod val="95000"/>
                  <a:lumOff val="5000"/>
                </a:schemeClr>
              </a:solidFill>
            </a:endParaRPr>
          </a:p>
          <a:p>
            <a:pPr>
              <a:defRPr>
                <a:solidFill>
                  <a:schemeClr val="accent5"/>
                </a:solidFill>
                <a:latin typeface="+mj-lt"/>
                <a:ea typeface="+mj-ea"/>
                <a:cs typeface="+mj-cs"/>
                <a:sym typeface="Helvetica"/>
              </a:defRPr>
            </a:pPr>
            <a:r>
              <a:rPr sz="1600" dirty="0">
                <a:solidFill>
                  <a:schemeClr val="tx1">
                    <a:lumMod val="95000"/>
                    <a:lumOff val="5000"/>
                  </a:schemeClr>
                </a:solidFill>
              </a:rPr>
              <a:t>Add additional differentiation Branding items:</a:t>
            </a:r>
          </a:p>
        </p:txBody>
      </p:sp>
      <p:graphicFrame>
        <p:nvGraphicFramePr>
          <p:cNvPr id="298" name="Table 298"/>
          <p:cNvGraphicFramePr/>
          <p:nvPr>
            <p:extLst>
              <p:ext uri="{D42A27DB-BD31-4B8C-83A1-F6EECF244321}">
                <p14:modId xmlns:p14="http://schemas.microsoft.com/office/powerpoint/2010/main" val="813384382"/>
              </p:ext>
            </p:extLst>
          </p:nvPr>
        </p:nvGraphicFramePr>
        <p:xfrm>
          <a:off x="495092" y="1494972"/>
          <a:ext cx="6753570" cy="1041400"/>
        </p:xfrm>
        <a:graphic>
          <a:graphicData uri="http://schemas.openxmlformats.org/drawingml/2006/table">
            <a:tbl>
              <a:tblPr firstRow="1"/>
              <a:tblGrid>
                <a:gridCol w="2251190">
                  <a:extLst>
                    <a:ext uri="{9D8B030D-6E8A-4147-A177-3AD203B41FA5}">
                      <a16:colId xmlns:a16="http://schemas.microsoft.com/office/drawing/2014/main" val="20000"/>
                    </a:ext>
                  </a:extLst>
                </a:gridCol>
                <a:gridCol w="2251190">
                  <a:extLst>
                    <a:ext uri="{9D8B030D-6E8A-4147-A177-3AD203B41FA5}">
                      <a16:colId xmlns:a16="http://schemas.microsoft.com/office/drawing/2014/main" val="20001"/>
                    </a:ext>
                  </a:extLst>
                </a:gridCol>
                <a:gridCol w="2251190">
                  <a:extLst>
                    <a:ext uri="{9D8B030D-6E8A-4147-A177-3AD203B41FA5}">
                      <a16:colId xmlns:a16="http://schemas.microsoft.com/office/drawing/2014/main" val="20002"/>
                    </a:ext>
                  </a:extLst>
                </a:gridCol>
              </a:tblGrid>
              <a:tr h="5207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5207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99" name="Table 299"/>
          <p:cNvGraphicFramePr/>
          <p:nvPr>
            <p:extLst>
              <p:ext uri="{D42A27DB-BD31-4B8C-83A1-F6EECF244321}">
                <p14:modId xmlns:p14="http://schemas.microsoft.com/office/powerpoint/2010/main" val="839144774"/>
              </p:ext>
            </p:extLst>
          </p:nvPr>
        </p:nvGraphicFramePr>
        <p:xfrm>
          <a:off x="495093" y="3208099"/>
          <a:ext cx="6753567" cy="1409700"/>
        </p:xfrm>
        <a:graphic>
          <a:graphicData uri="http://schemas.openxmlformats.org/drawingml/2006/table">
            <a:tbl>
              <a:tblPr firstRow="1"/>
              <a:tblGrid>
                <a:gridCol w="2251189">
                  <a:extLst>
                    <a:ext uri="{9D8B030D-6E8A-4147-A177-3AD203B41FA5}">
                      <a16:colId xmlns:a16="http://schemas.microsoft.com/office/drawing/2014/main" val="20000"/>
                    </a:ext>
                  </a:extLst>
                </a:gridCol>
                <a:gridCol w="2251189">
                  <a:extLst>
                    <a:ext uri="{9D8B030D-6E8A-4147-A177-3AD203B41FA5}">
                      <a16:colId xmlns:a16="http://schemas.microsoft.com/office/drawing/2014/main" val="20001"/>
                    </a:ext>
                  </a:extLst>
                </a:gridCol>
                <a:gridCol w="2251189">
                  <a:extLst>
                    <a:ext uri="{9D8B030D-6E8A-4147-A177-3AD203B41FA5}">
                      <a16:colId xmlns:a16="http://schemas.microsoft.com/office/drawing/2014/main" val="20002"/>
                    </a:ext>
                  </a:extLst>
                </a:gridCol>
              </a:tblGrid>
              <a:tr h="4699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699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4699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00" name="Table 300"/>
          <p:cNvGraphicFramePr/>
          <p:nvPr>
            <p:extLst>
              <p:ext uri="{D42A27DB-BD31-4B8C-83A1-F6EECF244321}">
                <p14:modId xmlns:p14="http://schemas.microsoft.com/office/powerpoint/2010/main" val="1347502438"/>
              </p:ext>
            </p:extLst>
          </p:nvPr>
        </p:nvGraphicFramePr>
        <p:xfrm>
          <a:off x="482600" y="5351524"/>
          <a:ext cx="6753567" cy="1434345"/>
        </p:xfrm>
        <a:graphic>
          <a:graphicData uri="http://schemas.openxmlformats.org/drawingml/2006/table">
            <a:tbl>
              <a:tblPr firstRow="1"/>
              <a:tblGrid>
                <a:gridCol w="2251189">
                  <a:extLst>
                    <a:ext uri="{9D8B030D-6E8A-4147-A177-3AD203B41FA5}">
                      <a16:colId xmlns:a16="http://schemas.microsoft.com/office/drawing/2014/main" val="20000"/>
                    </a:ext>
                  </a:extLst>
                </a:gridCol>
                <a:gridCol w="2251189">
                  <a:extLst>
                    <a:ext uri="{9D8B030D-6E8A-4147-A177-3AD203B41FA5}">
                      <a16:colId xmlns:a16="http://schemas.microsoft.com/office/drawing/2014/main" val="20001"/>
                    </a:ext>
                  </a:extLst>
                </a:gridCol>
                <a:gridCol w="2251189">
                  <a:extLst>
                    <a:ext uri="{9D8B030D-6E8A-4147-A177-3AD203B41FA5}">
                      <a16:colId xmlns:a16="http://schemas.microsoft.com/office/drawing/2014/main" val="20002"/>
                    </a:ext>
                  </a:extLst>
                </a:gridCol>
              </a:tblGrid>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01" name="Table 301"/>
          <p:cNvGraphicFramePr/>
          <p:nvPr>
            <p:extLst>
              <p:ext uri="{D42A27DB-BD31-4B8C-83A1-F6EECF244321}">
                <p14:modId xmlns:p14="http://schemas.microsoft.com/office/powerpoint/2010/main" val="2760786204"/>
              </p:ext>
            </p:extLst>
          </p:nvPr>
        </p:nvGraphicFramePr>
        <p:xfrm>
          <a:off x="482600" y="7547134"/>
          <a:ext cx="6753567" cy="1434345"/>
        </p:xfrm>
        <a:graphic>
          <a:graphicData uri="http://schemas.openxmlformats.org/drawingml/2006/table">
            <a:tbl>
              <a:tblPr firstRow="1"/>
              <a:tblGrid>
                <a:gridCol w="2251189">
                  <a:extLst>
                    <a:ext uri="{9D8B030D-6E8A-4147-A177-3AD203B41FA5}">
                      <a16:colId xmlns:a16="http://schemas.microsoft.com/office/drawing/2014/main" val="20000"/>
                    </a:ext>
                  </a:extLst>
                </a:gridCol>
                <a:gridCol w="2251189">
                  <a:extLst>
                    <a:ext uri="{9D8B030D-6E8A-4147-A177-3AD203B41FA5}">
                      <a16:colId xmlns:a16="http://schemas.microsoft.com/office/drawing/2014/main" val="20001"/>
                    </a:ext>
                  </a:extLst>
                </a:gridCol>
                <a:gridCol w="2251189">
                  <a:extLst>
                    <a:ext uri="{9D8B030D-6E8A-4147-A177-3AD203B41FA5}">
                      <a16:colId xmlns:a16="http://schemas.microsoft.com/office/drawing/2014/main" val="20002"/>
                    </a:ext>
                  </a:extLst>
                </a:gridCol>
              </a:tblGrid>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Shape 290"/>
          <p:cNvSpPr/>
          <p:nvPr/>
        </p:nvSpPr>
        <p:spPr>
          <a:xfrm>
            <a:off x="400922" y="439045"/>
            <a:ext cx="6963731" cy="4801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sz="2800" dirty="0"/>
              <a:t>Personal Brand Management</a:t>
            </a:r>
            <a:endParaRPr sz="2800" dirty="0"/>
          </a:p>
        </p:txBody>
      </p:sp>
      <p:sp>
        <p:nvSpPr>
          <p:cNvPr id="9" name="Slide Number Placeholder 1">
            <a:extLst>
              <a:ext uri="{FF2B5EF4-FFF2-40B4-BE49-F238E27FC236}">
                <a16:creationId xmlns:a16="http://schemas.microsoft.com/office/drawing/2014/main" id="{9B4D9101-13D6-4DA7-8359-471442A19877}"/>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34</a:t>
            </a:fld>
            <a:endParaRPr lang="en-US" dirty="0"/>
          </a:p>
        </p:txBody>
      </p:sp>
    </p:spTree>
    <p:extLst>
      <p:ext uri="{BB962C8B-B14F-4D97-AF65-F5344CB8AC3E}">
        <p14:creationId xmlns:p14="http://schemas.microsoft.com/office/powerpoint/2010/main" val="28636129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Personal Brand</a:t>
            </a:r>
          </a:p>
        </p:txBody>
      </p:sp>
      <p:sp>
        <p:nvSpPr>
          <p:cNvPr id="2" name="Slide Number Placeholder 1"/>
          <p:cNvSpPr>
            <a:spLocks noGrp="1"/>
          </p:cNvSpPr>
          <p:nvPr>
            <p:ph type="sldNum" sz="quarter" idx="12"/>
          </p:nvPr>
        </p:nvSpPr>
        <p:spPr/>
        <p:txBody>
          <a:bodyPr/>
          <a:lstStyle/>
          <a:p>
            <a:fld id="{3B7AB435-B0F4-4A30-A918-6E75EBA4ECCA}" type="slidenum">
              <a:rPr lang="en-US" smtClean="0"/>
              <a:pPr/>
              <a:t>35</a:t>
            </a:fld>
            <a:endParaRPr lang="en-US" dirty="0"/>
          </a:p>
        </p:txBody>
      </p:sp>
      <p:sp>
        <p:nvSpPr>
          <p:cNvPr id="3" name="TextBox 2">
            <a:extLst>
              <a:ext uri="{FF2B5EF4-FFF2-40B4-BE49-F238E27FC236}">
                <a16:creationId xmlns:a16="http://schemas.microsoft.com/office/drawing/2014/main" id="{FBDF2094-17EB-C94F-AC33-29C2E4C8404D}"/>
              </a:ext>
            </a:extLst>
          </p:cNvPr>
          <p:cNvSpPr txBox="1"/>
          <p:nvPr/>
        </p:nvSpPr>
        <p:spPr>
          <a:xfrm>
            <a:off x="754380" y="1752600"/>
            <a:ext cx="6248399" cy="5078313"/>
          </a:xfrm>
          <a:prstGeom prst="rect">
            <a:avLst/>
          </a:prstGeom>
          <a:noFill/>
        </p:spPr>
        <p:txBody>
          <a:bodyPr wrap="square" rtlCol="0" anchor="t">
            <a:spAutoFit/>
          </a:bodyPr>
          <a:lstStyle/>
          <a:p>
            <a:pPr marL="342900" indent="-342900">
              <a:buFont typeface="Arial" panose="020B0604020202020204" pitchFamily="34" charset="0"/>
              <a:buChar char="•"/>
            </a:pPr>
            <a:r>
              <a:rPr lang="en-US" sz="1600" dirty="0"/>
              <a:t>Take a moment to write out your personal brand statement</a:t>
            </a:r>
            <a:r>
              <a:rPr lang="en-US" sz="1600" dirty="0">
                <a:cs typeface="Helvetica"/>
              </a:rPr>
              <a: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must you do to make this brand a reality?</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r>
              <a:rPr lang="en-US" sz="1600" dirty="0"/>
              <a:t>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questions or comments do you have for your supervisor?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96786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256120" y="1408547"/>
            <a:ext cx="7275370" cy="649408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Quarter 1 Plan</a:t>
            </a:r>
            <a:br>
              <a:rPr lang="en-US" sz="1600" dirty="0">
                <a:solidFill>
                  <a:schemeClr val="tx1">
                    <a:lumMod val="95000"/>
                    <a:lumOff val="5000"/>
                  </a:schemeClr>
                </a:solidFill>
              </a:rPr>
            </a:br>
            <a:br>
              <a:rPr lang="en-US" sz="1600" dirty="0">
                <a:solidFill>
                  <a:schemeClr val="tx1">
                    <a:lumMod val="95000"/>
                    <a:lumOff val="5000"/>
                  </a:schemeClr>
                </a:solidFill>
              </a:rPr>
            </a:br>
            <a:endParaRPr sz="1600" dirty="0">
              <a:solidFill>
                <a:schemeClr val="tx1">
                  <a:lumMod val="95000"/>
                  <a:lumOff val="5000"/>
                </a:schemeClr>
              </a:solidFill>
            </a:endParaRPr>
          </a:p>
          <a:p>
            <a:pPr marL="342900" indent="-342900">
              <a:buSzPct val="100000"/>
              <a:buAutoNum type="arabicPeriod"/>
              <a:defRPr>
                <a:solidFill>
                  <a:schemeClr val="accent5"/>
                </a:solidFill>
                <a:latin typeface="+mj-lt"/>
                <a:ea typeface="+mj-ea"/>
                <a:cs typeface="+mj-cs"/>
                <a:sym typeface="Helvetica"/>
              </a:defRPr>
            </a:pPr>
            <a:endParaRPr sz="1600" dirty="0"/>
          </a:p>
          <a:p>
            <a:pPr marL="342900" indent="-342900">
              <a:buSzPct val="100000"/>
              <a:buAutoNum type="arabicPeriod" startAt="3"/>
              <a:defRPr>
                <a:solidFill>
                  <a:schemeClr val="accent5"/>
                </a:solidFill>
                <a:latin typeface="+mj-lt"/>
                <a:ea typeface="+mj-ea"/>
                <a:cs typeface="+mj-cs"/>
                <a:sym typeface="Helvetica"/>
              </a:defRPr>
            </a:pPr>
            <a:endParaRPr sz="1600" dirty="0"/>
          </a:p>
          <a:p>
            <a:pPr marL="342900" indent="-342900">
              <a:buSzPct val="100000"/>
              <a:buAutoNum type="arabicPeriod" startAt="4"/>
              <a:defRPr>
                <a:solidFill>
                  <a:schemeClr val="accent5"/>
                </a:solidFill>
                <a:latin typeface="+mj-lt"/>
                <a:ea typeface="+mj-ea"/>
                <a:cs typeface="+mj-cs"/>
                <a:sym typeface="Helvetica"/>
              </a:defRPr>
            </a:pPr>
            <a:endParaRPr sz="1600" dirty="0"/>
          </a:p>
          <a:p>
            <a:pPr marL="342900" indent="-342900">
              <a:buSzPct val="100000"/>
              <a:buAutoNum type="arabicPeriod" startAt="5"/>
              <a:defRPr>
                <a:solidFill>
                  <a:schemeClr val="accent5"/>
                </a:solidFill>
                <a:latin typeface="+mj-lt"/>
                <a:ea typeface="+mj-ea"/>
                <a:cs typeface="+mj-cs"/>
                <a:sym typeface="Helvetica"/>
              </a:defRPr>
            </a:pPr>
            <a:endParaRPr sz="1600" dirty="0"/>
          </a:p>
          <a:p>
            <a:pPr marL="342900" indent="-342900">
              <a:buSzPct val="100000"/>
              <a:buAutoNum type="arabicPeriod" startAt="6"/>
              <a:defRPr>
                <a:solidFill>
                  <a:schemeClr val="accent5"/>
                </a:solidFill>
                <a:latin typeface="+mj-lt"/>
                <a:ea typeface="+mj-ea"/>
                <a:cs typeface="+mj-cs"/>
                <a:sym typeface="Helvetica"/>
              </a:defRPr>
            </a:pPr>
            <a:endParaRPr sz="1600" dirty="0"/>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a:p>
            <a:pPr marL="342900" indent="-342900">
              <a:buSzPct val="100000"/>
              <a:buAutoNum type="arabicPeriod" startAt="11"/>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Additional Thoughts:</a:t>
            </a:r>
          </a:p>
          <a:p>
            <a:pPr>
              <a:buSzPct val="100000"/>
              <a:defRPr>
                <a:solidFill>
                  <a:schemeClr val="accent5"/>
                </a:solidFill>
                <a:latin typeface="+mj-lt"/>
                <a:ea typeface="+mj-ea"/>
                <a:cs typeface="+mj-cs"/>
                <a:sym typeface="Helvetica"/>
              </a:defRPr>
            </a:pPr>
            <a:endParaRPr sz="1600" dirty="0"/>
          </a:p>
          <a:p>
            <a:pPr marL="342900" indent="-342900">
              <a:buSzPct val="100000"/>
              <a:buAutoNum type="arabicPeriod" startAt="4"/>
              <a:defRPr>
                <a:solidFill>
                  <a:schemeClr val="accent5"/>
                </a:solidFill>
                <a:latin typeface="+mj-lt"/>
                <a:ea typeface="+mj-ea"/>
                <a:cs typeface="+mj-cs"/>
                <a:sym typeface="Helvetica"/>
              </a:defRPr>
            </a:pPr>
            <a:endParaRPr sz="1600" dirty="0"/>
          </a:p>
          <a:p>
            <a:pPr marL="342900" indent="-342900">
              <a:buSzPct val="100000"/>
              <a:buAutoNum type="arabicPeriod" startAt="5"/>
              <a:defRPr>
                <a:solidFill>
                  <a:schemeClr val="accent5"/>
                </a:solidFill>
                <a:latin typeface="+mj-lt"/>
                <a:ea typeface="+mj-ea"/>
                <a:cs typeface="+mj-cs"/>
                <a:sym typeface="Helvetica"/>
              </a:defRPr>
            </a:pPr>
            <a:endParaRPr sz="1600" dirty="0"/>
          </a:p>
          <a:p>
            <a:pPr marL="342900" indent="-342900">
              <a:buSzPct val="100000"/>
              <a:buAutoNum type="arabicPeriod" startAt="6"/>
              <a:defRPr>
                <a:solidFill>
                  <a:schemeClr val="accent5"/>
                </a:solidFill>
                <a:latin typeface="+mj-lt"/>
                <a:ea typeface="+mj-ea"/>
                <a:cs typeface="+mj-cs"/>
                <a:sym typeface="Helvetica"/>
              </a:defRPr>
            </a:pPr>
            <a:endParaRPr sz="1600" dirty="0"/>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p:txBody>
      </p:sp>
      <p:sp>
        <p:nvSpPr>
          <p:cNvPr id="290" name="Shape 290"/>
          <p:cNvSpPr/>
          <p:nvPr/>
        </p:nvSpPr>
        <p:spPr>
          <a:xfrm>
            <a:off x="400922" y="439045"/>
            <a:ext cx="6963731" cy="4801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sz="2800" dirty="0"/>
              <a:t>Quarterly Plan</a:t>
            </a:r>
            <a:endParaRPr sz="2800" dirty="0"/>
          </a:p>
        </p:txBody>
      </p:sp>
      <p:graphicFrame>
        <p:nvGraphicFramePr>
          <p:cNvPr id="291" name="Table 291"/>
          <p:cNvGraphicFramePr/>
          <p:nvPr>
            <p:extLst>
              <p:ext uri="{D42A27DB-BD31-4B8C-83A1-F6EECF244321}">
                <p14:modId xmlns:p14="http://schemas.microsoft.com/office/powerpoint/2010/main" val="2905010314"/>
              </p:ext>
            </p:extLst>
          </p:nvPr>
        </p:nvGraphicFramePr>
        <p:xfrm>
          <a:off x="480750" y="2514600"/>
          <a:ext cx="6826108" cy="2667000"/>
        </p:xfrm>
        <a:graphic>
          <a:graphicData uri="http://schemas.openxmlformats.org/drawingml/2006/table">
            <a:tbl>
              <a:tblPr firstRow="1"/>
              <a:tblGrid>
                <a:gridCol w="1706527">
                  <a:extLst>
                    <a:ext uri="{9D8B030D-6E8A-4147-A177-3AD203B41FA5}">
                      <a16:colId xmlns:a16="http://schemas.microsoft.com/office/drawing/2014/main" val="20000"/>
                    </a:ext>
                  </a:extLst>
                </a:gridCol>
                <a:gridCol w="1706527">
                  <a:extLst>
                    <a:ext uri="{9D8B030D-6E8A-4147-A177-3AD203B41FA5}">
                      <a16:colId xmlns:a16="http://schemas.microsoft.com/office/drawing/2014/main" val="20001"/>
                    </a:ext>
                  </a:extLst>
                </a:gridCol>
                <a:gridCol w="1706527">
                  <a:extLst>
                    <a:ext uri="{9D8B030D-6E8A-4147-A177-3AD203B41FA5}">
                      <a16:colId xmlns:a16="http://schemas.microsoft.com/office/drawing/2014/main" val="20002"/>
                    </a:ext>
                  </a:extLst>
                </a:gridCol>
                <a:gridCol w="1706527">
                  <a:extLst>
                    <a:ext uri="{9D8B030D-6E8A-4147-A177-3AD203B41FA5}">
                      <a16:colId xmlns:a16="http://schemas.microsoft.com/office/drawing/2014/main" val="20003"/>
                    </a:ext>
                  </a:extLst>
                </a:gridCol>
              </a:tblGrid>
              <a:tr h="666750">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Area of Improvement</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Strategy to Improve</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By When</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Mentor</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Slide Number Placeholder 1">
            <a:extLst>
              <a:ext uri="{FF2B5EF4-FFF2-40B4-BE49-F238E27FC236}">
                <a16:creationId xmlns:a16="http://schemas.microsoft.com/office/drawing/2014/main" id="{AD4B574A-C514-4A15-8D6E-45555BA69D2E}"/>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36</a:t>
            </a:fld>
            <a:endParaRPr lang="en-US" dirty="0"/>
          </a:p>
        </p:txBody>
      </p:sp>
    </p:spTree>
    <p:extLst>
      <p:ext uri="{BB962C8B-B14F-4D97-AF65-F5344CB8AC3E}">
        <p14:creationId xmlns:p14="http://schemas.microsoft.com/office/powerpoint/2010/main" val="8955074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256120" y="1408547"/>
            <a:ext cx="7275370" cy="723274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Quarter 2 Plan</a:t>
            </a:r>
            <a:br>
              <a:rPr lang="en-US" sz="1600" dirty="0">
                <a:solidFill>
                  <a:schemeClr val="tx1">
                    <a:lumMod val="95000"/>
                    <a:lumOff val="5000"/>
                  </a:schemeClr>
                </a:solidFill>
              </a:rPr>
            </a:br>
            <a:br>
              <a:rPr lang="en-US" sz="1600" dirty="0">
                <a:solidFill>
                  <a:schemeClr val="tx1">
                    <a:lumMod val="95000"/>
                    <a:lumOff val="5000"/>
                  </a:schemeClr>
                </a:solidFill>
              </a:rPr>
            </a:br>
            <a:endParaRPr sz="1600" dirty="0">
              <a:solidFill>
                <a:schemeClr val="tx1">
                  <a:lumMod val="95000"/>
                  <a:lumOff val="5000"/>
                </a:schemeClr>
              </a:solidFill>
            </a:endParaRPr>
          </a:p>
          <a:p>
            <a:pPr marL="342900" indent="-342900">
              <a:buSzPct val="100000"/>
              <a:buAutoNum type="arabicPeriod"/>
              <a:defRPr>
                <a:solidFill>
                  <a:schemeClr val="accent5"/>
                </a:solidFill>
                <a:latin typeface="+mj-lt"/>
                <a:ea typeface="+mj-ea"/>
                <a:cs typeface="+mj-cs"/>
                <a:sym typeface="Helvetica"/>
              </a:defRPr>
            </a:pPr>
            <a:endParaRPr sz="1600" dirty="0"/>
          </a:p>
          <a:p>
            <a:pPr marL="342900" indent="-342900">
              <a:buSzPct val="100000"/>
              <a:buAutoNum type="arabicPeriod" startAt="3"/>
              <a:defRPr>
                <a:solidFill>
                  <a:schemeClr val="accent5"/>
                </a:solidFill>
                <a:latin typeface="+mj-lt"/>
                <a:ea typeface="+mj-ea"/>
                <a:cs typeface="+mj-cs"/>
                <a:sym typeface="Helvetica"/>
              </a:defRPr>
            </a:pPr>
            <a:endParaRPr sz="1600" dirty="0"/>
          </a:p>
          <a:p>
            <a:pPr marL="342900" indent="-342900">
              <a:buSzPct val="100000"/>
              <a:buAutoNum type="arabicPeriod" startAt="4"/>
              <a:defRPr>
                <a:solidFill>
                  <a:schemeClr val="accent5"/>
                </a:solidFill>
                <a:latin typeface="+mj-lt"/>
                <a:ea typeface="+mj-ea"/>
                <a:cs typeface="+mj-cs"/>
                <a:sym typeface="Helvetica"/>
              </a:defRPr>
            </a:pPr>
            <a:endParaRPr sz="1600" dirty="0"/>
          </a:p>
          <a:p>
            <a:pPr marL="342900" indent="-342900">
              <a:buSzPct val="100000"/>
              <a:buAutoNum type="arabicPeriod" startAt="5"/>
              <a:defRPr>
                <a:solidFill>
                  <a:schemeClr val="accent5"/>
                </a:solidFill>
                <a:latin typeface="+mj-lt"/>
                <a:ea typeface="+mj-ea"/>
                <a:cs typeface="+mj-cs"/>
                <a:sym typeface="Helvetica"/>
              </a:defRPr>
            </a:pPr>
            <a:endParaRPr sz="1600" dirty="0"/>
          </a:p>
          <a:p>
            <a:pPr marL="342900" indent="-342900">
              <a:buSzPct val="100000"/>
              <a:buAutoNum type="arabicPeriod" startAt="6"/>
              <a:defRPr>
                <a:solidFill>
                  <a:schemeClr val="accent5"/>
                </a:solidFill>
                <a:latin typeface="+mj-lt"/>
                <a:ea typeface="+mj-ea"/>
                <a:cs typeface="+mj-cs"/>
                <a:sym typeface="Helvetica"/>
              </a:defRPr>
            </a:pPr>
            <a:endParaRPr sz="1600" dirty="0"/>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a:p>
            <a:pPr marL="342900" indent="-342900">
              <a:buSzPct val="100000"/>
              <a:buAutoNum type="arabicPeriod" startAt="11"/>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What Improvements did you make in quarter 1?</a:t>
            </a: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How have they helped you?</a:t>
            </a: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Additional Thoughts:</a:t>
            </a:r>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p:txBody>
      </p:sp>
      <p:sp>
        <p:nvSpPr>
          <p:cNvPr id="290" name="Shape 290"/>
          <p:cNvSpPr/>
          <p:nvPr/>
        </p:nvSpPr>
        <p:spPr>
          <a:xfrm>
            <a:off x="400922" y="439045"/>
            <a:ext cx="6963731" cy="4801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sz="2800" dirty="0"/>
              <a:t>Quarterly Plan</a:t>
            </a:r>
            <a:endParaRPr sz="2800" dirty="0"/>
          </a:p>
        </p:txBody>
      </p:sp>
      <p:sp>
        <p:nvSpPr>
          <p:cNvPr id="6" name="Slide Number Placeholder 1">
            <a:extLst>
              <a:ext uri="{FF2B5EF4-FFF2-40B4-BE49-F238E27FC236}">
                <a16:creationId xmlns:a16="http://schemas.microsoft.com/office/drawing/2014/main" id="{ACBABE03-40F4-4ADA-A59E-171397235E4E}"/>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37</a:t>
            </a:fld>
            <a:endParaRPr lang="en-US" dirty="0"/>
          </a:p>
        </p:txBody>
      </p:sp>
      <p:graphicFrame>
        <p:nvGraphicFramePr>
          <p:cNvPr id="7" name="Table 291">
            <a:extLst>
              <a:ext uri="{FF2B5EF4-FFF2-40B4-BE49-F238E27FC236}">
                <a16:creationId xmlns:a16="http://schemas.microsoft.com/office/drawing/2014/main" id="{1EE8C2A1-0508-4DC4-B1DD-D09694DBE6E1}"/>
              </a:ext>
            </a:extLst>
          </p:cNvPr>
          <p:cNvGraphicFramePr/>
          <p:nvPr>
            <p:extLst>
              <p:ext uri="{D42A27DB-BD31-4B8C-83A1-F6EECF244321}">
                <p14:modId xmlns:p14="http://schemas.microsoft.com/office/powerpoint/2010/main" val="2227156913"/>
              </p:ext>
            </p:extLst>
          </p:nvPr>
        </p:nvGraphicFramePr>
        <p:xfrm>
          <a:off x="480750" y="2514600"/>
          <a:ext cx="6826108" cy="2667000"/>
        </p:xfrm>
        <a:graphic>
          <a:graphicData uri="http://schemas.openxmlformats.org/drawingml/2006/table">
            <a:tbl>
              <a:tblPr firstRow="1"/>
              <a:tblGrid>
                <a:gridCol w="1706527">
                  <a:extLst>
                    <a:ext uri="{9D8B030D-6E8A-4147-A177-3AD203B41FA5}">
                      <a16:colId xmlns:a16="http://schemas.microsoft.com/office/drawing/2014/main" val="20000"/>
                    </a:ext>
                  </a:extLst>
                </a:gridCol>
                <a:gridCol w="1706527">
                  <a:extLst>
                    <a:ext uri="{9D8B030D-6E8A-4147-A177-3AD203B41FA5}">
                      <a16:colId xmlns:a16="http://schemas.microsoft.com/office/drawing/2014/main" val="20001"/>
                    </a:ext>
                  </a:extLst>
                </a:gridCol>
                <a:gridCol w="1706527">
                  <a:extLst>
                    <a:ext uri="{9D8B030D-6E8A-4147-A177-3AD203B41FA5}">
                      <a16:colId xmlns:a16="http://schemas.microsoft.com/office/drawing/2014/main" val="20002"/>
                    </a:ext>
                  </a:extLst>
                </a:gridCol>
                <a:gridCol w="1706527">
                  <a:extLst>
                    <a:ext uri="{9D8B030D-6E8A-4147-A177-3AD203B41FA5}">
                      <a16:colId xmlns:a16="http://schemas.microsoft.com/office/drawing/2014/main" val="20003"/>
                    </a:ext>
                  </a:extLst>
                </a:gridCol>
              </a:tblGrid>
              <a:tr h="666750">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Area of Improvement</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Strategy to Improve</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By When</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Mentor</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40044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256120" y="1408547"/>
            <a:ext cx="7275370" cy="82176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Quarter 3 Plan</a:t>
            </a:r>
            <a:br>
              <a:rPr lang="en-US" sz="1600" dirty="0">
                <a:solidFill>
                  <a:schemeClr val="tx1">
                    <a:lumMod val="95000"/>
                    <a:lumOff val="5000"/>
                  </a:schemeClr>
                </a:solidFill>
              </a:rPr>
            </a:br>
            <a:br>
              <a:rPr lang="en-US" sz="1600" dirty="0">
                <a:solidFill>
                  <a:schemeClr val="tx1">
                    <a:lumMod val="95000"/>
                    <a:lumOff val="5000"/>
                  </a:schemeClr>
                </a:solidFill>
              </a:rPr>
            </a:br>
            <a:endParaRPr sz="1600" dirty="0">
              <a:solidFill>
                <a:schemeClr val="tx1">
                  <a:lumMod val="95000"/>
                  <a:lumOff val="5000"/>
                </a:schemeClr>
              </a:solidFill>
            </a:endParaRPr>
          </a:p>
          <a:p>
            <a:pPr marL="342900" indent="-342900">
              <a:buSzPct val="100000"/>
              <a:buAutoNum type="arabicPeriod"/>
              <a:defRPr>
                <a:solidFill>
                  <a:schemeClr val="accent5"/>
                </a:solidFill>
                <a:latin typeface="+mj-lt"/>
                <a:ea typeface="+mj-ea"/>
                <a:cs typeface="+mj-cs"/>
                <a:sym typeface="Helvetica"/>
              </a:defRPr>
            </a:pPr>
            <a:endParaRPr sz="1600" dirty="0"/>
          </a:p>
          <a:p>
            <a:pPr marL="342900" indent="-342900">
              <a:buSzPct val="100000"/>
              <a:buAutoNum type="arabicPeriod" startAt="3"/>
              <a:defRPr>
                <a:solidFill>
                  <a:schemeClr val="accent5"/>
                </a:solidFill>
                <a:latin typeface="+mj-lt"/>
                <a:ea typeface="+mj-ea"/>
                <a:cs typeface="+mj-cs"/>
                <a:sym typeface="Helvetica"/>
              </a:defRPr>
            </a:pPr>
            <a:endParaRPr sz="1600" dirty="0"/>
          </a:p>
          <a:p>
            <a:pPr marL="342900" indent="-342900">
              <a:buSzPct val="100000"/>
              <a:buAutoNum type="arabicPeriod" startAt="4"/>
              <a:defRPr>
                <a:solidFill>
                  <a:schemeClr val="accent5"/>
                </a:solidFill>
                <a:latin typeface="+mj-lt"/>
                <a:ea typeface="+mj-ea"/>
                <a:cs typeface="+mj-cs"/>
                <a:sym typeface="Helvetica"/>
              </a:defRPr>
            </a:pPr>
            <a:endParaRPr sz="1600" dirty="0"/>
          </a:p>
          <a:p>
            <a:pPr marL="342900" indent="-342900">
              <a:buSzPct val="100000"/>
              <a:buAutoNum type="arabicPeriod" startAt="5"/>
              <a:defRPr>
                <a:solidFill>
                  <a:schemeClr val="accent5"/>
                </a:solidFill>
                <a:latin typeface="+mj-lt"/>
                <a:ea typeface="+mj-ea"/>
                <a:cs typeface="+mj-cs"/>
                <a:sym typeface="Helvetica"/>
              </a:defRPr>
            </a:pPr>
            <a:endParaRPr sz="1600" dirty="0"/>
          </a:p>
          <a:p>
            <a:pPr marL="342900" indent="-342900">
              <a:buSzPct val="100000"/>
              <a:buAutoNum type="arabicPeriod" startAt="6"/>
              <a:defRPr>
                <a:solidFill>
                  <a:schemeClr val="accent5"/>
                </a:solidFill>
                <a:latin typeface="+mj-lt"/>
                <a:ea typeface="+mj-ea"/>
                <a:cs typeface="+mj-cs"/>
                <a:sym typeface="Helvetica"/>
              </a:defRPr>
            </a:pPr>
            <a:endParaRPr sz="1600" dirty="0"/>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a:p>
            <a:pPr marL="342900" indent="-342900">
              <a:buSzPct val="100000"/>
              <a:buAutoNum type="arabicPeriod" startAt="11"/>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What Improvements did you make in quarter 2?</a:t>
            </a: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How have they helped you?</a:t>
            </a: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Additional Thoughts:</a:t>
            </a:r>
          </a:p>
          <a:p>
            <a:pPr>
              <a:buSzPct val="100000"/>
              <a:defRPr>
                <a:solidFill>
                  <a:schemeClr val="accent5"/>
                </a:solidFill>
                <a:latin typeface="+mj-lt"/>
                <a:ea typeface="+mj-ea"/>
                <a:cs typeface="+mj-cs"/>
                <a:sym typeface="Helvetica"/>
              </a:defRPr>
            </a:pPr>
            <a:endParaRPr sz="1600" dirty="0"/>
          </a:p>
          <a:p>
            <a:pPr marL="342900" indent="-342900">
              <a:buSzPct val="100000"/>
              <a:buAutoNum type="arabicPeriod" startAt="4"/>
              <a:defRPr>
                <a:solidFill>
                  <a:schemeClr val="accent5"/>
                </a:solidFill>
                <a:latin typeface="+mj-lt"/>
                <a:ea typeface="+mj-ea"/>
                <a:cs typeface="+mj-cs"/>
                <a:sym typeface="Helvetica"/>
              </a:defRPr>
            </a:pPr>
            <a:endParaRPr sz="1600" dirty="0"/>
          </a:p>
          <a:p>
            <a:pPr marL="342900" indent="-342900">
              <a:buSzPct val="100000"/>
              <a:buAutoNum type="arabicPeriod" startAt="5"/>
              <a:defRPr>
                <a:solidFill>
                  <a:schemeClr val="accent5"/>
                </a:solidFill>
                <a:latin typeface="+mj-lt"/>
                <a:ea typeface="+mj-ea"/>
                <a:cs typeface="+mj-cs"/>
                <a:sym typeface="Helvetica"/>
              </a:defRPr>
            </a:pPr>
            <a:endParaRPr sz="1600" dirty="0"/>
          </a:p>
          <a:p>
            <a:pPr marL="342900" indent="-342900">
              <a:buSzPct val="100000"/>
              <a:buAutoNum type="arabicPeriod" startAt="6"/>
              <a:defRPr>
                <a:solidFill>
                  <a:schemeClr val="accent5"/>
                </a:solidFill>
                <a:latin typeface="+mj-lt"/>
                <a:ea typeface="+mj-ea"/>
                <a:cs typeface="+mj-cs"/>
                <a:sym typeface="Helvetica"/>
              </a:defRPr>
            </a:pPr>
            <a:endParaRPr sz="1600" dirty="0"/>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p:txBody>
      </p:sp>
      <p:sp>
        <p:nvSpPr>
          <p:cNvPr id="290" name="Shape 290"/>
          <p:cNvSpPr/>
          <p:nvPr/>
        </p:nvSpPr>
        <p:spPr>
          <a:xfrm>
            <a:off x="400922" y="439045"/>
            <a:ext cx="6963731" cy="4801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sz="2800" dirty="0"/>
              <a:t>Quarterly Plan</a:t>
            </a:r>
            <a:endParaRPr sz="2800" dirty="0"/>
          </a:p>
        </p:txBody>
      </p:sp>
      <p:sp>
        <p:nvSpPr>
          <p:cNvPr id="6" name="Slide Number Placeholder 1">
            <a:extLst>
              <a:ext uri="{FF2B5EF4-FFF2-40B4-BE49-F238E27FC236}">
                <a16:creationId xmlns:a16="http://schemas.microsoft.com/office/drawing/2014/main" id="{BA09800B-92CC-44B7-8615-590D84802EA3}"/>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38</a:t>
            </a:fld>
            <a:endParaRPr lang="en-US" dirty="0"/>
          </a:p>
        </p:txBody>
      </p:sp>
      <p:graphicFrame>
        <p:nvGraphicFramePr>
          <p:cNvPr id="7" name="Table 291">
            <a:extLst>
              <a:ext uri="{FF2B5EF4-FFF2-40B4-BE49-F238E27FC236}">
                <a16:creationId xmlns:a16="http://schemas.microsoft.com/office/drawing/2014/main" id="{BDA70C07-DD59-4373-A396-2973E4B5A18D}"/>
              </a:ext>
            </a:extLst>
          </p:cNvPr>
          <p:cNvGraphicFramePr/>
          <p:nvPr>
            <p:extLst>
              <p:ext uri="{D42A27DB-BD31-4B8C-83A1-F6EECF244321}">
                <p14:modId xmlns:p14="http://schemas.microsoft.com/office/powerpoint/2010/main" val="2227156913"/>
              </p:ext>
            </p:extLst>
          </p:nvPr>
        </p:nvGraphicFramePr>
        <p:xfrm>
          <a:off x="480750" y="2514600"/>
          <a:ext cx="6826108" cy="2667000"/>
        </p:xfrm>
        <a:graphic>
          <a:graphicData uri="http://schemas.openxmlformats.org/drawingml/2006/table">
            <a:tbl>
              <a:tblPr firstRow="1"/>
              <a:tblGrid>
                <a:gridCol w="1706527">
                  <a:extLst>
                    <a:ext uri="{9D8B030D-6E8A-4147-A177-3AD203B41FA5}">
                      <a16:colId xmlns:a16="http://schemas.microsoft.com/office/drawing/2014/main" val="20000"/>
                    </a:ext>
                  </a:extLst>
                </a:gridCol>
                <a:gridCol w="1706527">
                  <a:extLst>
                    <a:ext uri="{9D8B030D-6E8A-4147-A177-3AD203B41FA5}">
                      <a16:colId xmlns:a16="http://schemas.microsoft.com/office/drawing/2014/main" val="20001"/>
                    </a:ext>
                  </a:extLst>
                </a:gridCol>
                <a:gridCol w="1706527">
                  <a:extLst>
                    <a:ext uri="{9D8B030D-6E8A-4147-A177-3AD203B41FA5}">
                      <a16:colId xmlns:a16="http://schemas.microsoft.com/office/drawing/2014/main" val="20002"/>
                    </a:ext>
                  </a:extLst>
                </a:gridCol>
                <a:gridCol w="1706527">
                  <a:extLst>
                    <a:ext uri="{9D8B030D-6E8A-4147-A177-3AD203B41FA5}">
                      <a16:colId xmlns:a16="http://schemas.microsoft.com/office/drawing/2014/main" val="20003"/>
                    </a:ext>
                  </a:extLst>
                </a:gridCol>
              </a:tblGrid>
              <a:tr h="666750">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Area of Improvement</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Strategy to Improve</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By When</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Mentor</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8665250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endParaRPr lang="en-US" sz="2800" dirty="0">
              <a:solidFill>
                <a:schemeClr val="accent1"/>
              </a:solidFill>
              <a:latin typeface="Helvetica" panose="020B0604020202020204" pitchFamily="34" charset="0"/>
            </a:endParaRPr>
          </a:p>
        </p:txBody>
      </p:sp>
      <p:sp>
        <p:nvSpPr>
          <p:cNvPr id="7" name="Content Placeholder 2"/>
          <p:cNvSpPr txBox="1">
            <a:spLocks/>
          </p:cNvSpPr>
          <p:nvPr/>
        </p:nvSpPr>
        <p:spPr>
          <a:xfrm>
            <a:off x="417706" y="1322455"/>
            <a:ext cx="6995160" cy="7559517"/>
          </a:xfrm>
          <a:prstGeom prst="rect">
            <a:avLst/>
          </a:prstGeom>
        </p:spPr>
        <p:txBody>
          <a:bodyPr lIns="101882" tIns="50941" rIns="101882" bIns="50941">
            <a:normAutofit fontScale="92500" lnSpcReduction="10000"/>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900" b="0" i="0" u="sng" strike="noStrike" kern="0" cap="none" spc="0" normalizeH="0" baseline="0" noProof="0" dirty="0">
                <a:ln>
                  <a:noFill/>
                </a:ln>
                <a:effectLst/>
                <a:uLnTx/>
                <a:uFillTx/>
                <a:latin typeface="Helvetica" panose="020B0604020202020204" pitchFamily="34" charset="0"/>
                <a:ea typeface="ＭＳ Ｐゴシック"/>
              </a:rPr>
              <a:t>Topic Summaries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600" b="0" i="0" u="sng" strike="noStrike" kern="0" cap="none" spc="0" normalizeH="0" baseline="0" noProof="0" dirty="0">
                <a:ln>
                  <a:noFill/>
                </a:ln>
                <a:effectLst/>
                <a:uLnTx/>
                <a:uFillTx/>
                <a:latin typeface="Helvetica" panose="020B0604020202020204" pitchFamily="34" charset="0"/>
                <a:ea typeface="ＭＳ Ｐゴシック"/>
              </a:rPr>
              <a:t>  </a:t>
            </a:r>
          </a:p>
          <a:p>
            <a:pPr marL="0" marR="0" lvl="0" indent="0" algn="l" defTabSz="914400" rtl="0" eaLnBrk="0" fontAlgn="base" latinLnBrk="0" hangingPunct="0">
              <a:lnSpc>
                <a:spcPct val="100000"/>
              </a:lnSpc>
              <a:spcBef>
                <a:spcPct val="20000"/>
              </a:spcBef>
              <a:spcAft>
                <a:spcPct val="0"/>
              </a:spcAft>
              <a:buClrTx/>
              <a:buSzTx/>
              <a:buNone/>
              <a:tabLst/>
              <a:defRPr/>
            </a:pPr>
            <a:r>
              <a:rPr kumimoji="0" lang="en-US" sz="1200" i="0" u="none" strike="noStrike" kern="0" cap="none" spc="0" normalizeH="0" baseline="0" noProof="0" dirty="0">
                <a:ln>
                  <a:noFill/>
                </a:ln>
                <a:effectLst/>
                <a:uLnTx/>
                <a:uFillTx/>
                <a:latin typeface="Helvetica" panose="020B0604020202020204" pitchFamily="34" charset="0"/>
                <a:ea typeface="ＭＳ Ｐゴシック"/>
              </a:rPr>
              <a:t>Team Dynamics</a:t>
            </a:r>
          </a:p>
          <a:p>
            <a:pPr marL="0" lvl="0" indent="0" defTabSz="914400">
              <a:buNone/>
              <a:defRPr/>
            </a:pPr>
            <a:r>
              <a:rPr lang="en-US" sz="1200" b="0" kern="0" dirty="0">
                <a:latin typeface="Helvetica" panose="020B0604020202020204" pitchFamily="34" charset="0"/>
                <a:ea typeface="ＭＳ Ｐゴシック"/>
              </a:rPr>
              <a:t>Teams thrive and fail based upon how they communicate, leverage each other’s talents and work together. Your ability to create the right team dynamics is essential to your long term success and that of your agency/brokerage. </a:t>
            </a:r>
            <a:endParaRPr lang="en-US" sz="1200" b="0" kern="0" noProof="0" dirty="0">
              <a:latin typeface="Helvetica" panose="020B0604020202020204" pitchFamily="34" charset="0"/>
              <a:ea typeface="ＭＳ Ｐゴシック"/>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1200" i="0" u="none" strike="noStrike" kern="0" cap="none" spc="0" normalizeH="0" baseline="0" noProof="0" dirty="0">
              <a:ln>
                <a:noFill/>
              </a:ln>
              <a:effectLst/>
              <a:uLnTx/>
              <a:uFillTx/>
              <a:latin typeface="Helvetica" panose="020B0604020202020204" pitchFamily="34" charset="0"/>
              <a:ea typeface="ＭＳ Ｐゴシック"/>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US" sz="1200" i="0" u="none" strike="noStrike" kern="0" cap="none" spc="0" normalizeH="0" baseline="0" noProof="0" dirty="0">
                <a:ln>
                  <a:noFill/>
                </a:ln>
                <a:effectLst/>
                <a:uLnTx/>
                <a:uFillTx/>
                <a:latin typeface="Helvetica" panose="020B0604020202020204" pitchFamily="34" charset="0"/>
                <a:ea typeface="ＭＳ Ｐゴシック"/>
              </a:rPr>
              <a:t>Growth</a:t>
            </a:r>
          </a:p>
          <a:p>
            <a:pPr marL="0" marR="0" lvl="0" indent="0" algn="l" defTabSz="914400" rtl="0" eaLnBrk="0" fontAlgn="base" latinLnBrk="0" hangingPunct="0">
              <a:lnSpc>
                <a:spcPct val="100000"/>
              </a:lnSpc>
              <a:spcBef>
                <a:spcPct val="20000"/>
              </a:spcBef>
              <a:spcAft>
                <a:spcPct val="0"/>
              </a:spcAft>
              <a:buClrTx/>
              <a:buSzTx/>
              <a:buNone/>
              <a:tabLst/>
              <a:defRPr/>
            </a:pPr>
            <a:r>
              <a:rPr kumimoji="0" lang="en-US" sz="1200" b="0" i="0" u="none" strike="noStrike" kern="0" cap="none" spc="0" normalizeH="0" baseline="0" noProof="0" dirty="0">
                <a:ln>
                  <a:noFill/>
                </a:ln>
                <a:effectLst/>
                <a:uLnTx/>
                <a:uFillTx/>
                <a:latin typeface="Helvetica" panose="020B0604020202020204" pitchFamily="34" charset="0"/>
                <a:ea typeface="ＭＳ Ｐゴシック"/>
              </a:rPr>
              <a:t>Growth is essential. Any organization that isn’t growing is going backward. The ability to obtain new clients and retain the clients you already have is a must. But, growth is also a mindset of HOW to engage the behaviors that are in alignment with growth.’</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1200" b="0" i="0" u="none" strike="noStrike" kern="0" cap="none" spc="0" normalizeH="0" baseline="0" noProof="0" dirty="0">
              <a:ln>
                <a:noFill/>
              </a:ln>
              <a:effectLst/>
              <a:uLnTx/>
              <a:uFillTx/>
              <a:latin typeface="Helvetica" panose="020B0604020202020204" pitchFamily="34" charset="0"/>
              <a:ea typeface="ＭＳ Ｐゴシック"/>
            </a:endParaRPr>
          </a:p>
          <a:p>
            <a:pPr marL="0" marR="0" lvl="0" indent="0" algn="l" defTabSz="914400" rtl="0" eaLnBrk="0" fontAlgn="base" latinLnBrk="0" hangingPunct="0">
              <a:lnSpc>
                <a:spcPct val="100000"/>
              </a:lnSpc>
              <a:spcBef>
                <a:spcPct val="20000"/>
              </a:spcBef>
              <a:spcAft>
                <a:spcPct val="0"/>
              </a:spcAft>
              <a:buClrTx/>
              <a:buSzTx/>
              <a:buNone/>
              <a:tabLst/>
              <a:defRPr/>
            </a:pPr>
            <a:r>
              <a:rPr lang="en-US" sz="1200" kern="0" dirty="0">
                <a:latin typeface="Helvetica" panose="020B0604020202020204" pitchFamily="34" charset="0"/>
                <a:ea typeface="ＭＳ Ｐゴシック"/>
              </a:rPr>
              <a:t>Selling intellectual Property</a:t>
            </a:r>
          </a:p>
          <a:p>
            <a:pPr marL="0" marR="0" lvl="0" indent="0" algn="l" defTabSz="914400" rtl="0" eaLnBrk="0" fontAlgn="base" latinLnBrk="0" hangingPunct="0">
              <a:lnSpc>
                <a:spcPct val="100000"/>
              </a:lnSpc>
              <a:spcBef>
                <a:spcPct val="20000"/>
              </a:spcBef>
              <a:spcAft>
                <a:spcPct val="0"/>
              </a:spcAft>
              <a:buClrTx/>
              <a:buSzTx/>
              <a:buNone/>
              <a:tabLst/>
              <a:defRPr/>
            </a:pPr>
            <a:r>
              <a:rPr kumimoji="0" lang="en-US" sz="1200" b="0" i="0" u="none" strike="noStrike" kern="0" cap="none" spc="0" normalizeH="0" baseline="0" noProof="0" dirty="0">
                <a:ln>
                  <a:noFill/>
                </a:ln>
                <a:effectLst/>
                <a:uLnTx/>
                <a:uFillTx/>
                <a:latin typeface="Helvetica" panose="020B0604020202020204" pitchFamily="34" charset="0"/>
                <a:ea typeface="ＭＳ Ｐゴシック"/>
              </a:rPr>
              <a:t>Your understanding of this sales philosophy will help when delivering the highest level of client experience Selling Intellectual Property is a sales philosophy in which the agency/brokerage is seen as a trusted advisor and educator that challenges the status quo. The ultimate goal is to help the client have more control and greater options when managing risk and insurance.</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endParaRPr kumimoji="0" lang="en-US" sz="1200" b="0" i="0" u="none" strike="noStrike" kern="0" cap="none" spc="0" normalizeH="0" baseline="0" noProof="0" dirty="0">
              <a:ln>
                <a:noFill/>
              </a:ln>
              <a:effectLst/>
              <a:uLnTx/>
              <a:uFillTx/>
              <a:latin typeface="Helvetica" panose="020B0604020202020204" pitchFamily="34" charset="0"/>
              <a:ea typeface="ＭＳ Ｐゴシック"/>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US" sz="1200" i="0" u="none" strike="noStrike" kern="0" cap="none" spc="0" normalizeH="0" baseline="0" noProof="0" dirty="0">
                <a:ln>
                  <a:noFill/>
                </a:ln>
                <a:effectLst/>
                <a:uLnTx/>
                <a:uFillTx/>
                <a:latin typeface="Helvetica" panose="020B0604020202020204" pitchFamily="34" charset="0"/>
                <a:ea typeface="ＭＳ Ｐゴシック"/>
              </a:rPr>
              <a:t>Client Experience</a:t>
            </a:r>
          </a:p>
          <a:p>
            <a:pPr marL="0" marR="0" lvl="0" indent="0" algn="l" defTabSz="914400" rtl="0" eaLnBrk="0" fontAlgn="base" latinLnBrk="0" hangingPunct="0">
              <a:lnSpc>
                <a:spcPct val="100000"/>
              </a:lnSpc>
              <a:spcBef>
                <a:spcPct val="20000"/>
              </a:spcBef>
              <a:spcAft>
                <a:spcPct val="0"/>
              </a:spcAft>
              <a:buClrTx/>
              <a:buSzTx/>
              <a:buNone/>
              <a:tabLst/>
              <a:defRPr/>
            </a:pPr>
            <a:r>
              <a:rPr kumimoji="0" lang="en-US" sz="1200" b="0" i="0" u="none" strike="noStrike" kern="0" cap="none" spc="0" normalizeH="0" baseline="0" noProof="0" dirty="0">
                <a:ln>
                  <a:noFill/>
                </a:ln>
                <a:effectLst/>
                <a:uLnTx/>
                <a:uFillTx/>
                <a:latin typeface="Helvetica" panose="020B0604020202020204" pitchFamily="34" charset="0"/>
                <a:ea typeface="ＭＳ Ｐゴシック"/>
              </a:rPr>
              <a:t>Client experience is the interaction with clients over the length of the relationship. A great client experience leads to long term relationships. It focuses on touchpoints as well as the environment the customer experiences when interacting with the organization. This impacts our brand and reputation in the marketplace. </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endParaRPr kumimoji="0" lang="en-US" sz="1200" b="0" i="0" u="none" strike="noStrike" kern="0" cap="none" spc="0" normalizeH="0" baseline="0" noProof="0" dirty="0">
              <a:ln>
                <a:noFill/>
              </a:ln>
              <a:effectLst/>
              <a:uLnTx/>
              <a:uFillTx/>
              <a:latin typeface="Helvetica" panose="020B0604020202020204" pitchFamily="34" charset="0"/>
              <a:ea typeface="ＭＳ Ｐゴシック"/>
            </a:endParaRPr>
          </a:p>
          <a:p>
            <a:pPr marL="0" marR="0" lvl="0" indent="0" algn="l" defTabSz="914400" rtl="0" eaLnBrk="0" fontAlgn="base" latinLnBrk="0" hangingPunct="0">
              <a:lnSpc>
                <a:spcPct val="100000"/>
              </a:lnSpc>
              <a:spcBef>
                <a:spcPct val="20000"/>
              </a:spcBef>
              <a:spcAft>
                <a:spcPct val="0"/>
              </a:spcAft>
              <a:buClrTx/>
              <a:buSzTx/>
              <a:buNone/>
              <a:tabLst/>
              <a:defRPr/>
            </a:pPr>
            <a:r>
              <a:rPr lang="en-US" sz="1200" kern="0" dirty="0">
                <a:latin typeface="Helvetica" panose="020B0604020202020204" pitchFamily="34" charset="0"/>
                <a:ea typeface="ＭＳ Ｐゴシック"/>
              </a:rPr>
              <a:t>Performance Management</a:t>
            </a:r>
          </a:p>
          <a:p>
            <a:pPr marL="0" marR="0" lvl="0" indent="0" algn="l" defTabSz="914400" rtl="0" eaLnBrk="0" fontAlgn="base" latinLnBrk="0" hangingPunct="0">
              <a:lnSpc>
                <a:spcPct val="100000"/>
              </a:lnSpc>
              <a:spcBef>
                <a:spcPct val="20000"/>
              </a:spcBef>
              <a:spcAft>
                <a:spcPct val="0"/>
              </a:spcAft>
              <a:buClrTx/>
              <a:buSzTx/>
              <a:buNone/>
              <a:tabLst/>
              <a:defRPr/>
            </a:pPr>
            <a:r>
              <a:rPr lang="en-US" sz="1200" b="0" kern="0" dirty="0">
                <a:latin typeface="Helvetica" panose="020B0604020202020204" pitchFamily="34" charset="0"/>
                <a:ea typeface="ＭＳ Ｐゴシック"/>
              </a:rPr>
              <a:t>Performance matters. Performance management isn’t about micro-management. It is about self management and great coaching to assist the individual in becoming highly successful in their role. </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1200" i="0" u="none" strike="noStrike" kern="0" cap="none" spc="0" normalizeH="0" baseline="0" noProof="0" dirty="0">
              <a:ln>
                <a:noFill/>
              </a:ln>
              <a:effectLst/>
              <a:uLnTx/>
              <a:uFillTx/>
              <a:latin typeface="Helvetica" panose="020B0604020202020204" pitchFamily="34" charset="0"/>
              <a:ea typeface="ＭＳ Ｐゴシック"/>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US" sz="1200" i="0" u="none" strike="noStrike" kern="0" cap="none" spc="0" normalizeH="0" baseline="0" noProof="0" dirty="0">
                <a:ln>
                  <a:noFill/>
                </a:ln>
                <a:effectLst/>
                <a:uLnTx/>
                <a:uFillTx/>
                <a:latin typeface="Helvetica" panose="020B0604020202020204" pitchFamily="34" charset="0"/>
                <a:ea typeface="ＭＳ Ｐゴシック"/>
              </a:rPr>
              <a:t>Personal Development Plans</a:t>
            </a:r>
          </a:p>
          <a:p>
            <a:pPr marL="0" indent="0" defTabSz="914400">
              <a:buNone/>
              <a:defRPr/>
            </a:pPr>
            <a:r>
              <a:rPr kumimoji="0" lang="en-US" sz="1200" b="0" i="0" u="none" strike="noStrike" kern="0" cap="none" spc="0" normalizeH="0" baseline="0" noProof="0" dirty="0">
                <a:ln>
                  <a:noFill/>
                </a:ln>
                <a:effectLst/>
                <a:uLnTx/>
                <a:uFillTx/>
                <a:latin typeface="Helvetica" panose="020B0604020202020204" pitchFamily="34" charset="0"/>
                <a:ea typeface="ＭＳ Ｐゴシック"/>
              </a:rPr>
              <a:t>We live in a highly competitive and changing world. To remain relevant and valuable in today’s environment, each individual must focus on personal development. When personal development wanes, value wanes. </a:t>
            </a:r>
          </a:p>
          <a:p>
            <a:pPr defTabSz="914400">
              <a:buFont typeface="Courier New" panose="02070309020205020404" pitchFamily="49" charset="0"/>
              <a:buChar char="o"/>
              <a:defRPr/>
            </a:pPr>
            <a:endParaRPr kumimoji="0" lang="en-US" sz="1200" b="0" i="0" u="none" strike="noStrike" kern="0" cap="none" spc="0" normalizeH="0" baseline="0" noProof="0" dirty="0">
              <a:ln>
                <a:noFill/>
              </a:ln>
              <a:effectLst/>
              <a:uLnTx/>
              <a:uFillTx/>
              <a:latin typeface="Helvetica" panose="020B0604020202020204" pitchFamily="34" charset="0"/>
              <a:ea typeface="ＭＳ Ｐゴシック"/>
            </a:endParaRPr>
          </a:p>
          <a:p>
            <a:pPr marL="0" marR="0" lvl="0" indent="0" algn="l" defTabSz="914400" rtl="0" eaLnBrk="0" fontAlgn="base" latinLnBrk="0" hangingPunct="0">
              <a:lnSpc>
                <a:spcPct val="100000"/>
              </a:lnSpc>
              <a:spcBef>
                <a:spcPct val="20000"/>
              </a:spcBef>
              <a:spcAft>
                <a:spcPct val="0"/>
              </a:spcAft>
              <a:buClrTx/>
              <a:buSzTx/>
              <a:buNone/>
              <a:tabLst/>
              <a:defRPr/>
            </a:pPr>
            <a:r>
              <a:rPr lang="en-US" sz="1200" kern="0" dirty="0">
                <a:latin typeface="Helvetica" panose="020B0604020202020204" pitchFamily="34" charset="0"/>
                <a:ea typeface="ＭＳ Ｐゴシック"/>
              </a:rPr>
              <a:t>Improve Productivity</a:t>
            </a:r>
          </a:p>
          <a:p>
            <a:pPr marL="0" indent="0" defTabSz="914400">
              <a:buNone/>
              <a:defRPr/>
            </a:pPr>
            <a:r>
              <a:rPr lang="en-US" sz="1200" b="0" kern="0" dirty="0">
                <a:latin typeface="Helvetica" panose="020B0604020202020204" pitchFamily="34" charset="0"/>
                <a:ea typeface="ＭＳ Ｐゴシック"/>
              </a:rPr>
              <a:t>Highly productive teams have more success and more fun. Highly productive organizations are more profitable and able to offer more opportunity to their employees. Productivity is a key to an organizations ability to remain competitive in the marketplace.</a:t>
            </a:r>
          </a:p>
          <a:p>
            <a:pPr defTabSz="914400">
              <a:buFont typeface="Courier New" panose="02070309020205020404" pitchFamily="49" charset="0"/>
              <a:buChar char="o"/>
              <a:defRPr/>
            </a:pPr>
            <a:endParaRPr lang="en-US" sz="1200" b="0" kern="0" dirty="0">
              <a:latin typeface="Helvetica" panose="020B0604020202020204" pitchFamily="34" charset="0"/>
              <a:ea typeface="ＭＳ Ｐゴシック"/>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US" sz="1200" i="0" u="none" strike="noStrike" kern="0" cap="none" spc="0" normalizeH="0" baseline="0" noProof="0" dirty="0">
                <a:ln>
                  <a:noFill/>
                </a:ln>
                <a:effectLst/>
                <a:uLnTx/>
                <a:uFillTx/>
                <a:latin typeface="Helvetica" panose="020B0604020202020204" pitchFamily="34" charset="0"/>
                <a:ea typeface="ＭＳ Ｐゴシック"/>
              </a:rPr>
              <a:t>Personal Brand</a:t>
            </a:r>
          </a:p>
          <a:p>
            <a:pPr marL="0" marR="0" lvl="0" indent="0" algn="l" defTabSz="914400" rtl="0" eaLnBrk="0" fontAlgn="base" latinLnBrk="0" hangingPunct="0">
              <a:lnSpc>
                <a:spcPct val="100000"/>
              </a:lnSpc>
              <a:spcBef>
                <a:spcPct val="20000"/>
              </a:spcBef>
              <a:spcAft>
                <a:spcPct val="0"/>
              </a:spcAft>
              <a:buClrTx/>
              <a:buSzTx/>
              <a:buNone/>
              <a:tabLst/>
              <a:defRPr/>
            </a:pPr>
            <a:r>
              <a:rPr lang="en-US" sz="1200" b="0" kern="0" dirty="0">
                <a:latin typeface="Helvetica" panose="020B0604020202020204" pitchFamily="34" charset="0"/>
                <a:ea typeface="ＭＳ Ｐゴシック"/>
              </a:rPr>
              <a:t>B</a:t>
            </a:r>
            <a:r>
              <a:rPr kumimoji="0" lang="en-US" sz="1200" b="0" i="0" u="none" strike="noStrike" kern="0" cap="none" spc="0" normalizeH="0" baseline="0" noProof="0" dirty="0">
                <a:ln>
                  <a:noFill/>
                </a:ln>
                <a:effectLst/>
                <a:uLnTx/>
                <a:uFillTx/>
                <a:latin typeface="Helvetica" panose="020B0604020202020204" pitchFamily="34" charset="0"/>
                <a:ea typeface="ＭＳ Ｐゴシック"/>
              </a:rPr>
              <a:t>rand is what people think and say about an individual. </a:t>
            </a:r>
            <a:r>
              <a:rPr lang="en-US" sz="1200" b="0" kern="0" dirty="0">
                <a:latin typeface="Helvetica" panose="020B0604020202020204" pitchFamily="34" charset="0"/>
                <a:ea typeface="ＭＳ Ｐゴシック"/>
              </a:rPr>
              <a:t>A positive brand creates advocates. A negative brand creates barriers to success.</a:t>
            </a:r>
            <a:endParaRPr kumimoji="0" lang="en-US" sz="12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2" name="Slide Number Placeholder 1"/>
          <p:cNvSpPr>
            <a:spLocks noGrp="1"/>
          </p:cNvSpPr>
          <p:nvPr>
            <p:ph type="sldNum" sz="quarter" idx="12"/>
          </p:nvPr>
        </p:nvSpPr>
        <p:spPr/>
        <p:txBody>
          <a:bodyPr/>
          <a:lstStyle/>
          <a:p>
            <a:fld id="{3B7AB435-B0F4-4A30-A918-6E75EBA4ECCA}" type="slidenum">
              <a:rPr lang="en-US" smtClean="0"/>
              <a:pPr/>
              <a:t>3</a:t>
            </a:fld>
            <a:endParaRPr lang="en-US" dirty="0"/>
          </a:p>
        </p:txBody>
      </p:sp>
      <p:sp>
        <p:nvSpPr>
          <p:cNvPr id="4" name="TextBox 3">
            <a:extLst>
              <a:ext uri="{FF2B5EF4-FFF2-40B4-BE49-F238E27FC236}">
                <a16:creationId xmlns:a16="http://schemas.microsoft.com/office/drawing/2014/main" id="{587A4BF6-9488-2641-B715-6E9F7B40E13F}"/>
              </a:ext>
            </a:extLst>
          </p:cNvPr>
          <p:cNvSpPr txBox="1"/>
          <p:nvPr/>
        </p:nvSpPr>
        <p:spPr>
          <a:xfrm>
            <a:off x="443823" y="420288"/>
            <a:ext cx="6942926" cy="830997"/>
          </a:xfrm>
          <a:prstGeom prst="rect">
            <a:avLst/>
          </a:prstGeom>
          <a:noFill/>
        </p:spPr>
        <p:txBody>
          <a:bodyPr wrap="none" rtlCol="0" anchor="t">
            <a:spAutoFit/>
          </a:bodyPr>
          <a:lstStyle/>
          <a:p>
            <a:r>
              <a:rPr lang="en-US" sz="2800" dirty="0">
                <a:solidFill>
                  <a:schemeClr val="accent1"/>
                </a:solidFill>
                <a:latin typeface="Helvetica" panose="020B0604020202020204" pitchFamily="34" charset="0"/>
              </a:rPr>
              <a:t>Account Manager Development Strategies</a:t>
            </a:r>
            <a:endParaRPr lang="en-US" sz="2800" dirty="0">
              <a:solidFill>
                <a:schemeClr val="accent1"/>
              </a:solidFill>
              <a:latin typeface="Helvetica" panose="020B0604020202020204" pitchFamily="34" charset="0"/>
              <a:cs typeface="Helvetica"/>
            </a:endParaRPr>
          </a:p>
          <a:p>
            <a:endParaRPr lang="en-US" dirty="0"/>
          </a:p>
        </p:txBody>
      </p:sp>
    </p:spTree>
    <p:extLst>
      <p:ext uri="{BB962C8B-B14F-4D97-AF65-F5344CB8AC3E}">
        <p14:creationId xmlns:p14="http://schemas.microsoft.com/office/powerpoint/2010/main" val="1602903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256120" y="1408547"/>
            <a:ext cx="7275370" cy="67403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Quarter 4 Plan</a:t>
            </a:r>
            <a:br>
              <a:rPr lang="en-US" sz="1600" dirty="0">
                <a:solidFill>
                  <a:schemeClr val="tx1">
                    <a:lumMod val="95000"/>
                    <a:lumOff val="5000"/>
                  </a:schemeClr>
                </a:solidFill>
              </a:rPr>
            </a:br>
            <a:br>
              <a:rPr lang="en-US" sz="1600" dirty="0">
                <a:solidFill>
                  <a:schemeClr val="tx1">
                    <a:lumMod val="95000"/>
                    <a:lumOff val="5000"/>
                  </a:schemeClr>
                </a:solidFill>
              </a:rPr>
            </a:br>
            <a:endParaRPr sz="1600" dirty="0">
              <a:solidFill>
                <a:schemeClr val="tx1">
                  <a:lumMod val="95000"/>
                  <a:lumOff val="5000"/>
                </a:schemeClr>
              </a:solidFill>
            </a:endParaRPr>
          </a:p>
          <a:p>
            <a:pPr marL="342900" indent="-342900">
              <a:buSzPct val="100000"/>
              <a:buAutoNum type="arabicPeriod"/>
              <a:defRPr>
                <a:solidFill>
                  <a:schemeClr val="accent5"/>
                </a:solidFill>
                <a:latin typeface="+mj-lt"/>
                <a:ea typeface="+mj-ea"/>
                <a:cs typeface="+mj-cs"/>
                <a:sym typeface="Helvetica"/>
              </a:defRPr>
            </a:pPr>
            <a:endParaRPr sz="1600" dirty="0"/>
          </a:p>
          <a:p>
            <a:pPr marL="342900" indent="-342900">
              <a:buSzPct val="100000"/>
              <a:buAutoNum type="arabicPeriod" startAt="3"/>
              <a:defRPr>
                <a:solidFill>
                  <a:schemeClr val="accent5"/>
                </a:solidFill>
                <a:latin typeface="+mj-lt"/>
                <a:ea typeface="+mj-ea"/>
                <a:cs typeface="+mj-cs"/>
                <a:sym typeface="Helvetica"/>
              </a:defRPr>
            </a:pPr>
            <a:endParaRPr sz="1600" dirty="0"/>
          </a:p>
          <a:p>
            <a:pPr marL="342900" indent="-342900">
              <a:buSzPct val="100000"/>
              <a:buAutoNum type="arabicPeriod" startAt="4"/>
              <a:defRPr>
                <a:solidFill>
                  <a:schemeClr val="accent5"/>
                </a:solidFill>
                <a:latin typeface="+mj-lt"/>
                <a:ea typeface="+mj-ea"/>
                <a:cs typeface="+mj-cs"/>
                <a:sym typeface="Helvetica"/>
              </a:defRPr>
            </a:pPr>
            <a:endParaRPr sz="1600" dirty="0"/>
          </a:p>
          <a:p>
            <a:pPr marL="342900" indent="-342900">
              <a:buSzPct val="100000"/>
              <a:buAutoNum type="arabicPeriod" startAt="5"/>
              <a:defRPr>
                <a:solidFill>
                  <a:schemeClr val="accent5"/>
                </a:solidFill>
                <a:latin typeface="+mj-lt"/>
                <a:ea typeface="+mj-ea"/>
                <a:cs typeface="+mj-cs"/>
                <a:sym typeface="Helvetica"/>
              </a:defRPr>
            </a:pPr>
            <a:endParaRPr sz="1600" dirty="0"/>
          </a:p>
          <a:p>
            <a:pPr marL="342900" indent="-342900">
              <a:buSzPct val="100000"/>
              <a:buAutoNum type="arabicPeriod" startAt="6"/>
              <a:defRPr>
                <a:solidFill>
                  <a:schemeClr val="accent5"/>
                </a:solidFill>
                <a:latin typeface="+mj-lt"/>
                <a:ea typeface="+mj-ea"/>
                <a:cs typeface="+mj-cs"/>
                <a:sym typeface="Helvetica"/>
              </a:defRPr>
            </a:pPr>
            <a:endParaRPr sz="1600" dirty="0"/>
          </a:p>
          <a:p>
            <a:pPr marL="342900" indent="-342900">
              <a:buSzPct val="100000"/>
              <a:buAutoNum type="arabicPeriod" startAt="7"/>
              <a:defRPr>
                <a:solidFill>
                  <a:schemeClr val="accent5"/>
                </a:solidFill>
                <a:latin typeface="+mj-lt"/>
                <a:ea typeface="+mj-ea"/>
                <a:cs typeface="+mj-cs"/>
                <a:sym typeface="Helvetica"/>
              </a:defRPr>
            </a:pPr>
            <a:endParaRPr sz="1600" dirty="0"/>
          </a:p>
          <a:p>
            <a:pPr marL="342900" indent="-342900">
              <a:buSzPct val="100000"/>
              <a:buAutoNum type="arabicPeriod" startAt="8"/>
              <a:defRPr>
                <a:solidFill>
                  <a:schemeClr val="accent5"/>
                </a:solidFill>
                <a:latin typeface="+mj-lt"/>
                <a:ea typeface="+mj-ea"/>
                <a:cs typeface="+mj-cs"/>
                <a:sym typeface="Helvetica"/>
              </a:defRPr>
            </a:pP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a:p>
            <a:pPr marL="342900" indent="-342900">
              <a:buSzPct val="100000"/>
              <a:buAutoNum type="arabicPeriod" startAt="11"/>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sz="1600" dirty="0"/>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What Improvements did you make in quarter 3?</a:t>
            </a: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How have they helped you?</a:t>
            </a: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endParaRPr lang="en-US" sz="1600" dirty="0">
              <a:solidFill>
                <a:schemeClr val="tx1">
                  <a:lumMod val="95000"/>
                  <a:lumOff val="5000"/>
                </a:schemeClr>
              </a:solidFill>
            </a:endParaRPr>
          </a:p>
          <a:p>
            <a:pPr>
              <a:buSzPct val="100000"/>
              <a:defRPr>
                <a:solidFill>
                  <a:schemeClr val="accent5"/>
                </a:solidFill>
                <a:latin typeface="+mj-lt"/>
                <a:ea typeface="+mj-ea"/>
                <a:cs typeface="+mj-cs"/>
                <a:sym typeface="Helvetica"/>
              </a:defRPr>
            </a:pPr>
            <a:r>
              <a:rPr lang="en-US" sz="1600" dirty="0">
                <a:solidFill>
                  <a:schemeClr val="tx1">
                    <a:lumMod val="95000"/>
                    <a:lumOff val="5000"/>
                  </a:schemeClr>
                </a:solidFill>
              </a:rPr>
              <a:t>Additional Thoughts:</a:t>
            </a:r>
            <a:endParaRPr sz="1600" dirty="0"/>
          </a:p>
          <a:p>
            <a:pPr marL="342900" indent="-342900">
              <a:buSzPct val="100000"/>
              <a:buAutoNum type="arabicPeriod" startAt="9"/>
              <a:defRPr>
                <a:solidFill>
                  <a:schemeClr val="accent5"/>
                </a:solidFill>
                <a:latin typeface="+mj-lt"/>
                <a:ea typeface="+mj-ea"/>
                <a:cs typeface="+mj-cs"/>
                <a:sym typeface="Helvetica"/>
              </a:defRPr>
            </a:pPr>
            <a:endParaRPr sz="1600" dirty="0"/>
          </a:p>
          <a:p>
            <a:pPr marL="342900" indent="-342900">
              <a:buSzPct val="100000"/>
              <a:buAutoNum type="arabicPeriod" startAt="10"/>
              <a:defRPr>
                <a:solidFill>
                  <a:schemeClr val="accent5"/>
                </a:solidFill>
                <a:latin typeface="+mj-lt"/>
                <a:ea typeface="+mj-ea"/>
                <a:cs typeface="+mj-cs"/>
                <a:sym typeface="Helvetica"/>
              </a:defRPr>
            </a:pPr>
            <a:endParaRPr sz="1600" dirty="0"/>
          </a:p>
        </p:txBody>
      </p:sp>
      <p:sp>
        <p:nvSpPr>
          <p:cNvPr id="290" name="Shape 290"/>
          <p:cNvSpPr/>
          <p:nvPr/>
        </p:nvSpPr>
        <p:spPr>
          <a:xfrm>
            <a:off x="400922" y="439045"/>
            <a:ext cx="6963731" cy="4801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sz="2800" dirty="0"/>
              <a:t>Quarterly Plan</a:t>
            </a:r>
            <a:endParaRPr sz="2800" dirty="0"/>
          </a:p>
        </p:txBody>
      </p:sp>
      <p:sp>
        <p:nvSpPr>
          <p:cNvPr id="6" name="Slide Number Placeholder 1">
            <a:extLst>
              <a:ext uri="{FF2B5EF4-FFF2-40B4-BE49-F238E27FC236}">
                <a16:creationId xmlns:a16="http://schemas.microsoft.com/office/drawing/2014/main" id="{5D848B0D-7E5E-447A-A945-44781B8746C4}"/>
              </a:ext>
            </a:extLst>
          </p:cNvPr>
          <p:cNvSpPr>
            <a:spLocks noGrp="1"/>
          </p:cNvSpPr>
          <p:nvPr>
            <p:ph type="sldNum" sz="quarter" idx="12"/>
          </p:nvPr>
        </p:nvSpPr>
        <p:spPr>
          <a:xfrm>
            <a:off x="2971800" y="9357610"/>
            <a:ext cx="1813560" cy="535516"/>
          </a:xfrm>
        </p:spPr>
        <p:txBody>
          <a:bodyPr/>
          <a:lstStyle/>
          <a:p>
            <a:fld id="{3B7AB435-B0F4-4A30-A918-6E75EBA4ECCA}" type="slidenum">
              <a:rPr lang="en-US" smtClean="0"/>
              <a:pPr/>
              <a:t>39</a:t>
            </a:fld>
            <a:endParaRPr lang="en-US" dirty="0"/>
          </a:p>
        </p:txBody>
      </p:sp>
      <p:graphicFrame>
        <p:nvGraphicFramePr>
          <p:cNvPr id="7" name="Table 291">
            <a:extLst>
              <a:ext uri="{FF2B5EF4-FFF2-40B4-BE49-F238E27FC236}">
                <a16:creationId xmlns:a16="http://schemas.microsoft.com/office/drawing/2014/main" id="{E26B8435-46E6-47DA-9E67-8595E3ABD342}"/>
              </a:ext>
            </a:extLst>
          </p:cNvPr>
          <p:cNvGraphicFramePr/>
          <p:nvPr>
            <p:extLst>
              <p:ext uri="{D42A27DB-BD31-4B8C-83A1-F6EECF244321}">
                <p14:modId xmlns:p14="http://schemas.microsoft.com/office/powerpoint/2010/main" val="2227156913"/>
              </p:ext>
            </p:extLst>
          </p:nvPr>
        </p:nvGraphicFramePr>
        <p:xfrm>
          <a:off x="480750" y="2514600"/>
          <a:ext cx="6826108" cy="2667000"/>
        </p:xfrm>
        <a:graphic>
          <a:graphicData uri="http://schemas.openxmlformats.org/drawingml/2006/table">
            <a:tbl>
              <a:tblPr firstRow="1"/>
              <a:tblGrid>
                <a:gridCol w="1706527">
                  <a:extLst>
                    <a:ext uri="{9D8B030D-6E8A-4147-A177-3AD203B41FA5}">
                      <a16:colId xmlns:a16="http://schemas.microsoft.com/office/drawing/2014/main" val="20000"/>
                    </a:ext>
                  </a:extLst>
                </a:gridCol>
                <a:gridCol w="1706527">
                  <a:extLst>
                    <a:ext uri="{9D8B030D-6E8A-4147-A177-3AD203B41FA5}">
                      <a16:colId xmlns:a16="http://schemas.microsoft.com/office/drawing/2014/main" val="20001"/>
                    </a:ext>
                  </a:extLst>
                </a:gridCol>
                <a:gridCol w="1706527">
                  <a:extLst>
                    <a:ext uri="{9D8B030D-6E8A-4147-A177-3AD203B41FA5}">
                      <a16:colId xmlns:a16="http://schemas.microsoft.com/office/drawing/2014/main" val="20002"/>
                    </a:ext>
                  </a:extLst>
                </a:gridCol>
                <a:gridCol w="1706527">
                  <a:extLst>
                    <a:ext uri="{9D8B030D-6E8A-4147-A177-3AD203B41FA5}">
                      <a16:colId xmlns:a16="http://schemas.microsoft.com/office/drawing/2014/main" val="20003"/>
                    </a:ext>
                  </a:extLst>
                </a:gridCol>
              </a:tblGrid>
              <a:tr h="666750">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Area of Improvement</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Strategy to Improve</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By When</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defTabSz="777240">
                        <a:defRPr sz="1500">
                          <a:sym typeface="Calibri"/>
                        </a:defRPr>
                      </a:pPr>
                      <a:r>
                        <a:rPr lang="en-US" b="1" dirty="0">
                          <a:latin typeface="Helvetica" panose="020B0604020202020204" pitchFamily="34" charset="0"/>
                          <a:cs typeface="Helvetica" panose="020B0604020202020204" pitchFamily="34" charset="0"/>
                        </a:rPr>
                        <a:t>Mentor</a:t>
                      </a:r>
                      <a:endParaRPr b="1"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6675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6910746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8620" y="1241583"/>
            <a:ext cx="6995160" cy="7559517"/>
          </a:xfrm>
          <a:prstGeom prst="rect">
            <a:avLst/>
          </a:prstGeom>
        </p:spPr>
        <p:txBody>
          <a:bodyPr lIns="101882" tIns="50941" rIns="101882" bIns="50941">
            <a:normAutofit/>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Development Strategy 1 – Team Dynamics</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lang="en-US" sz="1600" b="0" kern="0" dirty="0">
              <a:latin typeface="Helvetica" panose="020B0604020202020204" pitchFamily="34" charset="0"/>
              <a:ea typeface="ＭＳ Ｐゴシック"/>
            </a:endParaRPr>
          </a:p>
          <a:p>
            <a:pPr lvl="0" defTabSz="914400">
              <a:buNone/>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Watch: </a:t>
            </a:r>
            <a:r>
              <a:rPr lang="en-US" sz="1600" dirty="0">
                <a:hlinkClick r:id="rId2"/>
              </a:rPr>
              <a:t>Account Manager Development Program – Team Dynamics</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Relationships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FIC/2IC</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Meetings/Communication</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Natural Talents (Kolbe)</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Tools:</a:t>
            </a: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Kolbe™</a:t>
            </a:r>
          </a:p>
          <a:p>
            <a:pPr lvl="0" defTabSz="914400">
              <a:defRPr/>
            </a:pPr>
            <a:r>
              <a:rPr lang="en-US" sz="1600" b="0" kern="0" dirty="0">
                <a:latin typeface="Helvetica" panose="020B0604020202020204" pitchFamily="34" charset="0"/>
                <a:ea typeface="ＭＳ Ｐゴシック"/>
                <a:hlinkClick r:id="rId3"/>
              </a:rPr>
              <a:t>https://incitepg.com/understanding-the-basics-of-kolbe/</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lvl="0" defTabSz="914400">
              <a:defRPr/>
            </a:pPr>
            <a:r>
              <a:rPr lang="en-US" sz="1600" b="0" kern="0" dirty="0">
                <a:latin typeface="Helvetica" panose="020B0604020202020204" pitchFamily="34" charset="0"/>
                <a:ea typeface="ＭＳ Ｐゴシック"/>
              </a:rPr>
              <a:t>Consequence Worksheet™</a:t>
            </a:r>
          </a:p>
          <a:p>
            <a:pPr lvl="0" defTabSz="914400">
              <a:defRPr/>
            </a:pPr>
            <a:r>
              <a:rPr lang="en-US" sz="1600" b="0" kern="0" dirty="0">
                <a:latin typeface="Helvetica" panose="020B0604020202020204" pitchFamily="34" charset="0"/>
                <a:ea typeface="ＭＳ Ｐゴシック"/>
                <a:hlinkClick r:id="rId4"/>
              </a:rPr>
              <a:t>https://incitepg.com/resources2/?ofsearch=consequence+worksheet</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“Make the Noise Go Away” by Larry G. Linne</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NOTES:</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r>
              <a:rPr lang="en-US" sz="2800" dirty="0">
                <a:solidFill>
                  <a:schemeClr val="accent1"/>
                </a:solidFill>
                <a:latin typeface="Helvetica" panose="020B0604020202020204" pitchFamily="34" charset="0"/>
              </a:rPr>
              <a:t>Account Manager Development Strategies</a:t>
            </a:r>
          </a:p>
        </p:txBody>
      </p:sp>
      <p:sp>
        <p:nvSpPr>
          <p:cNvPr id="2" name="Slide Number Placeholder 1"/>
          <p:cNvSpPr>
            <a:spLocks noGrp="1"/>
          </p:cNvSpPr>
          <p:nvPr>
            <p:ph type="sldNum" sz="quarter" idx="12"/>
          </p:nvPr>
        </p:nvSpPr>
        <p:spPr/>
        <p:txBody>
          <a:bodyPr/>
          <a:lstStyle/>
          <a:p>
            <a:fld id="{3B7AB435-B0F4-4A30-A918-6E75EBA4ECCA}" type="slidenum">
              <a:rPr lang="en-US" smtClean="0"/>
              <a:pPr/>
              <a:t>4</a:t>
            </a:fld>
            <a:endParaRPr lang="en-US" dirty="0"/>
          </a:p>
        </p:txBody>
      </p:sp>
      <p:sp>
        <p:nvSpPr>
          <p:cNvPr id="3" name="TextBox 2">
            <a:extLst>
              <a:ext uri="{FF2B5EF4-FFF2-40B4-BE49-F238E27FC236}">
                <a16:creationId xmlns:a16="http://schemas.microsoft.com/office/drawing/2014/main" id="{A2E28BDD-18C0-474D-BF24-D1399BDE562B}"/>
              </a:ext>
            </a:extLst>
          </p:cNvPr>
          <p:cNvSpPr txBox="1"/>
          <p:nvPr/>
        </p:nvSpPr>
        <p:spPr>
          <a:xfrm>
            <a:off x="-4191000" y="5715000"/>
            <a:ext cx="389850" cy="338554"/>
          </a:xfrm>
          <a:prstGeom prst="rect">
            <a:avLst/>
          </a:prstGeom>
          <a:noFill/>
        </p:spPr>
        <p:txBody>
          <a:bodyPr wrap="none" rtlCol="0">
            <a:spAutoFit/>
          </a:bodyPr>
          <a:lstStyle/>
          <a:p>
            <a:r>
              <a:rPr lang="en-US" sz="1600" kern="0" dirty="0">
                <a:latin typeface="Helvetica" panose="020B0604020202020204" pitchFamily="34" charset="0"/>
                <a:ea typeface="ＭＳ Ｐゴシック"/>
              </a:rPr>
              <a:t>™</a:t>
            </a:r>
            <a:endParaRPr lang="en-US" sz="1600" dirty="0"/>
          </a:p>
        </p:txBody>
      </p:sp>
    </p:spTree>
    <p:extLst>
      <p:ext uri="{BB962C8B-B14F-4D97-AF65-F5344CB8AC3E}">
        <p14:creationId xmlns:p14="http://schemas.microsoft.com/office/powerpoint/2010/main" val="74933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Team Dynamics</a:t>
            </a:r>
          </a:p>
        </p:txBody>
      </p:sp>
      <p:sp>
        <p:nvSpPr>
          <p:cNvPr id="2" name="Slide Number Placeholder 1"/>
          <p:cNvSpPr>
            <a:spLocks noGrp="1"/>
          </p:cNvSpPr>
          <p:nvPr>
            <p:ph type="sldNum" sz="quarter" idx="12"/>
          </p:nvPr>
        </p:nvSpPr>
        <p:spPr/>
        <p:txBody>
          <a:bodyPr/>
          <a:lstStyle/>
          <a:p>
            <a:fld id="{3B7AB435-B0F4-4A30-A918-6E75EBA4ECCA}" type="slidenum">
              <a:rPr lang="en-US" smtClean="0"/>
              <a:pPr/>
              <a:t>5</a:t>
            </a:fld>
            <a:endParaRPr lang="en-US" dirty="0"/>
          </a:p>
        </p:txBody>
      </p:sp>
      <p:sp>
        <p:nvSpPr>
          <p:cNvPr id="3" name="TextBox 2">
            <a:extLst>
              <a:ext uri="{FF2B5EF4-FFF2-40B4-BE49-F238E27FC236}">
                <a16:creationId xmlns:a16="http://schemas.microsoft.com/office/drawing/2014/main" id="{FBDF2094-17EB-C94F-AC33-29C2E4C8404D}"/>
              </a:ext>
            </a:extLst>
          </p:cNvPr>
          <p:cNvSpPr txBox="1"/>
          <p:nvPr/>
        </p:nvSpPr>
        <p:spPr>
          <a:xfrm>
            <a:off x="754380" y="1752600"/>
            <a:ext cx="6248399" cy="5570756"/>
          </a:xfrm>
          <a:prstGeom prst="rect">
            <a:avLst/>
          </a:prstGeom>
          <a:noFill/>
        </p:spPr>
        <p:txBody>
          <a:bodyPr wrap="square" rtlCol="0">
            <a:spAutoFit/>
          </a:bodyPr>
          <a:lstStyle/>
          <a:p>
            <a:pPr marL="285750" indent="-285750">
              <a:buFont typeface="Arial" charset="0"/>
              <a:buChar char="•"/>
            </a:pPr>
            <a:r>
              <a:rPr lang="en-US" sz="1600" dirty="0"/>
              <a:t>What successes have you had in implementing Team Dynamics?</a:t>
            </a:r>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challenges have you had in implementing Team Dynamics?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will you implement from this session?</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questions or comments do you have for your supervisor?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046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8620" y="1424940"/>
            <a:ext cx="6995160" cy="7559517"/>
          </a:xfrm>
          <a:prstGeom prst="rect">
            <a:avLst/>
          </a:prstGeom>
        </p:spPr>
        <p:txBody>
          <a:bodyPr lIns="101882" tIns="50941" rIns="101882" bIns="50941">
            <a:normAutofit lnSpcReduction="10000"/>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Development Strategy 2 – Growth</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lang="en-US" sz="1600" b="0" kern="0" dirty="0">
              <a:latin typeface="Helvetica" panose="020B0604020202020204" pitchFamily="34" charset="0"/>
              <a:ea typeface="ＭＳ Ｐゴシック"/>
            </a:endParaRPr>
          </a:p>
          <a:p>
            <a:pPr defTabSz="914400">
              <a:buNone/>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Watch: </a:t>
            </a:r>
            <a:r>
              <a:rPr lang="en-US" sz="1600" b="0" dirty="0">
                <a:hlinkClick r:id="rId2"/>
              </a:rPr>
              <a:t>Account Manager Development Program - Growth</a:t>
            </a:r>
            <a:endParaRPr lang="en-US" sz="1600" b="0" dirty="0"/>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Client Retention Strategies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Account Development (Inside &amp; Outside LOB)</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Referrals</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Know your BOB – Revenue, Retention, Net Growth</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Tools:</a:t>
            </a:r>
          </a:p>
          <a:p>
            <a:pPr lvl="0" defTabSz="914400">
              <a:defRPr/>
            </a:pPr>
            <a:r>
              <a:rPr lang="en-US" sz="1600" b="0" kern="0" noProof="0" dirty="0">
                <a:latin typeface="Helvetica" panose="020B0604020202020204" pitchFamily="34" charset="0"/>
                <a:ea typeface="ＭＳ Ｐゴシック"/>
              </a:rPr>
              <a:t>Client Retention Assessment</a:t>
            </a:r>
            <a:r>
              <a:rPr lang="en-US" sz="1600" b="0" kern="0" dirty="0">
                <a:latin typeface="Helvetica" panose="020B0604020202020204" pitchFamily="34" charset="0"/>
                <a:ea typeface="ＭＳ Ｐゴシック"/>
              </a:rPr>
              <a:t>™</a:t>
            </a:r>
            <a:endParaRPr lang="en-US" sz="1600" b="0" kern="0" noProof="0" dirty="0">
              <a:latin typeface="Helvetica" panose="020B0604020202020204" pitchFamily="34" charset="0"/>
              <a:ea typeface="ＭＳ Ｐゴシック"/>
            </a:endParaRPr>
          </a:p>
          <a:p>
            <a:pPr lvl="0" defTabSz="914400">
              <a:defRPr/>
            </a:pPr>
            <a:r>
              <a:rPr lang="en-US" sz="1600" b="0" kern="0" dirty="0">
                <a:latin typeface="Helvetica" panose="020B0604020202020204" pitchFamily="34" charset="0"/>
                <a:ea typeface="ＭＳ Ｐゴシック"/>
                <a:hlinkClick r:id="rId3"/>
              </a:rPr>
              <a:t>https://incitepg.com/resources2/?ofsearch=client+retention+assessment</a:t>
            </a:r>
            <a:endParaRPr lang="en-US" sz="1600" b="0" kern="0" noProof="0" dirty="0">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Char char="•"/>
              <a:tabLst/>
              <a:defRPr/>
            </a:pPr>
            <a:r>
              <a:rPr lang="en-US" sz="1600" b="0" kern="0" dirty="0">
                <a:latin typeface="Helvetica" panose="020B0604020202020204" pitchFamily="34" charset="0"/>
                <a:ea typeface="ＭＳ Ｐゴシック"/>
                <a:hlinkClick r:id="rId4"/>
              </a:rPr>
              <a:t>https://incitepg.com/retention-increasing-the-probability-of-retaining-clients/</a:t>
            </a:r>
            <a:endParaRPr lang="en-US" sz="1600" b="0" kern="0" dirty="0">
              <a:latin typeface="Helvetica" panose="020B0604020202020204" pitchFamily="34" charset="0"/>
              <a:ea typeface="ＭＳ Ｐゴシック"/>
            </a:endParaRPr>
          </a:p>
          <a:p>
            <a:pPr lvl="0" defTabSz="914400">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NOTES:</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r>
              <a:rPr lang="en-US" sz="2800" dirty="0">
                <a:solidFill>
                  <a:schemeClr val="accent1"/>
                </a:solidFill>
                <a:latin typeface="Helvetica" panose="020B0604020202020204" pitchFamily="34" charset="0"/>
              </a:rPr>
              <a:t>Account Manager Development Strategies</a:t>
            </a:r>
          </a:p>
        </p:txBody>
      </p:sp>
      <p:sp>
        <p:nvSpPr>
          <p:cNvPr id="2" name="Slide Number Placeholder 1"/>
          <p:cNvSpPr>
            <a:spLocks noGrp="1"/>
          </p:cNvSpPr>
          <p:nvPr>
            <p:ph type="sldNum" sz="quarter" idx="12"/>
          </p:nvPr>
        </p:nvSpPr>
        <p:spPr/>
        <p:txBody>
          <a:bodyPr/>
          <a:lstStyle/>
          <a:p>
            <a:fld id="{3B7AB435-B0F4-4A30-A918-6E75EBA4ECCA}" type="slidenum">
              <a:rPr lang="en-US" smtClean="0"/>
              <a:pPr/>
              <a:t>6</a:t>
            </a:fld>
            <a:endParaRPr lang="en-US" dirty="0"/>
          </a:p>
        </p:txBody>
      </p:sp>
    </p:spTree>
    <p:extLst>
      <p:ext uri="{BB962C8B-B14F-4D97-AF65-F5344CB8AC3E}">
        <p14:creationId xmlns:p14="http://schemas.microsoft.com/office/powerpoint/2010/main" val="266874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pPr algn="ctr"/>
            <a:r>
              <a:rPr lang="en-US" sz="2800" dirty="0">
                <a:solidFill>
                  <a:schemeClr val="accent1"/>
                </a:solidFill>
                <a:latin typeface="Helvetica" panose="020B0604020202020204" pitchFamily="34" charset="0"/>
              </a:rPr>
              <a:t>Growth</a:t>
            </a:r>
          </a:p>
        </p:txBody>
      </p:sp>
      <p:sp>
        <p:nvSpPr>
          <p:cNvPr id="2" name="Slide Number Placeholder 1"/>
          <p:cNvSpPr>
            <a:spLocks noGrp="1"/>
          </p:cNvSpPr>
          <p:nvPr>
            <p:ph type="sldNum" sz="quarter" idx="12"/>
          </p:nvPr>
        </p:nvSpPr>
        <p:spPr/>
        <p:txBody>
          <a:bodyPr/>
          <a:lstStyle/>
          <a:p>
            <a:fld id="{3B7AB435-B0F4-4A30-A918-6E75EBA4ECCA}" type="slidenum">
              <a:rPr lang="en-US" smtClean="0"/>
              <a:pPr/>
              <a:t>7</a:t>
            </a:fld>
            <a:endParaRPr lang="en-US" dirty="0"/>
          </a:p>
        </p:txBody>
      </p:sp>
      <p:sp>
        <p:nvSpPr>
          <p:cNvPr id="3" name="TextBox 2">
            <a:extLst>
              <a:ext uri="{FF2B5EF4-FFF2-40B4-BE49-F238E27FC236}">
                <a16:creationId xmlns:a16="http://schemas.microsoft.com/office/drawing/2014/main" id="{FBDF2094-17EB-C94F-AC33-29C2E4C8404D}"/>
              </a:ext>
            </a:extLst>
          </p:cNvPr>
          <p:cNvSpPr txBox="1"/>
          <p:nvPr/>
        </p:nvSpPr>
        <p:spPr>
          <a:xfrm>
            <a:off x="754380" y="1295400"/>
            <a:ext cx="6248399" cy="6063198"/>
          </a:xfrm>
          <a:prstGeom prst="rect">
            <a:avLst/>
          </a:prstGeom>
          <a:noFill/>
        </p:spPr>
        <p:txBody>
          <a:bodyPr wrap="square" rtlCol="0" anchor="t">
            <a:spAutoFit/>
          </a:bodyPr>
          <a:lstStyle/>
          <a:p>
            <a:pPr marL="342900" indent="-342900">
              <a:buFont typeface="Arial" panose="020B0604020202020204" pitchFamily="34" charset="0"/>
              <a:buChar char="•"/>
            </a:pPr>
            <a:r>
              <a:rPr lang="en-US" sz="1600" dirty="0"/>
              <a:t>What are you doing well today that impacts growth for the agency?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could you implement moving forward to become more growth focused?</a:t>
            </a:r>
          </a:p>
          <a:p>
            <a:pPr marL="342900" indent="-342900">
              <a:buFont typeface="Arial" panose="020B0604020202020204" pitchFamily="34" charset="0"/>
              <a:buChar char="•"/>
            </a:pPr>
            <a:endParaRPr lang="en-US" sz="1600" dirty="0">
              <a:cs typeface="Helvetica"/>
            </a:endParaRPr>
          </a:p>
          <a:p>
            <a:pPr marL="342900" indent="-342900">
              <a:buFont typeface="Arial" panose="020B0604020202020204" pitchFamily="34" charset="0"/>
              <a:buChar char="•"/>
            </a:pPr>
            <a:endParaRPr lang="en-US" sz="1600" dirty="0">
              <a:cs typeface="Helvetica"/>
            </a:endParaRPr>
          </a:p>
          <a:p>
            <a:pPr marL="342900" indent="-342900">
              <a:buFont typeface="Arial" panose="020B0604020202020204" pitchFamily="34" charset="0"/>
              <a:buChar char="•"/>
            </a:pPr>
            <a:endParaRPr lang="en-US" sz="1600" dirty="0">
              <a:cs typeface="Helvetica"/>
            </a:endParaRPr>
          </a:p>
          <a:p>
            <a:pPr marL="342900" indent="-342900">
              <a:buFont typeface="Arial" panose="020B0604020202020204" pitchFamily="34" charset="0"/>
              <a:buChar char="•"/>
            </a:pPr>
            <a:endParaRPr lang="en-US" sz="1600" dirty="0">
              <a:cs typeface="Helvetica"/>
            </a:endParaRPr>
          </a:p>
          <a:p>
            <a:pPr marL="342900" indent="-342900">
              <a:buFont typeface="Arial" panose="020B0604020202020204" pitchFamily="34" charset="0"/>
              <a:buChar char="•"/>
            </a:pPr>
            <a:endParaRPr lang="en-US" sz="1600" dirty="0">
              <a:cs typeface="Helvetica"/>
            </a:endParaRPr>
          </a:p>
          <a:p>
            <a:pPr marL="285750" indent="-285750">
              <a:buFont typeface="Arial" panose="020B0604020202020204" pitchFamily="34" charset="0"/>
              <a:buChar char="•"/>
            </a:pPr>
            <a:r>
              <a:rPr lang="en-US" sz="1600" dirty="0"/>
              <a:t>What steps will you take to promote growth within the agency?</a:t>
            </a:r>
          </a:p>
          <a:p>
            <a:pPr marL="285750" indent="-28575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What questions or comments do you have for your supervisor?</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096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8620" y="1424940"/>
            <a:ext cx="6995160" cy="7559517"/>
          </a:xfrm>
          <a:prstGeom prst="rect">
            <a:avLst/>
          </a:prstGeom>
        </p:spPr>
        <p:txBody>
          <a:bodyPr lIns="101882" tIns="50941" rIns="101882" bIns="50941">
            <a:normAutofit/>
          </a:bodyPr>
          <a:lstStyle>
            <a:lvl1pPr marL="382059" indent="-382059" algn="l" rtl="0" eaLnBrk="0" fontAlgn="base" hangingPunct="0">
              <a:spcBef>
                <a:spcPct val="20000"/>
              </a:spcBef>
              <a:spcAft>
                <a:spcPct val="0"/>
              </a:spcAft>
              <a:buChar char="•"/>
              <a:defRPr sz="1800" b="1">
                <a:solidFill>
                  <a:schemeClr val="tx1"/>
                </a:solidFill>
                <a:latin typeface="+mn-lt"/>
                <a:ea typeface="+mn-ea"/>
                <a:cs typeface="+mn-cs"/>
              </a:defRPr>
            </a:lvl1pPr>
            <a:lvl2pPr marL="827795" indent="-318383" algn="l" rtl="0" eaLnBrk="0" fontAlgn="base" hangingPunct="0">
              <a:spcBef>
                <a:spcPct val="20000"/>
              </a:spcBef>
              <a:spcAft>
                <a:spcPct val="0"/>
              </a:spcAft>
              <a:buChar char="–"/>
              <a:defRPr sz="1800">
                <a:solidFill>
                  <a:schemeClr val="tx1"/>
                </a:solidFill>
                <a:latin typeface="+mn-lt"/>
                <a:ea typeface="+mn-ea"/>
              </a:defRPr>
            </a:lvl2pPr>
            <a:lvl3pPr marL="1273531" indent="-254706" algn="l" rtl="0" eaLnBrk="0" fontAlgn="base" hangingPunct="0">
              <a:spcBef>
                <a:spcPct val="20000"/>
              </a:spcBef>
              <a:spcAft>
                <a:spcPct val="0"/>
              </a:spcAft>
              <a:buChar char="•"/>
              <a:defRPr sz="1800">
                <a:solidFill>
                  <a:schemeClr val="tx1"/>
                </a:solidFill>
                <a:latin typeface="+mn-lt"/>
                <a:ea typeface="+mn-ea"/>
              </a:defRPr>
            </a:lvl3pPr>
            <a:lvl4pPr marL="1782943" indent="-254706" algn="l" rtl="0" eaLnBrk="0" fontAlgn="base" hangingPunct="0">
              <a:spcBef>
                <a:spcPct val="20000"/>
              </a:spcBef>
              <a:spcAft>
                <a:spcPct val="0"/>
              </a:spcAft>
              <a:buChar char="–"/>
              <a:defRPr sz="1800">
                <a:solidFill>
                  <a:schemeClr val="tx1"/>
                </a:solidFill>
                <a:latin typeface="+mn-lt"/>
                <a:ea typeface="+mn-ea"/>
              </a:defRPr>
            </a:lvl4pPr>
            <a:lvl5pPr marL="2292355" indent="-254706" algn="l" rtl="0" eaLnBrk="0" fontAlgn="base" hangingPunct="0">
              <a:spcBef>
                <a:spcPct val="20000"/>
              </a:spcBef>
              <a:spcAft>
                <a:spcPct val="0"/>
              </a:spcAft>
              <a:buChar char="»"/>
              <a:defRPr sz="1800">
                <a:solidFill>
                  <a:schemeClr val="tx1"/>
                </a:solidFill>
                <a:latin typeface="+mn-lt"/>
                <a:ea typeface="+mn-ea"/>
              </a:defRPr>
            </a:lvl5pPr>
            <a:lvl6pPr marL="2801767" indent="-254706" algn="l" rtl="0" eaLnBrk="0" fontAlgn="base" hangingPunct="0">
              <a:spcBef>
                <a:spcPct val="20000"/>
              </a:spcBef>
              <a:spcAft>
                <a:spcPct val="0"/>
              </a:spcAft>
              <a:buChar char="»"/>
              <a:defRPr sz="1800">
                <a:solidFill>
                  <a:schemeClr val="tx1"/>
                </a:solidFill>
                <a:latin typeface="+mn-lt"/>
                <a:ea typeface="+mn-ea"/>
              </a:defRPr>
            </a:lvl6pPr>
            <a:lvl7pPr marL="3311180" indent="-254706" algn="l" rtl="0" eaLnBrk="0" fontAlgn="base" hangingPunct="0">
              <a:spcBef>
                <a:spcPct val="20000"/>
              </a:spcBef>
              <a:spcAft>
                <a:spcPct val="0"/>
              </a:spcAft>
              <a:buChar char="»"/>
              <a:defRPr sz="1800">
                <a:solidFill>
                  <a:schemeClr val="tx1"/>
                </a:solidFill>
                <a:latin typeface="+mn-lt"/>
                <a:ea typeface="+mn-ea"/>
              </a:defRPr>
            </a:lvl7pPr>
            <a:lvl8pPr marL="3820592" indent="-254706" algn="l" rtl="0" eaLnBrk="0" fontAlgn="base" hangingPunct="0">
              <a:spcBef>
                <a:spcPct val="20000"/>
              </a:spcBef>
              <a:spcAft>
                <a:spcPct val="0"/>
              </a:spcAft>
              <a:buChar char="»"/>
              <a:defRPr sz="1800">
                <a:solidFill>
                  <a:schemeClr val="tx1"/>
                </a:solidFill>
                <a:latin typeface="+mn-lt"/>
                <a:ea typeface="+mn-ea"/>
              </a:defRPr>
            </a:lvl8pPr>
            <a:lvl9pPr marL="4330004" indent="-254706" algn="l" rtl="0" eaLnBrk="0" fontAlgn="base" hangingPunct="0">
              <a:spcBef>
                <a:spcPct val="20000"/>
              </a:spcBef>
              <a:spcAft>
                <a:spcPct val="0"/>
              </a:spcAft>
              <a:buChar char="»"/>
              <a:defRPr sz="1800">
                <a:solidFill>
                  <a:schemeClr val="tx1"/>
                </a:solidFill>
                <a:latin typeface="+mn-lt"/>
                <a:ea typeface="+mn-ea"/>
              </a:defRPr>
            </a:lvl9pPr>
          </a:lstStyle>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Development Strategy 3 – Selling Intellectual Property</a:t>
            </a:r>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lang="en-US" sz="1600" b="0" kern="0" dirty="0">
              <a:latin typeface="Helvetica" panose="020B0604020202020204" pitchFamily="34" charset="0"/>
              <a:ea typeface="ＭＳ Ｐゴシック"/>
            </a:endParaRPr>
          </a:p>
          <a:p>
            <a:pPr defTabSz="914400">
              <a:buNone/>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Watch</a:t>
            </a:r>
            <a:r>
              <a:rPr kumimoji="0" lang="en-US" sz="1600" b="0" i="0" u="none" strike="noStrike" kern="0" cap="none" spc="0" normalizeH="0" baseline="0" noProof="0" dirty="0">
                <a:ln>
                  <a:noFill/>
                </a:ln>
                <a:effectLst/>
                <a:uLnTx/>
                <a:uFillTx/>
                <a:latin typeface="Helvetica" panose="020B0604020202020204" pitchFamily="34" charset="0"/>
                <a:ea typeface="ＭＳ Ｐゴシック"/>
                <a:hlinkClick r:id="rId2"/>
              </a:rPr>
              <a:t>: </a:t>
            </a:r>
            <a:r>
              <a:rPr lang="en-US" sz="1600" b="0" dirty="0">
                <a:hlinkClick r:id="rId2"/>
              </a:rPr>
              <a:t>Account Manager Development Program - Selling Intellectual Property</a:t>
            </a:r>
            <a:endParaRPr lang="en-US" sz="1600" b="0" dirty="0"/>
          </a:p>
          <a:p>
            <a:pPr marL="382059" marR="0" lvl="0" indent="-382059"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Education</a:t>
            </a:r>
          </a:p>
          <a:p>
            <a:pPr defTabSz="914400">
              <a:buFont typeface="+mj-lt"/>
              <a:buAutoNum type="arabicPeriod"/>
              <a:defRPr/>
            </a:pPr>
            <a:r>
              <a:rPr lang="en-US" sz="1600" b="0" kern="0" dirty="0">
                <a:latin typeface="Helvetica" panose="020B0604020202020204" pitchFamily="34" charset="0"/>
                <a:ea typeface="ＭＳ Ｐゴシック"/>
              </a:rPr>
              <a:t>Challenge</a:t>
            </a:r>
          </a:p>
          <a:p>
            <a:pPr defTabSz="914400">
              <a:buFont typeface="+mj-lt"/>
              <a:buAutoNum type="arabicPeriod"/>
              <a:defRPr/>
            </a:pPr>
            <a:r>
              <a:rPr lang="en-US" sz="1600" b="0" kern="0" dirty="0">
                <a:latin typeface="Helvetica" panose="020B0604020202020204" pitchFamily="34" charset="0"/>
                <a:ea typeface="ＭＳ Ｐゴシック"/>
              </a:rPr>
              <a:t>Collaboration</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r>
              <a:rPr lang="en-US" sz="1600" b="0" kern="0" dirty="0">
                <a:latin typeface="Helvetica" panose="020B0604020202020204" pitchFamily="34" charset="0"/>
                <a:ea typeface="ＭＳ Ｐゴシック"/>
              </a:rPr>
              <a:t>Risk is driver</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Tools:</a:t>
            </a:r>
          </a:p>
          <a:p>
            <a:pPr lvl="0" defTabSz="914400">
              <a:defRPr/>
            </a:pPr>
            <a:r>
              <a:rPr lang="en-US" sz="1600" b="0" kern="0" dirty="0">
                <a:latin typeface="Helvetica" panose="020B0604020202020204" pitchFamily="34" charset="0"/>
                <a:ea typeface="ＭＳ Ｐゴシック"/>
              </a:rPr>
              <a:t>Risk Opportunity™</a:t>
            </a:r>
          </a:p>
          <a:p>
            <a:pPr lvl="0" defTabSz="914400">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Band of Pricing</a:t>
            </a:r>
            <a:r>
              <a:rPr lang="en-US" sz="1600" b="0" kern="0" dirty="0">
                <a:latin typeface="Helvetica" panose="020B0604020202020204" pitchFamily="34" charset="0"/>
                <a:ea typeface="ＭＳ Ｐゴシック"/>
              </a:rPr>
              <a:t>™</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lvl="0" defTabSz="914400">
              <a:defRPr/>
            </a:pPr>
            <a:r>
              <a:rPr lang="en-US" sz="1600" b="0" kern="0" dirty="0">
                <a:latin typeface="Helvetica" panose="020B0604020202020204" pitchFamily="34" charset="0"/>
                <a:ea typeface="ＭＳ Ｐゴシック"/>
              </a:rPr>
              <a:t>Integrated Solutions™ Assessment and Plan</a:t>
            </a: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a:p>
            <a:pPr marL="382059" marR="0" lvl="0" indent="-382059"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effectLst/>
                <a:uLnTx/>
                <a:uFillTx/>
                <a:latin typeface="Helvetica" panose="020B0604020202020204" pitchFamily="34" charset="0"/>
                <a:ea typeface="ＭＳ Ｐゴシック"/>
              </a:rPr>
              <a:t>NOTES:</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lvl="0" defTabSz="914400">
              <a:buNone/>
              <a:defRPr/>
            </a:pPr>
            <a:r>
              <a:rPr lang="en-US" sz="1600" b="0" kern="0" dirty="0">
                <a:latin typeface="Helvetica" panose="020B0604020202020204" pitchFamily="34" charset="0"/>
                <a:ea typeface="ＭＳ Ｐゴシック"/>
              </a:rPr>
              <a:t>____________________________________________________________</a:t>
            </a:r>
          </a:p>
          <a:p>
            <a:pPr marL="382059" marR="0" lvl="0" indent="-382059"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effectLst/>
              <a:uLnTx/>
              <a:uFillTx/>
              <a:latin typeface="Helvetica" panose="020B0604020202020204" pitchFamily="34" charset="0"/>
              <a:ea typeface="ＭＳ Ｐゴシック"/>
            </a:endParaRPr>
          </a:p>
        </p:txBody>
      </p:sp>
      <p:sp>
        <p:nvSpPr>
          <p:cNvPr id="4" name="Title 2"/>
          <p:cNvSpPr txBox="1">
            <a:spLocks/>
          </p:cNvSpPr>
          <p:nvPr/>
        </p:nvSpPr>
        <p:spPr>
          <a:xfrm>
            <a:off x="388618" y="349118"/>
            <a:ext cx="6995160" cy="641482"/>
          </a:xfrm>
          <a:prstGeom prst="rect">
            <a:avLst/>
          </a:prstGeom>
        </p:spPr>
        <p:txBody>
          <a:bodyPr lIns="101882" tIns="50941" rIns="101882" bIns="50941" anchor="ctr"/>
          <a:lstStyle>
            <a:lvl1pPr algn="l" rtl="0" eaLnBrk="0" fontAlgn="base" hangingPunct="0">
              <a:spcBef>
                <a:spcPct val="0"/>
              </a:spcBef>
              <a:spcAft>
                <a:spcPct val="0"/>
              </a:spcAft>
              <a:defRPr sz="27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2pPr>
            <a:lvl3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3pPr>
            <a:lvl4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4pPr>
            <a:lvl5pPr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5pPr>
            <a:lvl6pPr marL="509412"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6pPr>
            <a:lvl7pPr marL="1018824"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7pPr>
            <a:lvl8pPr marL="1528237"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8pPr>
            <a:lvl9pPr marL="2037649" algn="l" rtl="0" eaLnBrk="0" fontAlgn="base" hangingPunct="0">
              <a:spcBef>
                <a:spcPct val="0"/>
              </a:spcBef>
              <a:spcAft>
                <a:spcPct val="0"/>
              </a:spcAft>
              <a:defRPr sz="2700">
                <a:solidFill>
                  <a:schemeClr val="tx1"/>
                </a:solidFill>
                <a:latin typeface="Arial Black" pitchFamily="34" charset="0"/>
                <a:ea typeface="ＭＳ Ｐゴシック" pitchFamily="-107" charset="-128"/>
              </a:defRPr>
            </a:lvl9pPr>
          </a:lstStyle>
          <a:p>
            <a:r>
              <a:rPr lang="en-US" sz="2800" dirty="0">
                <a:solidFill>
                  <a:schemeClr val="accent1"/>
                </a:solidFill>
                <a:latin typeface="Helvetica" panose="020B0604020202020204" pitchFamily="34" charset="0"/>
              </a:rPr>
              <a:t>Account Manager Development Strategies</a:t>
            </a:r>
          </a:p>
        </p:txBody>
      </p:sp>
      <p:sp>
        <p:nvSpPr>
          <p:cNvPr id="2" name="Slide Number Placeholder 1"/>
          <p:cNvSpPr>
            <a:spLocks noGrp="1"/>
          </p:cNvSpPr>
          <p:nvPr>
            <p:ph type="sldNum" sz="quarter" idx="12"/>
          </p:nvPr>
        </p:nvSpPr>
        <p:spPr/>
        <p:txBody>
          <a:bodyPr/>
          <a:lstStyle/>
          <a:p>
            <a:fld id="{3B7AB435-B0F4-4A30-A918-6E75EBA4ECCA}" type="slidenum">
              <a:rPr lang="en-US" smtClean="0"/>
              <a:pPr/>
              <a:t>8</a:t>
            </a:fld>
            <a:endParaRPr lang="en-US" dirty="0"/>
          </a:p>
        </p:txBody>
      </p:sp>
    </p:spTree>
    <p:extLst>
      <p:ext uri="{BB962C8B-B14F-4D97-AF65-F5344CB8AC3E}">
        <p14:creationId xmlns:p14="http://schemas.microsoft.com/office/powerpoint/2010/main" val="2541479030"/>
      </p:ext>
    </p:extLst>
  </p:cSld>
  <p:clrMapOvr>
    <a:masterClrMapping/>
  </p:clrMapOvr>
</p:sld>
</file>

<file path=ppt/theme/theme1.xml><?xml version="1.0" encoding="utf-8"?>
<a:theme xmlns:a="http://schemas.openxmlformats.org/drawingml/2006/main" name="Office Theme">
  <a:themeElements>
    <a:clrScheme name="Incite 2018">
      <a:dk1>
        <a:sysClr val="windowText" lastClr="000000"/>
      </a:dk1>
      <a:lt1>
        <a:sysClr val="window" lastClr="FFFFFF"/>
      </a:lt1>
      <a:dk2>
        <a:srgbClr val="000000"/>
      </a:dk2>
      <a:lt2>
        <a:srgbClr val="EEECE1"/>
      </a:lt2>
      <a:accent1>
        <a:srgbClr val="E09653"/>
      </a:accent1>
      <a:accent2>
        <a:srgbClr val="999999"/>
      </a:accent2>
      <a:accent3>
        <a:srgbClr val="000000"/>
      </a:accent3>
      <a:accent4>
        <a:srgbClr val="000000"/>
      </a:accent4>
      <a:accent5>
        <a:srgbClr val="000000"/>
      </a:accent5>
      <a:accent6>
        <a:srgbClr val="000000"/>
      </a:accent6>
      <a:hlink>
        <a:srgbClr val="E09653"/>
      </a:hlink>
      <a:folHlink>
        <a:srgbClr val="E09653"/>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32099</TotalTime>
  <Words>2253</Words>
  <Application>Microsoft Macintosh PowerPoint</Application>
  <PresentationFormat>Custom</PresentationFormat>
  <Paragraphs>1169</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ゴシック</vt:lpstr>
      <vt:lpstr>ＭＳ Ｐゴシック</vt:lpstr>
      <vt:lpstr>Arial</vt:lpstr>
      <vt:lpstr>Calibri</vt:lpstr>
      <vt:lpstr>Courier New</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Bishop</dc:creator>
  <cp:lastModifiedBy>Microsoft Office User</cp:lastModifiedBy>
  <cp:revision>229</cp:revision>
  <cp:lastPrinted>2016-11-01T17:56:15Z</cp:lastPrinted>
  <dcterms:created xsi:type="dcterms:W3CDTF">2015-01-12T18:16:09Z</dcterms:created>
  <dcterms:modified xsi:type="dcterms:W3CDTF">2018-08-02T19:19:32Z</dcterms:modified>
</cp:coreProperties>
</file>