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6"/>
  </p:handoutMasterIdLst>
  <p:sldIdLst>
    <p:sldId id="256" r:id="rId2"/>
    <p:sldId id="258" r:id="rId3"/>
    <p:sldId id="259" r:id="rId4"/>
    <p:sldId id="260" r:id="rId5"/>
    <p:sldId id="269" r:id="rId6"/>
    <p:sldId id="296" r:id="rId7"/>
    <p:sldId id="261" r:id="rId8"/>
    <p:sldId id="262" r:id="rId9"/>
    <p:sldId id="263" r:id="rId10"/>
    <p:sldId id="266" r:id="rId11"/>
    <p:sldId id="293" r:id="rId12"/>
    <p:sldId id="294" r:id="rId13"/>
    <p:sldId id="290" r:id="rId14"/>
    <p:sldId id="264" r:id="rId15"/>
    <p:sldId id="265" r:id="rId16"/>
    <p:sldId id="305" r:id="rId17"/>
    <p:sldId id="270" r:id="rId18"/>
    <p:sldId id="303" r:id="rId19"/>
    <p:sldId id="298" r:id="rId20"/>
    <p:sldId id="295" r:id="rId21"/>
    <p:sldId id="304" r:id="rId22"/>
    <p:sldId id="274" r:id="rId23"/>
    <p:sldId id="300" r:id="rId24"/>
    <p:sldId id="301" r:id="rId25"/>
    <p:sldId id="302" r:id="rId26"/>
    <p:sldId id="278" r:id="rId27"/>
    <p:sldId id="279" r:id="rId28"/>
    <p:sldId id="280" r:id="rId29"/>
    <p:sldId id="284" r:id="rId30"/>
    <p:sldId id="285" r:id="rId31"/>
    <p:sldId id="286" r:id="rId32"/>
    <p:sldId id="287" r:id="rId33"/>
    <p:sldId id="288" r:id="rId34"/>
    <p:sldId id="291" r:id="rId35"/>
  </p:sldIdLst>
  <p:sldSz cx="7772400" cy="100584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48040"/>
    <a:srgbClr val="A6A6A6"/>
    <a:srgbClr val="C4BEB3"/>
    <a:srgbClr val="00CC99"/>
    <a:srgbClr val="00FFCC"/>
    <a:srgbClr val="FBE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p:normalViewPr>
  <p:slideViewPr>
    <p:cSldViewPr snapToGrid="0">
      <p:cViewPr varScale="1">
        <p:scale>
          <a:sx n="72" d="100"/>
          <a:sy n="72" d="100"/>
        </p:scale>
        <p:origin x="2544" y="20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3" d="100"/>
          <a:sy n="103" d="100"/>
        </p:scale>
        <p:origin x="336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94E619-9C87-914A-8C40-A72CB850D876}"/>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56F004-53D2-8143-8EA5-4F9CAE6C18A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5EE9E8F-4592-EA4E-9C45-60F002982ED5}" type="datetimeFigureOut">
              <a:rPr lang="en-US" smtClean="0"/>
              <a:t>10/2/19</a:t>
            </a:fld>
            <a:endParaRPr lang="en-US"/>
          </a:p>
        </p:txBody>
      </p:sp>
      <p:sp>
        <p:nvSpPr>
          <p:cNvPr id="4" name="Footer Placeholder 3">
            <a:extLst>
              <a:ext uri="{FF2B5EF4-FFF2-40B4-BE49-F238E27FC236}">
                <a16:creationId xmlns:a16="http://schemas.microsoft.com/office/drawing/2014/main" id="{F55B7CCE-5149-6D4A-A646-28B4D695890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3A929F-C9D8-1848-B716-77B20588516A}"/>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390CB13-534E-8F41-975F-C0785ACEFF43}" type="slidenum">
              <a:rPr lang="en-US" smtClean="0"/>
              <a:t>‹#›</a:t>
            </a:fld>
            <a:endParaRPr lang="en-US"/>
          </a:p>
        </p:txBody>
      </p:sp>
    </p:spTree>
    <p:extLst>
      <p:ext uri="{BB962C8B-B14F-4D97-AF65-F5344CB8AC3E}">
        <p14:creationId xmlns:p14="http://schemas.microsoft.com/office/powerpoint/2010/main" val="3639840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7EAC32-E8DF-4792-97F8-8F8B7D58E74E}"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1D7E-9133-4147-BAF8-4FAFC61627B3}" type="slidenum">
              <a:rPr lang="en-US" smtClean="0"/>
              <a:t>‹#›</a:t>
            </a:fld>
            <a:endParaRPr lang="en-US"/>
          </a:p>
        </p:txBody>
      </p:sp>
    </p:spTree>
    <p:extLst>
      <p:ext uri="{BB962C8B-B14F-4D97-AF65-F5344CB8AC3E}">
        <p14:creationId xmlns:p14="http://schemas.microsoft.com/office/powerpoint/2010/main" val="199243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EAC32-E8DF-4792-97F8-8F8B7D58E74E}"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1D7E-9133-4147-BAF8-4FAFC61627B3}" type="slidenum">
              <a:rPr lang="en-US" smtClean="0"/>
              <a:t>‹#›</a:t>
            </a:fld>
            <a:endParaRPr lang="en-US"/>
          </a:p>
        </p:txBody>
      </p:sp>
    </p:spTree>
    <p:extLst>
      <p:ext uri="{BB962C8B-B14F-4D97-AF65-F5344CB8AC3E}">
        <p14:creationId xmlns:p14="http://schemas.microsoft.com/office/powerpoint/2010/main" val="311269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EAC32-E8DF-4792-97F8-8F8B7D58E74E}"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1D7E-9133-4147-BAF8-4FAFC61627B3}" type="slidenum">
              <a:rPr lang="en-US" smtClean="0"/>
              <a:t>‹#›</a:t>
            </a:fld>
            <a:endParaRPr lang="en-US"/>
          </a:p>
        </p:txBody>
      </p:sp>
    </p:spTree>
    <p:extLst>
      <p:ext uri="{BB962C8B-B14F-4D97-AF65-F5344CB8AC3E}">
        <p14:creationId xmlns:p14="http://schemas.microsoft.com/office/powerpoint/2010/main" val="43908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EAC32-E8DF-4792-97F8-8F8B7D58E74E}"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1D7E-9133-4147-BAF8-4FAFC61627B3}" type="slidenum">
              <a:rPr lang="en-US" smtClean="0"/>
              <a:t>‹#›</a:t>
            </a:fld>
            <a:endParaRPr lang="en-US"/>
          </a:p>
        </p:txBody>
      </p:sp>
    </p:spTree>
    <p:extLst>
      <p:ext uri="{BB962C8B-B14F-4D97-AF65-F5344CB8AC3E}">
        <p14:creationId xmlns:p14="http://schemas.microsoft.com/office/powerpoint/2010/main" val="416187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7EAC32-E8DF-4792-97F8-8F8B7D58E74E}"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1D7E-9133-4147-BAF8-4FAFC61627B3}" type="slidenum">
              <a:rPr lang="en-US" smtClean="0"/>
              <a:t>‹#›</a:t>
            </a:fld>
            <a:endParaRPr lang="en-US"/>
          </a:p>
        </p:txBody>
      </p:sp>
    </p:spTree>
    <p:extLst>
      <p:ext uri="{BB962C8B-B14F-4D97-AF65-F5344CB8AC3E}">
        <p14:creationId xmlns:p14="http://schemas.microsoft.com/office/powerpoint/2010/main" val="15511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7EAC32-E8DF-4792-97F8-8F8B7D58E74E}"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01D7E-9133-4147-BAF8-4FAFC61627B3}" type="slidenum">
              <a:rPr lang="en-US" smtClean="0"/>
              <a:t>‹#›</a:t>
            </a:fld>
            <a:endParaRPr lang="en-US"/>
          </a:p>
        </p:txBody>
      </p:sp>
    </p:spTree>
    <p:extLst>
      <p:ext uri="{BB962C8B-B14F-4D97-AF65-F5344CB8AC3E}">
        <p14:creationId xmlns:p14="http://schemas.microsoft.com/office/powerpoint/2010/main" val="413241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7EAC32-E8DF-4792-97F8-8F8B7D58E74E}" type="datetimeFigureOut">
              <a:rPr lang="en-US" smtClean="0"/>
              <a:t>10/2/19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01D7E-9133-4147-BAF8-4FAFC61627B3}" type="slidenum">
              <a:rPr lang="en-US" smtClean="0"/>
              <a:t>‹#›</a:t>
            </a:fld>
            <a:endParaRPr lang="en-US"/>
          </a:p>
        </p:txBody>
      </p:sp>
    </p:spTree>
    <p:extLst>
      <p:ext uri="{BB962C8B-B14F-4D97-AF65-F5344CB8AC3E}">
        <p14:creationId xmlns:p14="http://schemas.microsoft.com/office/powerpoint/2010/main" val="157900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7EAC32-E8DF-4792-97F8-8F8B7D58E74E}" type="datetimeFigureOut">
              <a:rPr lang="en-US" smtClean="0"/>
              <a:t>10/2/19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01D7E-9133-4147-BAF8-4FAFC61627B3}" type="slidenum">
              <a:rPr lang="en-US" smtClean="0"/>
              <a:t>‹#›</a:t>
            </a:fld>
            <a:endParaRPr lang="en-US"/>
          </a:p>
        </p:txBody>
      </p:sp>
    </p:spTree>
    <p:extLst>
      <p:ext uri="{BB962C8B-B14F-4D97-AF65-F5344CB8AC3E}">
        <p14:creationId xmlns:p14="http://schemas.microsoft.com/office/powerpoint/2010/main" val="237707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EAC32-E8DF-4792-97F8-8F8B7D58E74E}" type="datetimeFigureOut">
              <a:rPr lang="en-US" smtClean="0"/>
              <a:t>10/2/19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01D7E-9133-4147-BAF8-4FAFC61627B3}" type="slidenum">
              <a:rPr lang="en-US" smtClean="0"/>
              <a:t>‹#›</a:t>
            </a:fld>
            <a:endParaRPr lang="en-US"/>
          </a:p>
        </p:txBody>
      </p:sp>
    </p:spTree>
    <p:extLst>
      <p:ext uri="{BB962C8B-B14F-4D97-AF65-F5344CB8AC3E}">
        <p14:creationId xmlns:p14="http://schemas.microsoft.com/office/powerpoint/2010/main" val="178026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B7EAC32-E8DF-4792-97F8-8F8B7D58E74E}"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01D7E-9133-4147-BAF8-4FAFC61627B3}" type="slidenum">
              <a:rPr lang="en-US" smtClean="0"/>
              <a:t>‹#›</a:t>
            </a:fld>
            <a:endParaRPr lang="en-US"/>
          </a:p>
        </p:txBody>
      </p:sp>
    </p:spTree>
    <p:extLst>
      <p:ext uri="{BB962C8B-B14F-4D97-AF65-F5344CB8AC3E}">
        <p14:creationId xmlns:p14="http://schemas.microsoft.com/office/powerpoint/2010/main" val="165093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B7EAC32-E8DF-4792-97F8-8F8B7D58E74E}"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01D7E-9133-4147-BAF8-4FAFC61627B3}" type="slidenum">
              <a:rPr lang="en-US" smtClean="0"/>
              <a:t>‹#›</a:t>
            </a:fld>
            <a:endParaRPr lang="en-US"/>
          </a:p>
        </p:txBody>
      </p:sp>
    </p:spTree>
    <p:extLst>
      <p:ext uri="{BB962C8B-B14F-4D97-AF65-F5344CB8AC3E}">
        <p14:creationId xmlns:p14="http://schemas.microsoft.com/office/powerpoint/2010/main" val="3920826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B7EAC32-E8DF-4792-97F8-8F8B7D58E74E}" type="datetimeFigureOut">
              <a:rPr lang="en-US" smtClean="0"/>
              <a:t>10/2/19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AF01D7E-9133-4147-BAF8-4FAFC61627B3}" type="slidenum">
              <a:rPr lang="en-US" smtClean="0"/>
              <a:t>‹#›</a:t>
            </a:fld>
            <a:endParaRPr lang="en-US"/>
          </a:p>
        </p:txBody>
      </p:sp>
    </p:spTree>
    <p:extLst>
      <p:ext uri="{BB962C8B-B14F-4D97-AF65-F5344CB8AC3E}">
        <p14:creationId xmlns:p14="http://schemas.microsoft.com/office/powerpoint/2010/main" val="178289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6" name="TextBox 5"/>
          <p:cNvSpPr txBox="1"/>
          <p:nvPr/>
        </p:nvSpPr>
        <p:spPr>
          <a:xfrm>
            <a:off x="4107426" y="2286000"/>
            <a:ext cx="3664974" cy="954107"/>
          </a:xfrm>
          <a:prstGeom prst="rect">
            <a:avLst/>
          </a:prstGeom>
          <a:noFill/>
        </p:spPr>
        <p:txBody>
          <a:bodyPr wrap="square" rtlCol="0" anchor="ctr">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SURE VALIDATION SYSTEM</a:t>
            </a:r>
          </a:p>
        </p:txBody>
      </p:sp>
      <p:pic>
        <p:nvPicPr>
          <p:cNvPr id="7" name="Picture 6">
            <a:extLst>
              <a:ext uri="{FF2B5EF4-FFF2-40B4-BE49-F238E27FC236}">
                <a16:creationId xmlns:a16="http://schemas.microsoft.com/office/drawing/2014/main" id="{3653F76F-FBF1-EA40-9C9D-33C60AEA7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426" y="935667"/>
            <a:ext cx="4076700" cy="2032000"/>
          </a:xfrm>
          <a:prstGeom prst="rect">
            <a:avLst/>
          </a:prstGeom>
        </p:spPr>
      </p:pic>
    </p:spTree>
    <p:extLst>
      <p:ext uri="{BB962C8B-B14F-4D97-AF65-F5344CB8AC3E}">
        <p14:creationId xmlns:p14="http://schemas.microsoft.com/office/powerpoint/2010/main" val="223339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C4C489-ABD7-4CFA-BE7E-60E25E1F3375}"/>
              </a:ext>
            </a:extLst>
          </p:cNvPr>
          <p:cNvSpPr/>
          <p:nvPr/>
        </p:nvSpPr>
        <p:spPr>
          <a:xfrm>
            <a:off x="3886200" y="0"/>
            <a:ext cx="3886200" cy="1005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38318" y="4706034"/>
            <a:ext cx="2199641" cy="646331"/>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Pipeline Building Ideas &amp; Strategies</a:t>
            </a:r>
          </a:p>
        </p:txBody>
      </p:sp>
      <p:sp>
        <p:nvSpPr>
          <p:cNvPr id="4" name="TextBox 3"/>
          <p:cNvSpPr txBox="1"/>
          <p:nvPr/>
        </p:nvSpPr>
        <p:spPr>
          <a:xfrm>
            <a:off x="224164" y="430732"/>
            <a:ext cx="3662036" cy="9871933"/>
          </a:xfrm>
          <a:prstGeom prst="rect">
            <a:avLst/>
          </a:prstGeom>
          <a:noFill/>
        </p:spPr>
        <p:txBody>
          <a:bodyPr wrap="square" rtlCol="0">
            <a:spAutoFit/>
          </a:bodyPr>
          <a:lstStyle/>
          <a:p>
            <a:pPr>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Who, When, What </a:t>
            </a: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absolute best way to build a pipeline is to have the names of the best prospects that you are committed to go see written down (on a spreadsheet, in a database, on a CRM, etc.). Then, have pre-determined dates of when you want to be held accountable to go see them. Finally, the you should pre-think and plan on how you will engage with the prospect (Cold call, introduction, referral, golf event, social event, etc.).</a:t>
            </a: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When these three things are put in writing at the beginning of the year and reviewed monthly and weekly, you no longer have to be reactive and think about what you need to do. Take the plan and simply “act”!</a:t>
            </a:r>
          </a:p>
          <a:p>
            <a:pPr>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Pipeline Movement </a:t>
            </a:r>
            <a:endParaRPr lang="en-US" sz="11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One area of focus must be pipeline movement. If you have a full pipeline, don’t let that lull you into apathy. It is not a bad thing to have a lot of prospects in the system. However, “MOVING THEM” through the pipeline is the key to success. An objective for success is to count the number of prospects you move monthly. Keep track of how many times a prospect moves from one stage to the next in your sales process.</a:t>
            </a: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Every moved prospect becomes evidence of a potential sale. So, measure your success by monetizing your pipeline and then, set a goal each month of moving each prospect to the next step in your sales process. </a:t>
            </a: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Tracking movement between Executive Briefing, Assessment, Plan Presentation, and close, will allow the you to know that your sales activity is moving prospects toward a sale.</a:t>
            </a:r>
          </a:p>
          <a:p>
            <a:pPr>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Niche Development</a:t>
            </a: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industry has tremendous data that proves industry specialty increases sales results. If an agency has a specialty and the Producer becomes an expert in that industry, the results are typically 50% or better than those that are generalists.</a:t>
            </a: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If your market is too small for a single niche develop 2-3 similar risk profiled niche areas.</a:t>
            </a:r>
          </a:p>
          <a:p>
            <a:pPr>
              <a:spcAft>
                <a:spcPts val="900"/>
              </a:spcAft>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Construction/environmental/architects and engineers could be a niche combination, as an example. The development of a niche requires research on google searches, carrier research, competition research, value proposition development, involvement in the industry, and industry expertise. This takes time, but can be accomplished in a relative short time frame if a you give focused energy and attention to the project.</a:t>
            </a:r>
          </a:p>
          <a:p>
            <a:pPr>
              <a:spcAft>
                <a:spcPts val="900"/>
              </a:spcAft>
            </a:pPr>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900"/>
              </a:spcAft>
            </a:pPr>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70B33163-51CA-4EAF-9B60-D7CFCB39951D}"/>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10</a:t>
            </a:fld>
            <a:endParaRPr lang="en-US" sz="1000" dirty="0">
              <a:solidFill>
                <a:schemeClr val="tx1">
                  <a:lumMod val="75000"/>
                  <a:lumOff val="25000"/>
                </a:schemeClr>
              </a:solidFill>
              <a:latin typeface="Helvetica" pitchFamily="34" charset="0"/>
            </a:endParaRPr>
          </a:p>
        </p:txBody>
      </p:sp>
    </p:spTree>
    <p:extLst>
      <p:ext uri="{BB962C8B-B14F-4D97-AF65-F5344CB8AC3E}">
        <p14:creationId xmlns:p14="http://schemas.microsoft.com/office/powerpoint/2010/main" val="47288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22303" y="1592707"/>
            <a:ext cx="3474720" cy="5970865"/>
          </a:xfrm>
          <a:prstGeom prst="rect">
            <a:avLst/>
          </a:prstGeom>
          <a:noFill/>
        </p:spPr>
        <p:txBody>
          <a:bodyPr wrap="square" rtlCol="0">
            <a:spAutoFit/>
          </a:bodyPr>
          <a:lstStyle/>
          <a:p>
            <a:pPr lvl="0">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Cold Calls</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Create a list of suspects that are niche focused. Research the top and emerging risks inside of those niche industries. </a:t>
            </a:r>
          </a:p>
          <a:p>
            <a:pPr lvl="0">
              <a:spcAft>
                <a:spcPts val="3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lvl="0">
              <a:spcAft>
                <a:spcPts val="300"/>
              </a:spcAft>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Make the calls and share that you have identified the tops risks in their industry and would like to set a time to share with them how your agency is helping businesses proactively manage those risks. If your niche is small businesses, you could research the top risks that a small business face.</a:t>
            </a:r>
          </a:p>
          <a:p>
            <a:pPr lvl="0">
              <a:spcAft>
                <a:spcPts val="3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lvl="0">
              <a:spcAft>
                <a:spcPts val="300"/>
              </a:spcAft>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Cold calls should be short and to the point. Give them something outside of the normal that would capture there attention and give them a reason to want to meet with you. </a:t>
            </a:r>
          </a:p>
          <a:p>
            <a:pPr lvl="0">
              <a:spcAft>
                <a:spcPts val="3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lvl="0">
              <a:spcAft>
                <a:spcPts val="300"/>
              </a:spcAft>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Set a scheduled time each day to make calls and don’t deviate from that time. The more you can make this a habit, the more success you will have. Measure your results. How many decision makers do you get on the phone per number of calls. Of those, how many say yes to an appointment. The more you know these numbers, the better you will be able to understand the number of calls you need to make to be successful with your cold calls.</a:t>
            </a:r>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lvl="0">
              <a:spcAft>
                <a:spcPts val="900"/>
              </a:spcAft>
            </a:pPr>
            <a:b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lvl="0">
              <a:spcAft>
                <a:spcPts val="9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lvl="1">
              <a:spcAft>
                <a:spcPts val="900"/>
              </a:spcAft>
            </a:pPr>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lvl="0">
              <a:spcAft>
                <a:spcPts val="9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p:cNvSpPr txBox="1"/>
          <p:nvPr/>
        </p:nvSpPr>
        <p:spPr>
          <a:xfrm>
            <a:off x="375377" y="1078357"/>
            <a:ext cx="3474720" cy="8025274"/>
          </a:xfrm>
          <a:prstGeom prst="rect">
            <a:avLst/>
          </a:prstGeom>
          <a:noFill/>
        </p:spPr>
        <p:txBody>
          <a:bodyPr wrap="square" rtlCol="0">
            <a:spAutoFit/>
          </a:bodyPr>
          <a:lstStyle/>
          <a:p>
            <a:pPr>
              <a:spcAft>
                <a:spcPts val="900"/>
              </a:spcAft>
            </a:pPr>
            <a:r>
              <a:rPr lang="en-US" sz="1200" b="1"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 following are ways to develop a pipeline:</a:t>
            </a:r>
          </a:p>
          <a:p>
            <a:pPr>
              <a:spcAft>
                <a:spcPts val="300"/>
              </a:spcAft>
            </a:pPr>
            <a:endPar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Use of Centers of Influence </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A center of influence is anyone that has connections in the market that could/would give you a referral. The mistake many Producers make is to make this list too narrow. CPA’s, Attorneys, Bankers, are all good centers of influence. However, a golf club professional, politician, association director, or even a friend could be highly connected and willing to give a referral. </a:t>
            </a:r>
          </a:p>
          <a:p>
            <a:pPr>
              <a:spcAft>
                <a:spcPts val="3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300"/>
              </a:spcAft>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So, broaden the thinking of who may know someone and be purposeful at building this network. If you have 10 solid centers of influence that understand what Agency does and understands the impact of the value proposition, it is like having 10 more salespeople on staff.</a:t>
            </a:r>
          </a:p>
          <a:p>
            <a:pPr>
              <a:spcAft>
                <a:spcPts val="3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Use</a:t>
            </a:r>
            <a:r>
              <a:rPr lang="en-US" sz="11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of Natural Network</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Your natural network are your friends, family and relatives, and social circles you are involved in through work and other activities. Who do you know that you is well connected or may be connected to someone you should meet. Go share the story of the agency. Why do people do business with the agency and what is the agencies value proposition? Go tell that story to as many people inside your natural network as possible.</a:t>
            </a:r>
            <a:endPar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3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Use of Social Media</a:t>
            </a:r>
            <a:r>
              <a:rPr lang="en-US" sz="11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b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Social media is a part of the business environment we work in today. Prospects and clients are looking us up online before they meet with us and occasional updates. They are learning about us through social media and engaging with us when we are active. Social media is an ever changing media and something that every business and every salesperson will need to monitor and keep adjusting to the trends and evolutions.</a:t>
            </a:r>
          </a:p>
          <a:p>
            <a:pPr>
              <a:spcAft>
                <a:spcPts val="3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9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900"/>
              </a:spcAft>
            </a:pPr>
            <a:endParaRPr lang="fr-FR"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95D77BA3-763C-4D3B-9F27-085C1410618D}"/>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11</a:t>
            </a:fld>
            <a:endParaRPr lang="en-US" sz="1000" dirty="0">
              <a:solidFill>
                <a:schemeClr val="tx1">
                  <a:lumMod val="75000"/>
                  <a:lumOff val="25000"/>
                </a:schemeClr>
              </a:solidFill>
              <a:latin typeface="Helvetica" pitchFamily="34" charset="0"/>
            </a:endParaRPr>
          </a:p>
        </p:txBody>
      </p:sp>
    </p:spTree>
    <p:extLst>
      <p:ext uri="{BB962C8B-B14F-4D97-AF65-F5344CB8AC3E}">
        <p14:creationId xmlns:p14="http://schemas.microsoft.com/office/powerpoint/2010/main" val="371691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4D30EE-3DB1-440C-B3D9-36ED407853CB}"/>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12</a:t>
            </a:fld>
            <a:endParaRPr lang="en-US" sz="1000" dirty="0">
              <a:solidFill>
                <a:schemeClr val="tx1">
                  <a:lumMod val="75000"/>
                  <a:lumOff val="25000"/>
                </a:schemeClr>
              </a:solidFill>
              <a:latin typeface="Helvetica" pitchFamily="34" charset="0"/>
            </a:endParaRPr>
          </a:p>
        </p:txBody>
      </p:sp>
      <p:sp>
        <p:nvSpPr>
          <p:cNvPr id="6" name="TextBox 5">
            <a:extLst>
              <a:ext uri="{FF2B5EF4-FFF2-40B4-BE49-F238E27FC236}">
                <a16:creationId xmlns:a16="http://schemas.microsoft.com/office/drawing/2014/main" id="{ADACD122-3D01-0D44-B206-1A94686E5E47}"/>
              </a:ext>
            </a:extLst>
          </p:cNvPr>
          <p:cNvSpPr txBox="1"/>
          <p:nvPr/>
        </p:nvSpPr>
        <p:spPr>
          <a:xfrm>
            <a:off x="375377" y="1823129"/>
            <a:ext cx="7021646" cy="6263253"/>
          </a:xfrm>
          <a:prstGeom prst="rect">
            <a:avLst/>
          </a:prstGeom>
          <a:noFill/>
        </p:spPr>
        <p:txBody>
          <a:bodyPr wrap="square" rtlCol="0">
            <a:spAutoFit/>
          </a:bodyPr>
          <a:lstStyle/>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It is critical to do the math to discover how many first appointments you will need to reach your goals. </a:t>
            </a: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If you are brand new to the industry, you won’t know your numbers yet and will have to estimate. We recommend you and your sales leader determine the right metrics. It is best to estimate low and work hard to do better than expected. Track your results and adjust accordingly. Knowing your numbers will give you clarity of where to focus your development for continuous improvement.</a:t>
            </a: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Always set objectives based on a 1.25% of your goal. By doing this, you put yourself in a better position to reach 100% of your goal and eventually, consistently exceed your annual goal.</a:t>
            </a:r>
          </a:p>
          <a:p>
            <a:pPr>
              <a:spcAft>
                <a:spcPts val="900"/>
              </a:spcAft>
            </a:pPr>
            <a:endPar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lvl="0">
              <a:spcAft>
                <a:spcPts val="9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How to calculate first appointments needed:</a:t>
            </a:r>
          </a:p>
          <a:p>
            <a:pPr lvl="0">
              <a:spcAft>
                <a:spcPts val="900"/>
              </a:spcAft>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First we need to understand some terminology;</a:t>
            </a:r>
          </a:p>
          <a:p>
            <a:pPr marL="12700" lvl="0" indent="395288">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Actual Goal = Revenue Goal + 25%				</a:t>
            </a:r>
          </a:p>
          <a:p>
            <a:pPr marL="12700" lvl="0" indent="395288">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Sales Needed = Actual Goal / Average Revenue Per Account	</a:t>
            </a:r>
          </a:p>
          <a:p>
            <a:pPr marL="12700" lvl="0" indent="395288">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Conversion Rate = percent of time a first appointment continues and converts to a final proposal</a:t>
            </a:r>
          </a:p>
          <a:p>
            <a:pPr marL="12700" lvl="0" indent="395288">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Closing Rate = ratio of final proposals to successful sale</a:t>
            </a:r>
          </a:p>
          <a:p>
            <a:pPr marL="12700" lvl="0" indent="395288">
              <a:spcAft>
                <a:spcPts val="900"/>
              </a:spcAft>
              <a:tabLst>
                <a:tab pos="225425" algn="l"/>
              </a:tabLst>
            </a:pPr>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12700" lvl="0">
              <a:spcAft>
                <a:spcPts val="900"/>
              </a:spcAft>
              <a:tabLst>
                <a:tab pos="225425" algn="l"/>
              </a:tabLst>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Next we utilize a consistent formula;</a:t>
            </a: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(Sales Needed)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(1 / Conversion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(1 / Closing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Number of First Appointments</a:t>
            </a:r>
          </a:p>
          <a:p>
            <a:pPr marL="12700" lvl="0">
              <a:spcAft>
                <a:spcPts val="900"/>
              </a:spcAft>
              <a:tabLst>
                <a:tab pos="225425" algn="l"/>
              </a:tabLst>
            </a:pPr>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12700" lvl="0">
              <a:spcAft>
                <a:spcPts val="900"/>
              </a:spcAft>
              <a:tabLst>
                <a:tab pos="225425" algn="l"/>
              </a:tabLst>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Example</a:t>
            </a: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($100,000 Revenue Goal) + 25%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$!25,000</a:t>
            </a: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($125,000 Actual Goal) / ($10,000 Average Revenue Per Account)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 Sales Needed</a:t>
            </a: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 Sales Needed)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 / 50% Conversion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 / 50% Closing)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52 First Appointments</a:t>
            </a: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7" name="Rectangle 6">
            <a:extLst>
              <a:ext uri="{FF2B5EF4-FFF2-40B4-BE49-F238E27FC236}">
                <a16:creationId xmlns:a16="http://schemas.microsoft.com/office/drawing/2014/main" id="{4F985170-0CE3-DC47-A29F-1D74056CD53C}"/>
              </a:ext>
            </a:extLst>
          </p:cNvPr>
          <p:cNvSpPr/>
          <p:nvPr/>
        </p:nvSpPr>
        <p:spPr>
          <a:xfrm>
            <a:off x="0" y="0"/>
            <a:ext cx="7772400" cy="1407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5DDADE-FE12-AE45-97E5-3478FEFC79F8}"/>
              </a:ext>
            </a:extLst>
          </p:cNvPr>
          <p:cNvSpPr/>
          <p:nvPr/>
        </p:nvSpPr>
        <p:spPr>
          <a:xfrm>
            <a:off x="376668" y="625410"/>
            <a:ext cx="3370474" cy="485518"/>
          </a:xfrm>
          <a:prstGeom prst="rect">
            <a:avLst/>
          </a:prstGeom>
        </p:spPr>
        <p:txBody>
          <a:bodyPr wrap="none">
            <a:spAutoFit/>
          </a:bodyPr>
          <a:lstStyle/>
          <a:p>
            <a:pPr algn="r">
              <a:lnSpc>
                <a:spcPct val="165000"/>
              </a:lnSpc>
            </a:pPr>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Prospecting Activity Analysis</a:t>
            </a:r>
          </a:p>
        </p:txBody>
      </p:sp>
    </p:spTree>
    <p:extLst>
      <p:ext uri="{BB962C8B-B14F-4D97-AF65-F5344CB8AC3E}">
        <p14:creationId xmlns:p14="http://schemas.microsoft.com/office/powerpoint/2010/main" val="373620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20F01D-C769-4E2A-AB11-B05DBAFF0A20}"/>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a:t>
            </a:fld>
            <a:endPar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00064B57-59A3-5643-82C7-F01DC222FC94}"/>
              </a:ext>
            </a:extLst>
          </p:cNvPr>
          <p:cNvSpPr txBox="1"/>
          <p:nvPr/>
        </p:nvSpPr>
        <p:spPr>
          <a:xfrm>
            <a:off x="435769" y="355899"/>
            <a:ext cx="6900862" cy="6924973"/>
          </a:xfrm>
          <a:prstGeom prst="rect">
            <a:avLst/>
          </a:prstGeom>
          <a:noFill/>
        </p:spPr>
        <p:txBody>
          <a:bodyPr wrap="square" rtlCol="0">
            <a:spAutoFit/>
          </a:bodyPr>
          <a:lstStyle/>
          <a:p>
            <a:pPr marL="12700" lvl="0">
              <a:spcAft>
                <a:spcPts val="900"/>
              </a:spcAft>
              <a:tabLst>
                <a:tab pos="225425" algn="l"/>
              </a:tabLst>
            </a:pPr>
            <a:endPar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12700" lvl="0">
              <a:spcAft>
                <a:spcPts val="900"/>
              </a:spcAft>
              <a:tabLst>
                <a:tab pos="225425" algn="l"/>
              </a:tabLst>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Why you should focus on Conversion Rate and Closing Rate</a:t>
            </a:r>
          </a:p>
          <a:p>
            <a:pPr marL="12700">
              <a:spcAft>
                <a:spcPts val="900"/>
              </a:spcAft>
              <a:tabLst>
                <a:tab pos="225425" algn="l"/>
              </a:tabLst>
            </a:pPr>
            <a:endPar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12700">
              <a:spcAft>
                <a:spcPts val="900"/>
              </a:spcAft>
              <a:tabLst>
                <a:tab pos="225425" algn="l"/>
              </a:tabLst>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Example –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Increase Conversion Rate</a:t>
            </a:r>
            <a:endPar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($100,000 Revenue Goal) + 25%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$!25,000</a:t>
            </a: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($125,000 Actual Goal) / ($10,000 Average Revenue Per Account)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 Sales Needed</a:t>
            </a: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 Sales Needed)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60% Conversion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 / 50% Closing)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43 First Appointments</a:t>
            </a:r>
          </a:p>
          <a:p>
            <a:pPr marL="12700" lvl="0">
              <a:spcAft>
                <a:spcPts val="900"/>
              </a:spcAft>
              <a:tabLst>
                <a:tab pos="225425" algn="l"/>
              </a:tabLst>
            </a:pPr>
            <a:endPar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12700">
              <a:spcAft>
                <a:spcPts val="900"/>
              </a:spcAft>
              <a:tabLst>
                <a:tab pos="225425" algn="l"/>
              </a:tabLst>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Example –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Increase Closing Rate</a:t>
            </a:r>
            <a:endPar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($100,000 Revenue Goal) + 25%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$!25,000</a:t>
            </a: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($125,000 Actual Goal) / ($10,000 Average Revenue Per Account)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 Sales Needed</a:t>
            </a: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 Sales Needed)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 / 50% Conversion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70% Closing</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37 First Appointments</a:t>
            </a:r>
          </a:p>
          <a:p>
            <a:pPr marL="12700" lvl="0">
              <a:spcAft>
                <a:spcPts val="900"/>
              </a:spcAft>
              <a:tabLst>
                <a:tab pos="225425" algn="l"/>
              </a:tabLst>
            </a:pPr>
            <a:endPar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12700">
              <a:spcAft>
                <a:spcPts val="900"/>
              </a:spcAft>
              <a:tabLst>
                <a:tab pos="225425" algn="l"/>
              </a:tabLst>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Example –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Increase Conversion and Closing Rate</a:t>
            </a:r>
            <a:endPar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($100,000 Revenue Goal) + 25%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$!25,000</a:t>
            </a: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($125,000 Actual Goal) / ($10,000 Average Revenue Per Account)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 Sales Needed</a:t>
            </a:r>
          </a:p>
          <a:p>
            <a:pPr marL="12700" lvl="0">
              <a:spcAft>
                <a:spcPts val="900"/>
              </a:spcAft>
              <a:tabLst>
                <a:tab pos="225425" algn="l"/>
              </a:tabLs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 Sales Needed)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60% Conversion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60% Closing</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36 First Appointments</a:t>
            </a:r>
          </a:p>
          <a:p>
            <a:pPr marL="12700" lvl="0">
              <a:spcAft>
                <a:spcPts val="900"/>
              </a:spcAft>
              <a:tabLst>
                <a:tab pos="225425" algn="l"/>
              </a:tabLst>
            </a:pPr>
            <a:endPar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lvl="0">
              <a:spcAft>
                <a:spcPts val="300"/>
              </a:spcAft>
            </a:pPr>
            <a:endParaRPr lang="en-US" sz="12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lvl="0">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Summary</a:t>
            </a:r>
            <a:br>
              <a:rPr lang="en-US" sz="11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 more clarity you have around the numbers you need to hit to make your goal and the commitment to execute to meet those numbers, the more likely you will meet the goal and exceed it.</a:t>
            </a:r>
          </a:p>
          <a:p>
            <a:pPr lvl="0">
              <a:spcAft>
                <a:spcPts val="3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lvl="0">
              <a:spcAft>
                <a:spcPts val="300"/>
              </a:spcAft>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 more planned out you are, the more proactive you will be. Trying to figure out what to do and how to prospect on Monday is a recipe for failure. If you create your plan, then manage it weekly with consistent prospecting time in your calendar, you will guarantee a faster rate of success.</a:t>
            </a:r>
          </a:p>
          <a:p>
            <a:pPr marL="12700" lvl="0">
              <a:spcAft>
                <a:spcPts val="900"/>
              </a:spcAft>
              <a:tabLst>
                <a:tab pos="225425" algn="l"/>
              </a:tabLst>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384948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3C4CC1-A0B6-4406-B5D1-AE73387BCE1F}"/>
              </a:ext>
            </a:extLst>
          </p:cNvPr>
          <p:cNvSpPr/>
          <p:nvPr/>
        </p:nvSpPr>
        <p:spPr>
          <a:xfrm>
            <a:off x="0" y="0"/>
            <a:ext cx="3886200" cy="1005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457" y="4567535"/>
            <a:ext cx="2104572" cy="923330"/>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Time Management Strategies</a:t>
            </a:r>
          </a:p>
        </p:txBody>
      </p:sp>
      <p:sp>
        <p:nvSpPr>
          <p:cNvPr id="4" name="TextBox 3"/>
          <p:cNvSpPr txBox="1"/>
          <p:nvPr/>
        </p:nvSpPr>
        <p:spPr>
          <a:xfrm>
            <a:off x="3886200" y="1803144"/>
            <a:ext cx="3527415" cy="6447919"/>
          </a:xfrm>
          <a:prstGeom prst="rect">
            <a:avLst/>
          </a:prstGeom>
          <a:noFill/>
        </p:spPr>
        <p:txBody>
          <a:bodyPr wrap="square" rtlCol="0">
            <a:spAutoFit/>
          </a:bodyPr>
          <a:lstStyle/>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Time management is one of the most important elements of a successful Producer. The best Producers are able to increase the productivity of prospecting and they simply get more prospecting time. As a young Producer, it is valuable to measure the time spent on prospecting and always look for ways to increase it. Here are some techniques to improve Prospecting time:</a:t>
            </a:r>
            <a:b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9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Email</a:t>
            </a:r>
            <a:r>
              <a:rPr lang="en-US" sz="11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b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Email is one of the worst time wasting culprits in sales. Allowing email to be in control of your time will keep you from doing the high value things that need to be done (like prospecting). People that allow their email to have a sound notification or a visual notification will be less productive than those who do not. The best model of dealing with email is to set 3 – 4 times a day to sit down and manage it. Block this time out and commit to do something (complete) each email. Do not store or keep old emails open. The worst mistake is to open an email, read it, and decide you will deal with it later. Every time you read that email and don’t do anything with it, you have lost productivity. Get control of email, and prospecting time will be more available.</a:t>
            </a:r>
            <a:b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9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Start Early and Earn Respect</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Young Producers will gain great respect if they are the first in the office. Respect aside, your personal productivity will be greater when less distractions occur. Early morning typically has fewer people hanging around and therefore allows for fewer distractions. Early morning planning (for the day or week), tough project actions, setting up the day, are all valuable strategies to improve your time management.</a:t>
            </a:r>
          </a:p>
        </p:txBody>
      </p:sp>
      <p:sp>
        <p:nvSpPr>
          <p:cNvPr id="5" name="TextBox 4">
            <a:extLst>
              <a:ext uri="{FF2B5EF4-FFF2-40B4-BE49-F238E27FC236}">
                <a16:creationId xmlns:a16="http://schemas.microsoft.com/office/drawing/2014/main" id="{0CB9CF82-A068-4EAF-94B2-DCAB7D712546}"/>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14</a:t>
            </a:fld>
            <a:endParaRPr lang="en-US" sz="1000" dirty="0">
              <a:solidFill>
                <a:schemeClr val="tx1">
                  <a:lumMod val="75000"/>
                  <a:lumOff val="25000"/>
                </a:schemeClr>
              </a:solidFill>
              <a:latin typeface="Helvetica" pitchFamily="34" charset="0"/>
            </a:endParaRPr>
          </a:p>
        </p:txBody>
      </p:sp>
    </p:spTree>
    <p:extLst>
      <p:ext uri="{BB962C8B-B14F-4D97-AF65-F5344CB8AC3E}">
        <p14:creationId xmlns:p14="http://schemas.microsoft.com/office/powerpoint/2010/main" val="385017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22303" y="1541345"/>
            <a:ext cx="3474720" cy="5663089"/>
          </a:xfrm>
          <a:prstGeom prst="rect">
            <a:avLst/>
          </a:prstGeom>
          <a:noFill/>
        </p:spPr>
        <p:txBody>
          <a:bodyPr wrap="square" rtlCol="0">
            <a:spAutoFit/>
          </a:bodyPr>
          <a:lstStyle/>
          <a:p>
            <a:pPr lvl="0">
              <a:spcAft>
                <a:spcPts val="9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Blocking Time </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One of the best time management techniques is to have blocks of time on your calendar that are appointments with yourself to do prospecting. Being disciplined to these times, as if they were an appointment with your best client, is incredibly productive. If a Producer develops a consistency and discipline around these blocks of time, and they are prepared to be productive (see above item), the results are outstanding.</a:t>
            </a:r>
          </a:p>
          <a:p>
            <a:pPr lvl="0">
              <a:spcAft>
                <a:spcPts val="900"/>
              </a:spcAft>
            </a:pPr>
            <a:endParaRPr lang="en-US" sz="11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lvl="0">
              <a:spcAft>
                <a:spcPts val="9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After Hours </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This industry requires Producers to continually build relationships in the market. When you contact someone that already knows you, your closing percentage goes up dramatically. Building relationships in the community and in niche industries will increase he number of people you can call on. It should be the objective of a Producer to increase the number of people they know in the market by 100+ people annually. This is not hard to do if the focus is in place to make it happen. Network groups, associations, churches, sports teams, university alumni groups, parents of kids friends, volunteer groups, and many more options are available for expanding your natural network.</a:t>
            </a:r>
          </a:p>
          <a:p>
            <a:pPr lvl="0">
              <a:spcAft>
                <a:spcPts val="9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lvl="0">
              <a:spcAft>
                <a:spcPts val="900"/>
              </a:spcAft>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Spending time networking and expanding your network in regular business hours and after hours, is a way of life for a successful salesperson.</a:t>
            </a:r>
          </a:p>
        </p:txBody>
      </p:sp>
      <p:sp>
        <p:nvSpPr>
          <p:cNvPr id="4" name="TextBox 3"/>
          <p:cNvSpPr txBox="1"/>
          <p:nvPr/>
        </p:nvSpPr>
        <p:spPr>
          <a:xfrm>
            <a:off x="375377" y="1541345"/>
            <a:ext cx="3474720" cy="6394058"/>
          </a:xfrm>
          <a:prstGeom prst="rect">
            <a:avLst/>
          </a:prstGeom>
          <a:noFill/>
        </p:spPr>
        <p:txBody>
          <a:bodyPr wrap="square" rtlCol="0">
            <a:spAutoFit/>
          </a:bodyPr>
          <a:lstStyle/>
          <a:p>
            <a:pPr>
              <a:spcAft>
                <a:spcPts val="9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Weekly Time Commitments </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 Producer that has normal activities on the calendar will help the staff manage them and their calendar better. If you always meet with your team in the morning on Mondays, prospect all day Tuesday and Thursday, work on internal projects on Wednesday, and make Fridays a flex day based on the performance of the week, your staff will prepare better to meet with you on Mondays and they will support your schedule on the other days. The schedule can have flexibility and can be changed with your approval. But, if you start with normal weekly commitments and blocks, you will find yourself to be more productive.</a:t>
            </a:r>
          </a:p>
          <a:p>
            <a:pPr>
              <a:spcAft>
                <a:spcPts val="900"/>
              </a:spcAft>
            </a:pPr>
            <a:b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Also look at scheduling time for personal development, prospecting, client management, team meetings, innovation, and other…</a:t>
            </a:r>
          </a:p>
          <a:p>
            <a:pPr>
              <a:spcAft>
                <a:spcPts val="900"/>
              </a:spcAft>
            </a:pPr>
            <a:endParaRPr lang="en-US" sz="11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9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Prospecting Preparation </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As a Producer’s career grows and demands become greater on their time, it is critical to increase the productivity of his/her prospecting time. If a Producer spends the first 15 minutes looking through lists of Prospects to decide who he will call when he only has an hour to make calls, they just lost 25% productivity. When Producers spend two to three hours at the first of the year setting up a clear plan of who they will call and when they will call them, and then looks at that plan monthly and updates, the Producer will be able to simply open the file and start calling when the hour of time comes to make the calls. A few hours of preparation in the beginning of the year will reduce dozens of hours of wasted time during the year.</a:t>
            </a:r>
            <a:endParaRPr lang="fr-FR"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33AE74FE-9DE5-48CE-AD35-4AC75B0BE94C}"/>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15</a:t>
            </a:fld>
            <a:endParaRPr lang="en-US" sz="1000" dirty="0">
              <a:solidFill>
                <a:schemeClr val="tx1">
                  <a:lumMod val="75000"/>
                  <a:lumOff val="25000"/>
                </a:schemeClr>
              </a:solidFill>
              <a:latin typeface="Helvetica" pitchFamily="34" charset="0"/>
            </a:endParaRPr>
          </a:p>
        </p:txBody>
      </p:sp>
    </p:spTree>
    <p:extLst>
      <p:ext uri="{BB962C8B-B14F-4D97-AF65-F5344CB8AC3E}">
        <p14:creationId xmlns:p14="http://schemas.microsoft.com/office/powerpoint/2010/main" val="269150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BF7982-84DF-BB49-9EB9-1FEF18AA37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5136"/>
          <a:stretch/>
        </p:blipFill>
        <p:spPr>
          <a:xfrm>
            <a:off x="-3522661" y="0"/>
            <a:ext cx="11295062" cy="10058400"/>
          </a:xfrm>
        </p:spPr>
      </p:pic>
    </p:spTree>
    <p:extLst>
      <p:ext uri="{BB962C8B-B14F-4D97-AF65-F5344CB8AC3E}">
        <p14:creationId xmlns:p14="http://schemas.microsoft.com/office/powerpoint/2010/main" val="3279886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3FE5FF-55CA-7140-9097-67CA4E1FBD86}"/>
              </a:ext>
            </a:extLst>
          </p:cNvPr>
          <p:cNvSpPr/>
          <p:nvPr/>
        </p:nvSpPr>
        <p:spPr>
          <a:xfrm>
            <a:off x="0" y="0"/>
            <a:ext cx="7772400" cy="1409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CD078CB8-47E5-4056-81A2-F0047ACE9124}"/>
              </a:ext>
            </a:extLst>
          </p:cNvPr>
          <p:cNvGraphicFramePr>
            <a:graphicFrameLocks noGrp="1"/>
          </p:cNvGraphicFramePr>
          <p:nvPr/>
        </p:nvGraphicFramePr>
        <p:xfrm>
          <a:off x="583518" y="1816768"/>
          <a:ext cx="6202885" cy="7283773"/>
        </p:xfrm>
        <a:graphic>
          <a:graphicData uri="http://schemas.openxmlformats.org/drawingml/2006/table">
            <a:tbl>
              <a:tblPr/>
              <a:tblGrid>
                <a:gridCol w="1239847">
                  <a:extLst>
                    <a:ext uri="{9D8B030D-6E8A-4147-A177-3AD203B41FA5}">
                      <a16:colId xmlns:a16="http://schemas.microsoft.com/office/drawing/2014/main" val="62510991"/>
                    </a:ext>
                  </a:extLst>
                </a:gridCol>
                <a:gridCol w="1654346">
                  <a:extLst>
                    <a:ext uri="{9D8B030D-6E8A-4147-A177-3AD203B41FA5}">
                      <a16:colId xmlns:a16="http://schemas.microsoft.com/office/drawing/2014/main" val="1183345468"/>
                    </a:ext>
                  </a:extLst>
                </a:gridCol>
                <a:gridCol w="1654346">
                  <a:extLst>
                    <a:ext uri="{9D8B030D-6E8A-4147-A177-3AD203B41FA5}">
                      <a16:colId xmlns:a16="http://schemas.microsoft.com/office/drawing/2014/main" val="2503444508"/>
                    </a:ext>
                  </a:extLst>
                </a:gridCol>
                <a:gridCol w="1654346">
                  <a:extLst>
                    <a:ext uri="{9D8B030D-6E8A-4147-A177-3AD203B41FA5}">
                      <a16:colId xmlns:a16="http://schemas.microsoft.com/office/drawing/2014/main" val="1596899443"/>
                    </a:ext>
                  </a:extLst>
                </a:gridCol>
              </a:tblGrid>
              <a:tr h="592853">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Year 2</a:t>
                      </a:r>
                    </a:p>
                  </a:txBody>
                  <a:tcPr marL="4767" marR="4767" marT="4767"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Base - $50,000 </a:t>
                      </a:r>
                    </a:p>
                  </a:txBody>
                  <a:tcPr marL="4767" marR="4767" marT="4767"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Book - $100,000</a:t>
                      </a:r>
                    </a:p>
                  </a:txBody>
                  <a:tcPr marL="4767" marR="4767" marT="4767"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Book to be at 2 X’s Annual base by end of Year 2 </a:t>
                      </a:r>
                    </a:p>
                  </a:txBody>
                  <a:tcPr marL="4767" marR="4767" marT="4767"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67833392"/>
                  </a:ext>
                </a:extLst>
              </a:tr>
              <a:tr h="854702">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Year 3</a:t>
                      </a:r>
                    </a:p>
                  </a:txBody>
                  <a:tcPr marL="4767" marR="4767" marT="4767"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Base - $50,000 </a:t>
                      </a:r>
                    </a:p>
                  </a:txBody>
                  <a:tcPr marL="4767" marR="4767" marT="4767"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Book - $200,000</a:t>
                      </a:r>
                    </a:p>
                  </a:txBody>
                  <a:tcPr marL="4767" marR="4767" marT="4767"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Book to be at 4 X’s Annual base by end of Year 3</a:t>
                      </a:r>
                    </a:p>
                  </a:txBody>
                  <a:tcPr marL="4767" marR="4767" marT="4767"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51393181"/>
                  </a:ext>
                </a:extLst>
              </a:tr>
              <a:tr h="1180677">
                <a:tc gridSpan="4">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Commissions While Validating </a:t>
                      </a:r>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b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br>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25% Commission on any new business written above the expected total revenue goal</a:t>
                      </a:r>
                    </a:p>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4767" marR="4767" marT="4767"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Arial" panose="020B0604020202020204" pitchFamily="34" charset="0"/>
                      </a:endParaRPr>
                    </a:p>
                  </a:txBody>
                  <a:tcPr marL="4767" marR="4767" marT="4767"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Arial" panose="020B0604020202020204" pitchFamily="34" charset="0"/>
                      </a:endParaRPr>
                    </a:p>
                  </a:txBody>
                  <a:tcPr marL="4767" marR="4767" marT="4767"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Arial" panose="020B0604020202020204" pitchFamily="34" charset="0"/>
                      </a:endParaRPr>
                    </a:p>
                  </a:txBody>
                  <a:tcPr marL="4767" marR="4767" marT="4767" marB="0" anchor="b">
                    <a:lnL>
                      <a:noFill/>
                    </a:lnL>
                    <a:lnR>
                      <a:noFill/>
                    </a:lnR>
                    <a:lnT>
                      <a:noFill/>
                    </a:lnT>
                    <a:lnB>
                      <a:noFill/>
                    </a:lnB>
                  </a:tcPr>
                </a:tc>
                <a:extLst>
                  <a:ext uri="{0D108BD9-81ED-4DB2-BD59-A6C34878D82A}">
                    <a16:rowId xmlns:a16="http://schemas.microsoft.com/office/drawing/2014/main" val="1177223316"/>
                  </a:ext>
                </a:extLst>
              </a:tr>
              <a:tr h="477021">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Example Yr. 1</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$65,000 in total revenue booked</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Base</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$50,000 </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551383815"/>
                  </a:ext>
                </a:extLst>
              </a:tr>
              <a:tr h="382600">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a:noFill/>
                    </a:lnB>
                  </a:tcPr>
                </a:tc>
                <a:tc>
                  <a:txBody>
                    <a:bodyPr/>
                    <a:lstStyle/>
                    <a:p>
                      <a:pPr algn="l" fontAlgn="b"/>
                      <a:endPar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a:noFill/>
                    </a:lnB>
                  </a:tcPr>
                </a:tc>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Commissions ($15,000*25%)</a:t>
                      </a:r>
                    </a:p>
                  </a:txBody>
                  <a:tcPr marL="4767" marR="4767" marT="4767" marB="0" anchor="ctr">
                    <a:lnL>
                      <a:noFill/>
                    </a:lnL>
                    <a:lnR>
                      <a:noFill/>
                    </a:lnR>
                    <a:lnT>
                      <a:noFill/>
                    </a:lnT>
                    <a:lnB>
                      <a:noFill/>
                    </a:lnB>
                  </a:tcPr>
                </a:tc>
                <a:tc>
                  <a:txBody>
                    <a:bodyPr/>
                    <a:lstStyle/>
                    <a:p>
                      <a:pPr algn="l" fontAlgn="b"/>
                      <a:r>
                        <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$3,750 </a:t>
                      </a:r>
                    </a:p>
                  </a:txBody>
                  <a:tcPr marL="4767" marR="4767" marT="4767" marB="0" anchor="ctr">
                    <a:lnL>
                      <a:noFill/>
                    </a:lnL>
                    <a:lnR>
                      <a:noFill/>
                    </a:lnR>
                    <a:lnT>
                      <a:noFill/>
                    </a:lnT>
                    <a:lnB>
                      <a:noFill/>
                    </a:lnB>
                  </a:tcPr>
                </a:tc>
                <a:extLst>
                  <a:ext uri="{0D108BD9-81ED-4DB2-BD59-A6C34878D82A}">
                    <a16:rowId xmlns:a16="http://schemas.microsoft.com/office/drawing/2014/main" val="3389783234"/>
                  </a:ext>
                </a:extLst>
              </a:tr>
              <a:tr h="455534">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Total Income</a:t>
                      </a: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$53,750 </a:t>
                      </a: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63172083"/>
                  </a:ext>
                </a:extLst>
              </a:tr>
              <a:tr h="477021">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Example Yr. 2</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$75,000 in total revenue booked - 100% retention</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Base</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$50,000 </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2482758394"/>
                  </a:ext>
                </a:extLst>
              </a:tr>
              <a:tr h="382600">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a:noFill/>
                    </a:lnB>
                  </a:tcPr>
                </a:tc>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a:noFill/>
                    </a:lnB>
                  </a:tcPr>
                </a:tc>
                <a:tc>
                  <a:txBody>
                    <a:bodyPr/>
                    <a:lstStyle/>
                    <a:p>
                      <a:pPr algn="l" fontAlgn="b"/>
                      <a:r>
                        <a:rPr lang="en-US" sz="11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Commissions ($40,000*25%)</a:t>
                      </a:r>
                    </a:p>
                  </a:txBody>
                  <a:tcPr marL="4767" marR="4767" marT="4767" marB="0" anchor="ctr">
                    <a:lnL>
                      <a:noFill/>
                    </a:lnL>
                    <a:lnR>
                      <a:noFill/>
                    </a:lnR>
                    <a:lnT>
                      <a:noFill/>
                    </a:lnT>
                    <a:lnB>
                      <a:noFill/>
                    </a:lnB>
                  </a:tcPr>
                </a:tc>
                <a:tc>
                  <a:txBody>
                    <a:bodyPr/>
                    <a:lstStyle/>
                    <a:p>
                      <a:pPr algn="l" fontAlgn="b"/>
                      <a:r>
                        <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$10,000 </a:t>
                      </a:r>
                    </a:p>
                  </a:txBody>
                  <a:tcPr marL="4767" marR="4767" marT="4767" marB="0" anchor="ctr">
                    <a:lnL>
                      <a:noFill/>
                    </a:lnL>
                    <a:lnR>
                      <a:noFill/>
                    </a:lnR>
                    <a:lnT>
                      <a:noFill/>
                    </a:lnT>
                    <a:lnB>
                      <a:noFill/>
                    </a:lnB>
                  </a:tcPr>
                </a:tc>
                <a:extLst>
                  <a:ext uri="{0D108BD9-81ED-4DB2-BD59-A6C34878D82A}">
                    <a16:rowId xmlns:a16="http://schemas.microsoft.com/office/drawing/2014/main" val="3576113643"/>
                  </a:ext>
                </a:extLst>
              </a:tr>
              <a:tr h="568521">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Total Income</a:t>
                      </a: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$60,000 </a:t>
                      </a: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03025425"/>
                  </a:ext>
                </a:extLst>
              </a:tr>
              <a:tr h="477021">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Example Yr. 3</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$130,000 in total revenue booked - 100% retention</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Base</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$50,000 </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626404851"/>
                  </a:ext>
                </a:extLst>
              </a:tr>
              <a:tr h="382600">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a:noFill/>
                    </a:lnB>
                  </a:tcPr>
                </a:tc>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a:noFill/>
                    </a:lnB>
                  </a:tcPr>
                </a:tc>
                <a:tc>
                  <a:txBody>
                    <a:bodyPr/>
                    <a:lstStyle/>
                    <a:p>
                      <a:pPr algn="l" fontAlgn="b"/>
                      <a:r>
                        <a:rPr lang="en-US" sz="11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Commissions ($70,000*25%)</a:t>
                      </a:r>
                    </a:p>
                  </a:txBody>
                  <a:tcPr marL="4767" marR="4767" marT="4767" marB="0" anchor="ctr">
                    <a:lnL>
                      <a:noFill/>
                    </a:lnL>
                    <a:lnR>
                      <a:noFill/>
                    </a:lnR>
                    <a:lnT>
                      <a:noFill/>
                    </a:lnT>
                    <a:lnB>
                      <a:noFill/>
                    </a:lnB>
                  </a:tcPr>
                </a:tc>
                <a:tc>
                  <a:txBody>
                    <a:bodyPr/>
                    <a:lstStyle/>
                    <a:p>
                      <a:pPr algn="l" fontAlgn="b"/>
                      <a:r>
                        <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$17,500 </a:t>
                      </a:r>
                    </a:p>
                  </a:txBody>
                  <a:tcPr marL="4767" marR="4767" marT="4767" marB="0" anchor="ctr">
                    <a:lnL>
                      <a:noFill/>
                    </a:lnL>
                    <a:lnR>
                      <a:noFill/>
                    </a:lnR>
                    <a:lnT>
                      <a:noFill/>
                    </a:lnT>
                    <a:lnB>
                      <a:noFill/>
                    </a:lnB>
                  </a:tcPr>
                </a:tc>
                <a:extLst>
                  <a:ext uri="{0D108BD9-81ED-4DB2-BD59-A6C34878D82A}">
                    <a16:rowId xmlns:a16="http://schemas.microsoft.com/office/drawing/2014/main" val="2740671822"/>
                  </a:ext>
                </a:extLst>
              </a:tr>
              <a:tr h="424396">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Total Income</a:t>
                      </a: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$67,500 </a:t>
                      </a:r>
                    </a:p>
                  </a:txBody>
                  <a:tcPr marL="4767" marR="4767" marT="4767" marB="0" anchor="ctr">
                    <a:lnL>
                      <a:noFill/>
                    </a:lnL>
                    <a:lnR>
                      <a:noFill/>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56550628"/>
                  </a:ext>
                </a:extLst>
              </a:tr>
              <a:tr h="288180">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At the end of Yr. 3</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$270,000 </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Total Revenue Booked</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$270,000 </a:t>
                      </a:r>
                    </a:p>
                  </a:txBody>
                  <a:tcPr marL="4767" marR="4767" marT="4767" marB="0" anchor="ctr">
                    <a:lnL>
                      <a:noFill/>
                    </a:lnL>
                    <a:lnR>
                      <a:noFill/>
                    </a:lnR>
                    <a:lnT w="1270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3981225456"/>
                  </a:ext>
                </a:extLst>
              </a:tr>
              <a:tr h="288180">
                <a:tc>
                  <a:txBody>
                    <a:bodyPr/>
                    <a:lstStyle/>
                    <a:p>
                      <a:pPr algn="l" fontAlgn="b"/>
                      <a:endParaRPr lang="en-US" sz="11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a:noFill/>
                    </a:lnB>
                  </a:tcPr>
                </a:tc>
                <a:tc>
                  <a:txBody>
                    <a:bodyPr/>
                    <a:lstStyle/>
                    <a:p>
                      <a:pPr algn="l" fontAlgn="b"/>
                      <a:endPar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767" marR="4767" marT="4767" marB="0" anchor="ctr">
                    <a:lnL>
                      <a:noFill/>
                    </a:lnL>
                    <a:lnR>
                      <a:noFill/>
                    </a:lnR>
                    <a:lnT>
                      <a:noFill/>
                    </a:lnT>
                    <a:lnB>
                      <a:noFill/>
                    </a:lnB>
                  </a:tcPr>
                </a:tc>
                <a:tc>
                  <a:txBody>
                    <a:bodyPr/>
                    <a:lstStyle/>
                    <a:p>
                      <a:pPr algn="l" fontAlgn="b"/>
                      <a:r>
                        <a:rPr lang="en-US" sz="11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Total Commission @ 25%</a:t>
                      </a:r>
                    </a:p>
                  </a:txBody>
                  <a:tcPr marL="4767" marR="4767" marT="4767" marB="0" anchor="ctr">
                    <a:lnL>
                      <a:noFill/>
                    </a:lnL>
                    <a:lnR>
                      <a:noFill/>
                    </a:lnR>
                    <a:lnT>
                      <a:noFill/>
                    </a:lnT>
                    <a:lnB>
                      <a:noFill/>
                    </a:lnB>
                  </a:tcPr>
                </a:tc>
                <a:tc>
                  <a:txBody>
                    <a:bodyPr/>
                    <a:lstStyle/>
                    <a:p>
                      <a:pPr algn="l" fontAlgn="b"/>
                      <a:r>
                        <a:rPr lang="en-US" sz="11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$67,500 </a:t>
                      </a:r>
                    </a:p>
                  </a:txBody>
                  <a:tcPr marL="4767" marR="4767" marT="4767" marB="0" anchor="ctr">
                    <a:lnL>
                      <a:noFill/>
                    </a:lnL>
                    <a:lnR>
                      <a:noFill/>
                    </a:lnR>
                    <a:lnT>
                      <a:noFill/>
                    </a:lnT>
                    <a:lnB>
                      <a:noFill/>
                    </a:lnB>
                  </a:tcPr>
                </a:tc>
                <a:extLst>
                  <a:ext uri="{0D108BD9-81ED-4DB2-BD59-A6C34878D82A}">
                    <a16:rowId xmlns:a16="http://schemas.microsoft.com/office/drawing/2014/main" val="3638611736"/>
                  </a:ext>
                </a:extLst>
              </a:tr>
            </a:tbl>
          </a:graphicData>
        </a:graphic>
      </p:graphicFrame>
      <p:sp>
        <p:nvSpPr>
          <p:cNvPr id="6" name="TextBox 5">
            <a:extLst>
              <a:ext uri="{FF2B5EF4-FFF2-40B4-BE49-F238E27FC236}">
                <a16:creationId xmlns:a16="http://schemas.microsoft.com/office/drawing/2014/main" id="{75BBD443-C466-49F7-9769-1B6F3F8FFC6E}"/>
              </a:ext>
            </a:extLst>
          </p:cNvPr>
          <p:cNvSpPr txBox="1"/>
          <p:nvPr/>
        </p:nvSpPr>
        <p:spPr>
          <a:xfrm>
            <a:off x="317463" y="704581"/>
            <a:ext cx="3367497" cy="369332"/>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Validation Schedule</a:t>
            </a:r>
          </a:p>
        </p:txBody>
      </p:sp>
      <p:sp>
        <p:nvSpPr>
          <p:cNvPr id="7" name="TextBox 6">
            <a:extLst>
              <a:ext uri="{FF2B5EF4-FFF2-40B4-BE49-F238E27FC236}">
                <a16:creationId xmlns:a16="http://schemas.microsoft.com/office/drawing/2014/main" id="{283049C5-E6B9-42EB-A431-1EB4BCA5EB7A}"/>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17</a:t>
            </a:fld>
            <a:endParaRPr lang="en-US" sz="1000" dirty="0">
              <a:solidFill>
                <a:schemeClr val="tx1">
                  <a:lumMod val="75000"/>
                  <a:lumOff val="25000"/>
                </a:schemeClr>
              </a:solidFill>
              <a:latin typeface="Helvetica" pitchFamily="34" charset="0"/>
            </a:endParaRPr>
          </a:p>
        </p:txBody>
      </p:sp>
    </p:spTree>
    <p:extLst>
      <p:ext uri="{BB962C8B-B14F-4D97-AF65-F5344CB8AC3E}">
        <p14:creationId xmlns:p14="http://schemas.microsoft.com/office/powerpoint/2010/main" val="140068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FA830E-B541-0C4C-9D00-CF3392C72617}"/>
              </a:ext>
            </a:extLst>
          </p:cNvPr>
          <p:cNvPicPr>
            <a:picLocks noChangeAspect="1"/>
          </p:cNvPicPr>
          <p:nvPr/>
        </p:nvPicPr>
        <p:blipFill rotWithShape="1">
          <a:blip r:embed="rId2">
            <a:extLst>
              <a:ext uri="{28A0092B-C50C-407E-A947-70E740481C1C}">
                <a14:useLocalDpi xmlns:a14="http://schemas.microsoft.com/office/drawing/2010/main" val="0"/>
              </a:ext>
            </a:extLst>
          </a:blip>
          <a:srcRect l="48992" t="994" b="-994"/>
          <a:stretch/>
        </p:blipFill>
        <p:spPr>
          <a:xfrm>
            <a:off x="0" y="0"/>
            <a:ext cx="7772400" cy="10158413"/>
          </a:xfrm>
          <a:prstGeom prst="rect">
            <a:avLst/>
          </a:prstGeom>
        </p:spPr>
      </p:pic>
    </p:spTree>
    <p:extLst>
      <p:ext uri="{BB962C8B-B14F-4D97-AF65-F5344CB8AC3E}">
        <p14:creationId xmlns:p14="http://schemas.microsoft.com/office/powerpoint/2010/main" val="63117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04A525-A879-4241-B693-48A2D6BA0B4C}"/>
              </a:ext>
            </a:extLst>
          </p:cNvPr>
          <p:cNvSpPr/>
          <p:nvPr/>
        </p:nvSpPr>
        <p:spPr>
          <a:xfrm>
            <a:off x="-2540" y="0"/>
            <a:ext cx="3886200" cy="1005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D77BA3-763C-4D3B-9F27-085C1410618D}"/>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19</a:t>
            </a:fld>
            <a:endParaRPr lang="en-US" sz="1000" dirty="0">
              <a:solidFill>
                <a:schemeClr val="tx1">
                  <a:lumMod val="75000"/>
                  <a:lumOff val="25000"/>
                </a:schemeClr>
              </a:solidFill>
              <a:latin typeface="Helvetica" pitchFamily="34" charset="0"/>
            </a:endParaRPr>
          </a:p>
        </p:txBody>
      </p:sp>
      <p:sp>
        <p:nvSpPr>
          <p:cNvPr id="5" name="TextBox 4">
            <a:extLst>
              <a:ext uri="{FF2B5EF4-FFF2-40B4-BE49-F238E27FC236}">
                <a16:creationId xmlns:a16="http://schemas.microsoft.com/office/drawing/2014/main" id="{7A9B59DB-1B8C-B948-AFC7-EE7EE7FC2777}"/>
              </a:ext>
            </a:extLst>
          </p:cNvPr>
          <p:cNvSpPr txBox="1"/>
          <p:nvPr/>
        </p:nvSpPr>
        <p:spPr>
          <a:xfrm>
            <a:off x="233680" y="4706034"/>
            <a:ext cx="3231415" cy="646331"/>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Path to Ownership Perpetuation Strategy</a:t>
            </a:r>
          </a:p>
        </p:txBody>
      </p:sp>
      <p:sp>
        <p:nvSpPr>
          <p:cNvPr id="8" name="TextBox 7">
            <a:extLst>
              <a:ext uri="{FF2B5EF4-FFF2-40B4-BE49-F238E27FC236}">
                <a16:creationId xmlns:a16="http://schemas.microsoft.com/office/drawing/2014/main" id="{8F9F39C8-A869-DD44-B8D6-E874A861E2A0}"/>
              </a:ext>
            </a:extLst>
          </p:cNvPr>
          <p:cNvSpPr txBox="1"/>
          <p:nvPr/>
        </p:nvSpPr>
        <p:spPr>
          <a:xfrm>
            <a:off x="4064000" y="469204"/>
            <a:ext cx="3474720" cy="9433352"/>
          </a:xfrm>
          <a:prstGeom prst="rect">
            <a:avLst/>
          </a:prstGeom>
          <a:noFill/>
        </p:spPr>
        <p:txBody>
          <a:bodyPr wrap="square" rtlCol="0">
            <a:spAutoFit/>
          </a:bodyPr>
          <a:lstStyle/>
          <a:p>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Perpetuation Strategy</a:t>
            </a:r>
          </a:p>
          <a:p>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Our strategy will be to create a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RESPONSIBLE OWNER INVESTOR</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model, which gives an incentive to grow profit through sales and good expense management, and rewards current shareholders for their years of investing in the company and its people.</a:t>
            </a:r>
          </a:p>
          <a:p>
            <a:r>
              <a:rPr lang="en-US" sz="1100" dirty="0">
                <a:latin typeface="Helvetica Neue" panose="02000503000000020004" pitchFamily="2" charset="0"/>
                <a:ea typeface="Helvetica Neue" panose="02000503000000020004" pitchFamily="2" charset="0"/>
                <a:cs typeface="Helvetica Neue" panose="02000503000000020004" pitchFamily="2" charset="0"/>
              </a:rPr>
              <a:t> </a:t>
            </a:r>
          </a:p>
          <a:p>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Responsible Owner Investor </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 key component to an internal perpetuation strategy where the business is paying for the purchase through cash flow is to require a “responsible owner model” vs an “entitled owner model”.  This is a core principle that must be understood and lived.  Without this component in place, the plan will not work.</a:t>
            </a:r>
          </a:p>
          <a:p>
            <a:pPr marL="171450" lvl="0" indent="-171450">
              <a:buFont typeface="Arial" panose="020B0604020202020204" pitchFamily="34" charset="0"/>
              <a:buChar char="•"/>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Responsible Owner</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 Believes and shows behaviors that they must work to increase the value of the company.  They come in daily with the expectation to do their part to make their Partners more money through growth and profitability.  They are owed nothing and they work daily to increase all lines of business and make sacrifices for the good of the company.  They realize they must serve the organization and earn the respect and performance of those in non-ownership positions in the company.</a:t>
            </a:r>
          </a:p>
          <a:p>
            <a:pPr marL="171450" lvl="0" indent="-171450">
              <a:buFont typeface="Arial" panose="020B0604020202020204" pitchFamily="34" charset="0"/>
              <a:buChar char="•"/>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Entitled Owner</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 Believes they have “made it” when they become an owner.  They seek the personal rewards and believe it is everyone else’s job to make them wealthy.  They believe they have special privileges and see themselves as above everyone else. </a:t>
            </a:r>
          </a:p>
          <a:p>
            <a:pPr marL="171450" lvl="0" indent="-171450">
              <a:buFont typeface="Arial" panose="020B0604020202020204" pitchFamily="34" charset="0"/>
              <a:buChar char="•"/>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Investor</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 Most companies lie to people they bring into ownership and tell them they have a true vote in the company.  Reality is, if someone is given an opportunity to purchase minority shares in a business, they will never have a vote that truly counts.  A minority shareholder is an investor.  They are investors that have the ability to influence the success of the business through performance and leadership.  As a business owner, you are giving a great gift to an employee if they get the opportunity to become an investor.  They will be rewarded with great wealth as the business grows.  They are also receiving the income to pay for the shares with cash flow of the business.  This is truly a gift and one that should be appreciated in the proper manner.  They are not “Partners” who are making decisions for the company.  This type of ownership is an incredible opportunity to become wealthy and have great influence. But, it is NOT control.</a:t>
            </a:r>
          </a:p>
          <a:p>
            <a:endParaRPr lang="en-US" sz="1100" dirty="0">
              <a:latin typeface="Helvetica Neue" panose="02000503000000020004" pitchFamily="2" charset="0"/>
              <a:ea typeface="Helvetica Neue" panose="02000503000000020004" pitchFamily="2" charset="0"/>
              <a:cs typeface="Helvetica Neue" panose="02000503000000020004" pitchFamily="2" charset="0"/>
            </a:endParaRPr>
          </a:p>
          <a:p>
            <a:pPr>
              <a:spcAft>
                <a:spcPts val="900"/>
              </a:spcAft>
            </a:pPr>
            <a:endParaRPr lang="fr-FR"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0964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5" name="TextBox 24"/>
          <p:cNvSpPr txBox="1"/>
          <p:nvPr/>
        </p:nvSpPr>
        <p:spPr>
          <a:xfrm>
            <a:off x="1997743" y="629406"/>
            <a:ext cx="3903633" cy="1015663"/>
          </a:xfrm>
          <a:prstGeom prst="rect">
            <a:avLst/>
          </a:prstGeom>
          <a:noFill/>
        </p:spPr>
        <p:txBody>
          <a:bodyPr wrap="none" rtlCol="0">
            <a:spAutoFit/>
          </a:bodyPr>
          <a:lstStyle/>
          <a:p>
            <a:r>
              <a:rPr lang="en-US" sz="6000" dirty="0">
                <a:latin typeface="Helvetica Neue" panose="02000503000000020004" pitchFamily="2" charset="0"/>
                <a:ea typeface="Helvetica Neue" panose="02000503000000020004" pitchFamily="2" charset="0"/>
                <a:cs typeface="Helvetica Neue" panose="02000503000000020004" pitchFamily="2" charset="0"/>
              </a:rPr>
              <a:t>CON</a:t>
            </a:r>
            <a:r>
              <a:rPr lang="en-US" sz="6000" dirty="0">
                <a:solidFill>
                  <a:schemeClr val="tx2">
                    <a:lumMod val="20000"/>
                    <a:lumOff val="80000"/>
                  </a:schemeClr>
                </a:solidFill>
                <a:latin typeface="Helvetica Neue" panose="02000503000000020004" pitchFamily="2" charset="0"/>
                <a:ea typeface="Helvetica Neue" panose="02000503000000020004" pitchFamily="2" charset="0"/>
                <a:cs typeface="Helvetica Neue" panose="02000503000000020004" pitchFamily="2" charset="0"/>
              </a:rPr>
              <a:t>T</a:t>
            </a:r>
            <a:r>
              <a:rPr lang="en-US" sz="6000" dirty="0">
                <a:latin typeface="Helvetica Neue" panose="02000503000000020004" pitchFamily="2" charset="0"/>
                <a:ea typeface="Helvetica Neue" panose="02000503000000020004" pitchFamily="2" charset="0"/>
                <a:cs typeface="Helvetica Neue" panose="02000503000000020004" pitchFamily="2" charset="0"/>
              </a:rPr>
              <a:t>ENT</a:t>
            </a:r>
          </a:p>
        </p:txBody>
      </p:sp>
      <p:sp>
        <p:nvSpPr>
          <p:cNvPr id="26" name="TextBox 25"/>
          <p:cNvSpPr txBox="1"/>
          <p:nvPr/>
        </p:nvSpPr>
        <p:spPr>
          <a:xfrm>
            <a:off x="1549343" y="2366867"/>
            <a:ext cx="2215670" cy="3611823"/>
          </a:xfrm>
          <a:prstGeom prst="rect">
            <a:avLst/>
          </a:prstGeom>
          <a:noFill/>
        </p:spPr>
        <p:txBody>
          <a:bodyPr wrap="none" rtlCol="0">
            <a:spAutoFit/>
          </a:bodyPr>
          <a:lstStyle/>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Learner’s Creed</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Goals and Why</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Sales Beliefs and Behaviors</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Pipeline Building Ideas &amp; Strategies</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Prospecting Activity Analysis</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Time Management Strategies</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Validation Schedule</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Path to Ownership</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Onboarding Months 1-3</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Onboarding Months 4-6</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Onboarding Months 7-12</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Onboarding Year 2</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Onboarding Year 3</a:t>
            </a:r>
          </a:p>
          <a:p>
            <a:pPr algn="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Onboarding Beyond Year 3</a:t>
            </a:r>
          </a:p>
        </p:txBody>
      </p:sp>
      <p:sp>
        <p:nvSpPr>
          <p:cNvPr id="27" name="TextBox 26"/>
          <p:cNvSpPr txBox="1"/>
          <p:nvPr/>
        </p:nvSpPr>
        <p:spPr>
          <a:xfrm>
            <a:off x="4142096" y="2366867"/>
            <a:ext cx="325730" cy="3865738"/>
          </a:xfrm>
          <a:prstGeom prst="rect">
            <a:avLst/>
          </a:prstGeom>
          <a:noFill/>
        </p:spPr>
        <p:txBody>
          <a:bodyPr wrap="none" rtlCol="0">
            <a:spAutoFit/>
          </a:bodyPr>
          <a:lstStyle/>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4</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7</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10</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12</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14</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17</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19</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22</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24</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26</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28</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30</a:t>
            </a:r>
          </a:p>
          <a:p>
            <a:pPr>
              <a:lnSpc>
                <a:spcPct val="165000"/>
              </a:lnSpc>
            </a:pPr>
            <a:r>
              <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32</a:t>
            </a:r>
          </a:p>
          <a:p>
            <a:pPr>
              <a:lnSpc>
                <a:spcPct val="165000"/>
              </a:lnSpc>
            </a:pPr>
            <a:endPar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9" name="Straight Connector 28"/>
          <p:cNvCxnSpPr/>
          <p:nvPr/>
        </p:nvCxnSpPr>
        <p:spPr>
          <a:xfrm>
            <a:off x="3949560" y="925158"/>
            <a:ext cx="0" cy="9146796"/>
          </a:xfrm>
          <a:prstGeom prst="line">
            <a:avLst/>
          </a:prstGeom>
          <a:ln w="7175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949560" y="703815"/>
            <a:ext cx="0" cy="438912"/>
          </a:xfrm>
          <a:prstGeom prst="line">
            <a:avLst/>
          </a:prstGeom>
          <a:ln w="7175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639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 y="500880"/>
            <a:ext cx="3474720" cy="8386911"/>
          </a:xfrm>
          <a:prstGeom prst="rect">
            <a:avLst/>
          </a:prstGeom>
          <a:noFill/>
        </p:spPr>
        <p:txBody>
          <a:bodyPr wrap="square" rtlCol="0">
            <a:spAutoFit/>
          </a:bodyPr>
          <a:lstStyle/>
          <a:p>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Incentivizing and Rewarding Owners</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model for offering an investment ownership opportunity will be based  on performance.  </a:t>
            </a:r>
          </a:p>
          <a:p>
            <a:pPr lvl="0"/>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Each year shareholders will make decisions as to the amount of ownership they will offer based on the timing of future departures, current profit of the company, overall health of the business, and collaborative discussion. Final decisions are based on a vote.</a:t>
            </a:r>
          </a:p>
          <a:p>
            <a:pPr marL="171450" lvl="0" indent="-171450">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Investors will be eligible based on the following criteria:</a:t>
            </a:r>
          </a:p>
          <a:p>
            <a:pPr marL="571500" lvl="1" indent="-171450">
              <a:buFont typeface="Arial" panose="020B0604020202020204" pitchFamily="34" charset="0"/>
              <a:buChar char="•"/>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Sales</a:t>
            </a:r>
          </a:p>
          <a:p>
            <a:pPr marL="863600" lvl="2" indent="-171450">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Every $100,000 of growth in book of business.  </a:t>
            </a:r>
          </a:p>
          <a:p>
            <a:pPr marL="863600" lvl="2" indent="-171450">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Good citizen (good teammate, active in community and positive brand representation, integrity, behaviors representing responsible owner).</a:t>
            </a:r>
          </a:p>
          <a:p>
            <a:pPr marL="571500" lvl="1" indent="-171450">
              <a:buFont typeface="Arial" panose="020B0604020202020204" pitchFamily="34" charset="0"/>
              <a:buChar char="•"/>
            </a:pP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Service or Management</a:t>
            </a:r>
          </a:p>
          <a:p>
            <a:pPr marL="863600" lvl="2" indent="-171450">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Meet performance objectives in prior three years.</a:t>
            </a:r>
          </a:p>
          <a:p>
            <a:pPr marL="863600" lvl="2" indent="-171450">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Area they manage meets corporate plan and has growth.</a:t>
            </a:r>
          </a:p>
          <a:p>
            <a:pPr marL="171450" lvl="0" indent="-171450">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Eligible shareholders will be given an opportunity to purchase their portion of the shares if they choose to do so.  Rejection of share opportunities 2x, will forfeit any future opportunity.</a:t>
            </a:r>
          </a:p>
          <a:p>
            <a:pPr marL="171450" lvl="0" indent="-171450">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agency/brokerage has the right, but not the responsibility to finance the purchases of these shares.  Financing interest must meet IRS/CRA minimums but can also be higher for the risk being assumed on financing.  The Agency/Brokerage can also set up a financing agreement with a local bank.  </a:t>
            </a:r>
          </a:p>
          <a:p>
            <a:pPr marL="171450" lvl="0" indent="-171450">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Company will sell the shares at 6x EBITDA.  Exiting Owners will receive an additional 1.25x EBITDA in non-qualified deferred compensation beginning 5 years after each sale (this can be discussed as other options could be more attractive).</a:t>
            </a:r>
          </a:p>
          <a:p>
            <a:pPr marL="171450" lvl="0" indent="-171450">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Shareholders will be required to make minimum payments based on the financing agreement.  However, if profit and distributions exceed payment obligations (after tax), 50% of additional distributions must be paid on the note to decrease the amount of debt Company is carrying.</a:t>
            </a:r>
          </a:p>
          <a:p>
            <a:r>
              <a:rPr lang="en-US" sz="1100" dirty="0">
                <a:latin typeface="Helvetica Neue" panose="02000503000000020004" pitchFamily="2" charset="0"/>
                <a:ea typeface="Helvetica Neue" panose="02000503000000020004" pitchFamily="2" charset="0"/>
                <a:cs typeface="Helvetica Neue" panose="02000503000000020004" pitchFamily="2" charset="0"/>
              </a:rPr>
              <a:t> </a:t>
            </a:r>
          </a:p>
          <a:p>
            <a:pPr lvl="0">
              <a:spcAft>
                <a:spcPts val="900"/>
              </a:spcAft>
            </a:pP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95D77BA3-763C-4D3B-9F27-085C1410618D}"/>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20</a:t>
            </a:fld>
            <a:endParaRPr lang="en-US" sz="1000" dirty="0">
              <a:solidFill>
                <a:schemeClr val="tx1">
                  <a:lumMod val="75000"/>
                  <a:lumOff val="25000"/>
                </a:schemeClr>
              </a:solidFill>
              <a:latin typeface="Helvetica" pitchFamily="34" charset="0"/>
            </a:endParaRPr>
          </a:p>
        </p:txBody>
      </p:sp>
      <p:sp>
        <p:nvSpPr>
          <p:cNvPr id="8" name="TextBox 7">
            <a:extLst>
              <a:ext uri="{FF2B5EF4-FFF2-40B4-BE49-F238E27FC236}">
                <a16:creationId xmlns:a16="http://schemas.microsoft.com/office/drawing/2014/main" id="{2488A4B4-750D-A84E-9C9D-387C1DBE0F19}"/>
              </a:ext>
            </a:extLst>
          </p:cNvPr>
          <p:cNvSpPr txBox="1"/>
          <p:nvPr/>
        </p:nvSpPr>
        <p:spPr>
          <a:xfrm>
            <a:off x="4027905" y="500880"/>
            <a:ext cx="3474720" cy="8571577"/>
          </a:xfrm>
          <a:prstGeom prst="rect">
            <a:avLst/>
          </a:prstGeom>
          <a:noFill/>
        </p:spPr>
        <p:txBody>
          <a:bodyPr wrap="square" rtlCol="0">
            <a:spAutoFit/>
          </a:bodyPr>
          <a:lstStyle/>
          <a:p>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Governance</a:t>
            </a:r>
          </a:p>
          <a:p>
            <a:pPr lvl="0"/>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Shareholders who do not grow a minimum of $75k over a three year period will trigger an automatic vote to decrease stock ownership by 50% in year one, 50% of the remaining in year two, and all shares by year three.  Each year a different vote would be required.   The vote is required vs automatic taking of shares.  The reason is to consider life issues and uncontrollable results.  The vote is triggered so that no one person has to ask for the stock to be taken.  The vote could be by share percentage or all shareholders equal 1 vote for this line item.  This purchase will allow other shareholders to purchase these shares. Majority owners will have first right of refusal to purchase the shares back.</a:t>
            </a:r>
          </a:p>
          <a:p>
            <a:pPr lvl="0"/>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lvl="0"/>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Shareholders are investors and will be given minority shareholders rights as required by law.  However, they should be given honest investment advice that the majority shareholders will be in control of the business unless otherwise decided by the family.  Therefore, all investors will be given an incredible opportunity for wealth creation through ownership in the business, but not control.</a:t>
            </a:r>
          </a:p>
          <a:p>
            <a:pPr lvl="0"/>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lvl="0"/>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Each Investor would be required to sign a three year non-compete (that would hold up in your state or province courts) and a two year additional non-solicitation after the three year non-compete.  The “consideration” they would receive is the discounted stock purchase and distribution model to pay for the stock.  This is a very strong golden handcuff model.</a:t>
            </a:r>
          </a:p>
          <a:p>
            <a:pPr lvl="0"/>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lvl="0"/>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Future majority shareholders must go through ownership training to understand how to run the future business. If this is a family owned business, you must train family members to successfully manage your asset. If not family owned, you must train those that would lead the organization in the future.</a:t>
            </a:r>
          </a:p>
          <a:p>
            <a:pPr lvl="0"/>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lvl="0"/>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Key Employee Identification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As stated above, the criteria is based on performance.  It will be at the discretion of all current shareholders as to who is considered based on evaluation through the performance standards.  Performance objectives will be given to all “key employees” that would be considered for ownership and would receive annual reviews.</a:t>
            </a:r>
          </a:p>
        </p:txBody>
      </p:sp>
    </p:spTree>
    <p:extLst>
      <p:ext uri="{BB962C8B-B14F-4D97-AF65-F5344CB8AC3E}">
        <p14:creationId xmlns:p14="http://schemas.microsoft.com/office/powerpoint/2010/main" val="117992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1DF319-703D-9B48-B298-F00445A32E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716" r="22769"/>
          <a:stretch/>
        </p:blipFill>
        <p:spPr>
          <a:xfrm>
            <a:off x="-1" y="0"/>
            <a:ext cx="7772401" cy="10058400"/>
          </a:xfrm>
        </p:spPr>
      </p:pic>
    </p:spTree>
    <p:extLst>
      <p:ext uri="{BB962C8B-B14F-4D97-AF65-F5344CB8AC3E}">
        <p14:creationId xmlns:p14="http://schemas.microsoft.com/office/powerpoint/2010/main" val="4126964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377" y="325122"/>
            <a:ext cx="3474720" cy="369332"/>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Onboarding</a:t>
            </a:r>
            <a:endParaRPr lang="en-US" sz="16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77" name="Table 76">
            <a:extLst>
              <a:ext uri="{FF2B5EF4-FFF2-40B4-BE49-F238E27FC236}">
                <a16:creationId xmlns:a16="http://schemas.microsoft.com/office/drawing/2014/main" id="{F8575E57-608B-4B90-80FD-38B727174C67}"/>
              </a:ext>
            </a:extLst>
          </p:cNvPr>
          <p:cNvGraphicFramePr>
            <a:graphicFrameLocks noGrp="1"/>
          </p:cNvGraphicFramePr>
          <p:nvPr>
            <p:extLst>
              <p:ext uri="{D42A27DB-BD31-4B8C-83A1-F6EECF244321}">
                <p14:modId xmlns:p14="http://schemas.microsoft.com/office/powerpoint/2010/main" val="818303182"/>
              </p:ext>
            </p:extLst>
          </p:nvPr>
        </p:nvGraphicFramePr>
        <p:xfrm>
          <a:off x="362676" y="1066800"/>
          <a:ext cx="7047774" cy="835152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535644706"/>
                    </a:ext>
                  </a:extLst>
                </a:gridCol>
                <a:gridCol w="1547041">
                  <a:extLst>
                    <a:ext uri="{9D8B030D-6E8A-4147-A177-3AD203B41FA5}">
                      <a16:colId xmlns:a16="http://schemas.microsoft.com/office/drawing/2014/main" val="417998712"/>
                    </a:ext>
                  </a:extLst>
                </a:gridCol>
                <a:gridCol w="1547041">
                  <a:extLst>
                    <a:ext uri="{9D8B030D-6E8A-4147-A177-3AD203B41FA5}">
                      <a16:colId xmlns:a16="http://schemas.microsoft.com/office/drawing/2014/main" val="2319231561"/>
                    </a:ext>
                  </a:extLst>
                </a:gridCol>
                <a:gridCol w="997096">
                  <a:extLst>
                    <a:ext uri="{9D8B030D-6E8A-4147-A177-3AD203B41FA5}">
                      <a16:colId xmlns:a16="http://schemas.microsoft.com/office/drawing/2014/main" val="226360506"/>
                    </a:ext>
                  </a:extLst>
                </a:gridCol>
                <a:gridCol w="1409555">
                  <a:extLst>
                    <a:ext uri="{9D8B030D-6E8A-4147-A177-3AD203B41FA5}">
                      <a16:colId xmlns:a16="http://schemas.microsoft.com/office/drawing/2014/main" val="662041474"/>
                    </a:ext>
                  </a:extLst>
                </a:gridCol>
              </a:tblGrid>
              <a:tr h="370840">
                <a:tc gridSpan="5">
                  <a:txBody>
                    <a:bodyPr/>
                    <a:lstStyle/>
                    <a:p>
                      <a:pPr algn="ct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MONTHS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4611002"/>
                  </a:ext>
                </a:extLst>
              </a:tr>
              <a:tr h="370840">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TRAINING &amp; LEARNING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028836"/>
                  </a:ext>
                </a:extLst>
              </a:tr>
              <a:tr h="370840">
                <a:tc>
                  <a:txBody>
                    <a:bodyPr/>
                    <a:lstStyle/>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Licensing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Go to class and pass test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Sales Leader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3338258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Insurance Company Training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Set up class and register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21411832"/>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30 minutes a day of business acumen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development. Not during work hours.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Develop a "My Plan" from the Business Acumen Resource Guide and follow your plan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Business Acumen Resource Guide and communicate your learning to your Sales Leader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59072319"/>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Insurance Knowledge Reading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 one insurance agency magazine each month</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Provide the magazine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80256881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Risk</a:t>
                      </a:r>
                      <a:r>
                        <a:rPr lang="en-US" sz="800" spc="15"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Training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 one InCite </a:t>
                      </a:r>
                      <a:r>
                        <a:rPr lang="en-US" sz="800" kern="12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WikiRisk</a:t>
                      </a: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per week. Send email to Sales Leader bullet pointing what you learned</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Sales Leader read and give feedback</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6991900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Recommend minimum of 1 hour each with each department leader, an AE, an</a:t>
                      </a:r>
                    </a:p>
                    <a:p>
                      <a:r>
                        <a:rPr lang="en-US" sz="800" kern="12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Account Manager, Marketing Manager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1291683"/>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Producer Success Learning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Meet with every Producer in the local</a:t>
                      </a:r>
                    </a:p>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office during the first 3 months and ask them questions to learn how they have been successful.</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15789264"/>
                  </a:ext>
                </a:extLst>
              </a:tr>
              <a:tr h="370840">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SKILLS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660755"/>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Elevator Speech (1 minute or less to tell what you do)</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Ready at the end of Week 1</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Sales Leader and support material</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7942843"/>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Communicate the Agency Value proposition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Ready at the end of Week 2</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Sales Leader and support material</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55725657"/>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Networking Script (How you will start discussions with</a:t>
                      </a:r>
                    </a:p>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prospects at networking events)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Ready at the end of Week 3</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Sales Leader and support material</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5501010"/>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Cold Call Script practiced and perfected</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Meet with Sales Leader and present by end of first 30 days. Also, practice with any other Producer 1x per week)</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Sales Leader </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1293967"/>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Develop three questions that will be great questions to</a:t>
                      </a:r>
                    </a:p>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start any meeting with a prospect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Ready at the end of Week 5</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Sales Leader or Mentor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68055665"/>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Confidence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Identify ways your confidence is protected and increased</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Collaborate with you and create steps to manage confidence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42829927"/>
                  </a:ext>
                </a:extLst>
              </a:tr>
              <a:tr h="370840">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Use Producer Power Start Up™ for these items above.</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70865470"/>
                  </a:ext>
                </a:extLst>
              </a:tr>
            </a:tbl>
          </a:graphicData>
        </a:graphic>
      </p:graphicFrame>
      <p:sp>
        <p:nvSpPr>
          <p:cNvPr id="78" name="TextBox 77">
            <a:extLst>
              <a:ext uri="{FF2B5EF4-FFF2-40B4-BE49-F238E27FC236}">
                <a16:creationId xmlns:a16="http://schemas.microsoft.com/office/drawing/2014/main" id="{88D95BD1-5441-4912-B163-74FBC3F98781}"/>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22</a:t>
            </a:fld>
            <a:endPar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450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Table 76">
            <a:extLst>
              <a:ext uri="{FF2B5EF4-FFF2-40B4-BE49-F238E27FC236}">
                <a16:creationId xmlns:a16="http://schemas.microsoft.com/office/drawing/2014/main" id="{F8575E57-608B-4B90-80FD-38B727174C67}"/>
              </a:ext>
            </a:extLst>
          </p:cNvPr>
          <p:cNvGraphicFramePr>
            <a:graphicFrameLocks noGrp="1"/>
          </p:cNvGraphicFramePr>
          <p:nvPr>
            <p:extLst>
              <p:ext uri="{D42A27DB-BD31-4B8C-83A1-F6EECF244321}">
                <p14:modId xmlns:p14="http://schemas.microsoft.com/office/powerpoint/2010/main" val="2281329251"/>
              </p:ext>
            </p:extLst>
          </p:nvPr>
        </p:nvGraphicFramePr>
        <p:xfrm>
          <a:off x="362676" y="1066800"/>
          <a:ext cx="7047774" cy="704596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535644706"/>
                    </a:ext>
                  </a:extLst>
                </a:gridCol>
                <a:gridCol w="1547041">
                  <a:extLst>
                    <a:ext uri="{9D8B030D-6E8A-4147-A177-3AD203B41FA5}">
                      <a16:colId xmlns:a16="http://schemas.microsoft.com/office/drawing/2014/main" val="417998712"/>
                    </a:ext>
                  </a:extLst>
                </a:gridCol>
                <a:gridCol w="1547041">
                  <a:extLst>
                    <a:ext uri="{9D8B030D-6E8A-4147-A177-3AD203B41FA5}">
                      <a16:colId xmlns:a16="http://schemas.microsoft.com/office/drawing/2014/main" val="2319231561"/>
                    </a:ext>
                  </a:extLst>
                </a:gridCol>
                <a:gridCol w="997096">
                  <a:extLst>
                    <a:ext uri="{9D8B030D-6E8A-4147-A177-3AD203B41FA5}">
                      <a16:colId xmlns:a16="http://schemas.microsoft.com/office/drawing/2014/main" val="226360506"/>
                    </a:ext>
                  </a:extLst>
                </a:gridCol>
                <a:gridCol w="1409555">
                  <a:extLst>
                    <a:ext uri="{9D8B030D-6E8A-4147-A177-3AD203B41FA5}">
                      <a16:colId xmlns:a16="http://schemas.microsoft.com/office/drawing/2014/main" val="662041474"/>
                    </a:ext>
                  </a:extLst>
                </a:gridCol>
              </a:tblGrid>
              <a:tr h="370840">
                <a:tc gridSpan="5">
                  <a:txBody>
                    <a:bodyPr/>
                    <a:lstStyle/>
                    <a:p>
                      <a:pPr algn="ct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MONTHS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4611002"/>
                  </a:ext>
                </a:extLst>
              </a:tr>
              <a:tr h="370840">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RESOURCES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028836"/>
                  </a:ext>
                </a:extLst>
              </a:tr>
              <a:tr h="370840">
                <a:tc>
                  <a:txBody>
                    <a:bodyPr/>
                    <a:lstStyle/>
                    <a:p>
                      <a:r>
                        <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Producer Power Start Up™</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Go through videos and workbook within first 60 days. Meet with supervisor</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Supervisor to provide support for topics by using the Supervisor's Guide</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3338258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Monthly Sales Videos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Watch each months video when it comes out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Share summary of learning and what you will implement with your supervisor. Get feedback</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21411832"/>
                  </a:ext>
                </a:extLst>
              </a:tr>
              <a:tr h="370840">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PIPELINE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660755"/>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Contact 100% of Natural Network </a:t>
                      </a:r>
                      <a:r>
                        <a:rPr lang="en-US" sz="9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and let them know of your new position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By end of week 6</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Sales Leader review and hold</a:t>
                      </a:r>
                    </a:p>
                    <a:p>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accountable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7942843"/>
                  </a:ext>
                </a:extLst>
              </a:tr>
              <a:tr h="370840">
                <a:tc>
                  <a:txBody>
                    <a:bodyPr/>
                    <a:lstStyle/>
                    <a:p>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Build a list of all companies you could get into through first or second level relationships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Develop the list and put it into Sales Tracking System</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Develop the list and put it into Sales Tracking System</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55725657"/>
                  </a:ext>
                </a:extLst>
              </a:tr>
              <a:tr h="370840">
                <a:tc>
                  <a:txBody>
                    <a:bodyPr/>
                    <a:lstStyle/>
                    <a:p>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Networking </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Attend 1 networking event per week by the end of month 2. Leverage the techniques from the video series. Create 1 new relationship per week</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Collaborate with you to determine the right networking opportunities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5501010"/>
                  </a:ext>
                </a:extLst>
              </a:tr>
              <a:tr h="370840">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93967"/>
                  </a:ext>
                </a:extLst>
              </a:tr>
              <a:tr h="370840">
                <a:tc>
                  <a:txBody>
                    <a:bodyPr/>
                    <a:lstStyle/>
                    <a:p>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2 appointments with qualified prospects in your Natural Network weekly to tell story</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Ongoing Starting Week 3</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Help perfecting telling the story and go on calls with Producer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68055665"/>
                  </a:ext>
                </a:extLst>
              </a:tr>
              <a:tr h="370840">
                <a:tc>
                  <a:txBody>
                    <a:bodyPr/>
                    <a:lstStyle/>
                    <a:p>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2 additional appointments with qualified prospects weekly from new networks or</a:t>
                      </a:r>
                    </a:p>
                    <a:p>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targeted prospects.</a:t>
                      </a:r>
                    </a:p>
                    <a:p>
                      <a:endPar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Ongoing Starting Week 6</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Mentor to ride with you on calls</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42829927"/>
                  </a:ext>
                </a:extLst>
              </a:tr>
              <a:tr h="370840">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865470"/>
                  </a:ext>
                </a:extLst>
              </a:tr>
            </a:tbl>
          </a:graphicData>
        </a:graphic>
      </p:graphicFrame>
      <p:sp>
        <p:nvSpPr>
          <p:cNvPr id="7" name="TextBox 6">
            <a:extLst>
              <a:ext uri="{FF2B5EF4-FFF2-40B4-BE49-F238E27FC236}">
                <a16:creationId xmlns:a16="http://schemas.microsoft.com/office/drawing/2014/main" id="{172566C0-0AE0-48F5-902E-52A9E1062C91}"/>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23</a:t>
            </a:fld>
            <a:endParaRPr lang="en-US" sz="1000" dirty="0">
              <a:solidFill>
                <a:schemeClr val="tx1">
                  <a:lumMod val="75000"/>
                  <a:lumOff val="25000"/>
                </a:schemeClr>
              </a:solidFill>
              <a:latin typeface="Helvetica" pitchFamily="34" charset="0"/>
            </a:endParaRPr>
          </a:p>
        </p:txBody>
      </p:sp>
      <p:sp>
        <p:nvSpPr>
          <p:cNvPr id="5" name="TextBox 4">
            <a:extLst>
              <a:ext uri="{FF2B5EF4-FFF2-40B4-BE49-F238E27FC236}">
                <a16:creationId xmlns:a16="http://schemas.microsoft.com/office/drawing/2014/main" id="{7FCAFA26-6055-4FA1-B01E-5C086D0F4FE0}"/>
              </a:ext>
            </a:extLst>
          </p:cNvPr>
          <p:cNvSpPr txBox="1"/>
          <p:nvPr/>
        </p:nvSpPr>
        <p:spPr>
          <a:xfrm>
            <a:off x="411480" y="368898"/>
            <a:ext cx="3474720" cy="369332"/>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Onboarding</a:t>
            </a:r>
            <a:endParaRPr lang="en-US" sz="16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290680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24</a:t>
            </a:fld>
            <a:endParaRPr lang="en-US" sz="1000" dirty="0">
              <a:solidFill>
                <a:schemeClr val="tx1">
                  <a:lumMod val="75000"/>
                  <a:lumOff val="25000"/>
                </a:schemeClr>
              </a:solidFill>
              <a:latin typeface="Helvetica" pitchFamily="34" charset="0"/>
            </a:endParaRPr>
          </a:p>
        </p:txBody>
      </p:sp>
      <p:graphicFrame>
        <p:nvGraphicFramePr>
          <p:cNvPr id="5" name="Table 4">
            <a:extLst>
              <a:ext uri="{FF2B5EF4-FFF2-40B4-BE49-F238E27FC236}">
                <a16:creationId xmlns:a16="http://schemas.microsoft.com/office/drawing/2014/main" id="{3AEF140C-B447-4447-8799-35EA389F4963}"/>
              </a:ext>
            </a:extLst>
          </p:cNvPr>
          <p:cNvGraphicFramePr>
            <a:graphicFrameLocks noGrp="1"/>
          </p:cNvGraphicFramePr>
          <p:nvPr>
            <p:extLst>
              <p:ext uri="{D42A27DB-BD31-4B8C-83A1-F6EECF244321}">
                <p14:modId xmlns:p14="http://schemas.microsoft.com/office/powerpoint/2010/main" val="3677929320"/>
              </p:ext>
            </p:extLst>
          </p:nvPr>
        </p:nvGraphicFramePr>
        <p:xfrm>
          <a:off x="362676" y="1066800"/>
          <a:ext cx="7047774" cy="797560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535644706"/>
                    </a:ext>
                  </a:extLst>
                </a:gridCol>
                <a:gridCol w="1547041">
                  <a:extLst>
                    <a:ext uri="{9D8B030D-6E8A-4147-A177-3AD203B41FA5}">
                      <a16:colId xmlns:a16="http://schemas.microsoft.com/office/drawing/2014/main" val="417998712"/>
                    </a:ext>
                  </a:extLst>
                </a:gridCol>
                <a:gridCol w="1547041">
                  <a:extLst>
                    <a:ext uri="{9D8B030D-6E8A-4147-A177-3AD203B41FA5}">
                      <a16:colId xmlns:a16="http://schemas.microsoft.com/office/drawing/2014/main" val="2319231561"/>
                    </a:ext>
                  </a:extLst>
                </a:gridCol>
                <a:gridCol w="997096">
                  <a:extLst>
                    <a:ext uri="{9D8B030D-6E8A-4147-A177-3AD203B41FA5}">
                      <a16:colId xmlns:a16="http://schemas.microsoft.com/office/drawing/2014/main" val="226360506"/>
                    </a:ext>
                  </a:extLst>
                </a:gridCol>
                <a:gridCol w="1409555">
                  <a:extLst>
                    <a:ext uri="{9D8B030D-6E8A-4147-A177-3AD203B41FA5}">
                      <a16:colId xmlns:a16="http://schemas.microsoft.com/office/drawing/2014/main" val="662041474"/>
                    </a:ext>
                  </a:extLst>
                </a:gridCol>
              </a:tblGrid>
              <a:tr h="370840">
                <a:tc gridSpan="5">
                  <a:txBody>
                    <a:bodyPr/>
                    <a:lstStyle/>
                    <a:p>
                      <a:pPr algn="ct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MONTHS 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4611002"/>
                  </a:ext>
                </a:extLst>
              </a:tr>
              <a:tr h="370840">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TRAINING &amp; LEARNING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028836"/>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Ride along with all sales people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Be prepared to discuss learning with Sales Leader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Ride along partner and feedback</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3338258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Risk</a:t>
                      </a:r>
                      <a:r>
                        <a:rPr lang="en-US" sz="800" spc="-28"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Awareness</a:t>
                      </a:r>
                      <a:r>
                        <a:rPr lang="en-US" sz="800" spc="2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800" spc="-1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Study </a:t>
                      </a: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t>
                      </a:r>
                      <a:r>
                        <a:rPr lang="en-US" sz="800" spc="15"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Daily</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 Daily News and</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find a risk that associates with our value proposition</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Mentor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21411832"/>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Review Hartford School notes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Look at notes and determine skills needed to</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be developed</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Speak</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with Mentor about ways to develop skills</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59072319"/>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30 minutes per day on business acumen, not during work hours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 a book, magazine</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article online, blog, etc. Think about how what you have read relates to risk and insurance. Try to find stories that will be interesting to clients/prospects.</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Provide suggested reading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80256881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Pick one area of insurance</a:t>
                      </a:r>
                      <a:r>
                        <a:rPr lang="en-US" sz="800" baseline="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where you have an interest to become</a:t>
                      </a:r>
                      <a:r>
                        <a:rPr lang="en-US" sz="800" baseline="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an expert</a:t>
                      </a:r>
                      <a:endPar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Train on this item and learn it well enough to discuss it naturally with an experienced</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producer.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Provide training resource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6991900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Risk Training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 one InCite</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sz="800" kern="1200" baseline="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WikiRisk</a:t>
                      </a:r>
                      <a:r>
                        <a:rPr lang="en-US" sz="800" kern="1200" baseline="30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TM</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per week. Send email to Sales Leader bullet pointing what you learned</a:t>
                      </a:r>
                      <a:r>
                        <a:rPr lang="en-US" sz="800" kern="1200" baseline="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a:t>
                      </a:r>
                      <a:endParaRPr lang="en-US" sz="800" kern="12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Sales Leader read and give feedback</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1291683"/>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Networking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Review critical components of your networking plan and determine any</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key improvements for your 2</a:t>
                      </a:r>
                      <a:r>
                        <a:rPr lang="en-US" sz="800" kern="1200" baseline="30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nd</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quarter. Do this in conjunction with the Networking Techniques Video Series.</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Supervisor</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to provide feedback ad support</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15789264"/>
                  </a:ext>
                </a:extLst>
              </a:tr>
              <a:tr h="370840">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SKILLS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660755"/>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Perfect</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telling the Agency Story</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Become conversational</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and comfortable and set a time to present to Sales Leader by end of Month 4.</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Sales Leader</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provide the time and support</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7942843"/>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Learn</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to address 10 Risk Issues with strong questions</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End of Month 4 – Present material to Sales Leader and one other experienced</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Producer.</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Sales Leader and additional Producer provide the time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55725657"/>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Client</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Assessment Process</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End of</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Month 5 – Present material to Sales Leader.</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Sales Leader provide the time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5501010"/>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Perfect ability to Present 10 Agency Solutions to a client (present to mentor)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End of month 5 – Present to Sales Leader and two other</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Producers.</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Sales Leader provide the time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1293967"/>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Business Acumen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Refine Business</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Acumen “My Plan” for the next 3 months.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Meet with Sales Leader to discuss plan and update weekly with actual work</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68055665"/>
                  </a:ext>
                </a:extLst>
              </a:tr>
            </a:tbl>
          </a:graphicData>
        </a:graphic>
      </p:graphicFrame>
      <p:sp>
        <p:nvSpPr>
          <p:cNvPr id="6" name="TextBox 5">
            <a:extLst>
              <a:ext uri="{FF2B5EF4-FFF2-40B4-BE49-F238E27FC236}">
                <a16:creationId xmlns:a16="http://schemas.microsoft.com/office/drawing/2014/main" id="{16052CFA-A3E5-47C7-97A3-AFB74654AE30}"/>
              </a:ext>
            </a:extLst>
          </p:cNvPr>
          <p:cNvSpPr txBox="1"/>
          <p:nvPr/>
        </p:nvSpPr>
        <p:spPr>
          <a:xfrm>
            <a:off x="362676" y="355899"/>
            <a:ext cx="3474720" cy="369332"/>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Onboarding</a:t>
            </a:r>
            <a:endParaRPr lang="en-US" sz="16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51428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0576208"/>
              </p:ext>
            </p:extLst>
          </p:nvPr>
        </p:nvGraphicFramePr>
        <p:xfrm>
          <a:off x="375377" y="1766378"/>
          <a:ext cx="7047774" cy="1269582"/>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709472">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Emotional</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Intelligence</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 </a:t>
                      </a:r>
                      <a:r>
                        <a:rPr lang="en-US" sz="800" i="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Emotional Intelligence</a:t>
                      </a: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by Daniel</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Goleman by end of Month 5.</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Assist in identifying ways to leverage opportunities for increased emotional intelligence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0"/>
                  </a:ext>
                </a:extLst>
              </a:tr>
              <a:tr h="56011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Confidence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Assess Confidence plan and evaluate if managing effectively.</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Supervisor to review your confidence plan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29691603"/>
              </p:ext>
            </p:extLst>
          </p:nvPr>
        </p:nvGraphicFramePr>
        <p:xfrm>
          <a:off x="383089" y="1370138"/>
          <a:ext cx="7047774" cy="39624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SKILLS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84525615"/>
              </p:ext>
            </p:extLst>
          </p:nvPr>
        </p:nvGraphicFramePr>
        <p:xfrm>
          <a:off x="383089" y="3075111"/>
          <a:ext cx="7047774" cy="339626"/>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39626">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RESOURCES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04141971"/>
              </p:ext>
            </p:extLst>
          </p:nvPr>
        </p:nvGraphicFramePr>
        <p:xfrm>
          <a:off x="375377" y="3446902"/>
          <a:ext cx="7047774" cy="1514378"/>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573353">
                <a:tc>
                  <a:txBody>
                    <a:bodyPr/>
                    <a:lstStyle/>
                    <a:p>
                      <a:r>
                        <a:rPr lang="en-US" sz="800" dirty="0">
                          <a:latin typeface="Helvetica" panose="020B0604020202020204" pitchFamily="34" charset="0"/>
                          <a:cs typeface="Helvetica" panose="020B0604020202020204" pitchFamily="34" charset="0"/>
                        </a:rPr>
                        <a:t>Networking</a:t>
                      </a:r>
                      <a:r>
                        <a:rPr lang="en-US" sz="800" baseline="0" dirty="0">
                          <a:latin typeface="Helvetica" panose="020B0604020202020204" pitchFamily="34" charset="0"/>
                          <a:cs typeface="Helvetica" panose="020B0604020202020204" pitchFamily="34" charset="0"/>
                        </a:rPr>
                        <a:t> Techniques</a:t>
                      </a:r>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Watch Networking Technique</a:t>
                      </a:r>
                      <a:r>
                        <a:rPr lang="en-US" sz="800" baseline="0" dirty="0">
                          <a:latin typeface="Helvetica" panose="020B0604020202020204" pitchFamily="34" charset="0"/>
                          <a:cs typeface="Helvetica" panose="020B0604020202020204" pitchFamily="34" charset="0"/>
                        </a:rPr>
                        <a:t>s Video Series – Total of 7 videos. Complete by month 6.</a:t>
                      </a:r>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Share</a:t>
                      </a:r>
                      <a:r>
                        <a:rPr lang="en-US" sz="800" baseline="0" dirty="0">
                          <a:latin typeface="Helvetica" panose="020B0604020202020204" pitchFamily="34" charset="0"/>
                          <a:cs typeface="Helvetica" panose="020B0604020202020204" pitchFamily="34" charset="0"/>
                        </a:rPr>
                        <a:t> summary of learning and what you will implement after each video. Get feedback from supervisor.</a:t>
                      </a:r>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0"/>
                  </a:ext>
                </a:extLst>
              </a:tr>
              <a:tr h="573353">
                <a:tc>
                  <a:txBody>
                    <a:bodyPr/>
                    <a:lstStyle/>
                    <a:p>
                      <a:r>
                        <a:rPr lang="en-US" sz="800" dirty="0">
                          <a:latin typeface="Helvetica" panose="020B0604020202020204" pitchFamily="34" charset="0"/>
                          <a:cs typeface="Helvetica" panose="020B0604020202020204" pitchFamily="34" charset="0"/>
                        </a:rPr>
                        <a:t>Monthly Sales Video</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Watch</a:t>
                      </a:r>
                      <a:r>
                        <a:rPr lang="en-US" sz="800" baseline="0" dirty="0">
                          <a:latin typeface="Helvetica" panose="020B0604020202020204" pitchFamily="34" charset="0"/>
                          <a:cs typeface="Helvetica" panose="020B0604020202020204" pitchFamily="34" charset="0"/>
                        </a:rPr>
                        <a:t> Monthly Sales video each month when released</a:t>
                      </a:r>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Share summary of learning and</a:t>
                      </a:r>
                      <a:r>
                        <a:rPr lang="en-US" sz="800" baseline="0" dirty="0">
                          <a:latin typeface="Helvetica" panose="020B0604020202020204" pitchFamily="34" charset="0"/>
                          <a:cs typeface="Helvetica" panose="020B0604020202020204" pitchFamily="34" charset="0"/>
                        </a:rPr>
                        <a:t> what you will implement with your supervisor. Get feedback.</a:t>
                      </a:r>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56138">
                <a:tc>
                  <a:txBody>
                    <a:bodyPr/>
                    <a:lstStyle/>
                    <a:p>
                      <a:r>
                        <a:rPr lang="en-US" sz="800" dirty="0">
                          <a:solidFill>
                            <a:schemeClr val="tx1"/>
                          </a:solidFill>
                          <a:latin typeface="Helvetica" panose="020B0604020202020204" pitchFamily="34" charset="0"/>
                          <a:cs typeface="Helvetica" panose="020B0604020202020204" pitchFamily="34" charset="0"/>
                        </a:rPr>
                        <a:t>Qualifying Prospects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Watch Video – Determine how you will qualify prospects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Quick summary to Supervisor.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4956630"/>
              </p:ext>
            </p:extLst>
          </p:nvPr>
        </p:nvGraphicFramePr>
        <p:xfrm>
          <a:off x="383089" y="4961280"/>
          <a:ext cx="7047774" cy="39624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8778">
                <a:tc>
                  <a:txBody>
                    <a:bodyPr/>
                    <a:lstStyle/>
                    <a:p>
                      <a:r>
                        <a:rPr lang="en-US" sz="1000" b="1" dirty="0">
                          <a:solidFill>
                            <a:schemeClr val="accent1"/>
                          </a:solidFill>
                          <a:latin typeface="Helvetica" panose="020B0604020202020204" pitchFamily="34" charset="0"/>
                          <a:cs typeface="Helvetica" panose="020B0604020202020204" pitchFamily="34" charset="0"/>
                        </a:rPr>
                        <a:t>PIPELINE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55171775"/>
              </p:ext>
            </p:extLst>
          </p:nvPr>
        </p:nvGraphicFramePr>
        <p:xfrm>
          <a:off x="375377" y="5372223"/>
          <a:ext cx="7047774" cy="1971577"/>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458498">
                <a:tc>
                  <a:txBody>
                    <a:bodyPr/>
                    <a:lstStyle/>
                    <a:p>
                      <a:r>
                        <a:rPr lang="en-US" sz="800" dirty="0">
                          <a:latin typeface="Helvetica" panose="020B0604020202020204" pitchFamily="34" charset="0"/>
                          <a:cs typeface="Helvetica" panose="020B0604020202020204" pitchFamily="34" charset="0"/>
                        </a:rPr>
                        <a:t>Center of Influence Development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Identify 10 Centers of Influence</a:t>
                      </a:r>
                      <a:r>
                        <a:rPr lang="en-US" sz="800" baseline="0" dirty="0">
                          <a:solidFill>
                            <a:schemeClr val="tx1"/>
                          </a:solidFill>
                          <a:latin typeface="Helvetica" panose="020B0604020202020204" pitchFamily="34" charset="0"/>
                          <a:cs typeface="Helvetica" panose="020B0604020202020204" pitchFamily="34" charset="0"/>
                        </a:rPr>
                        <a:t> – Call all ten and set appointments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Provide ideas and support for centers</a:t>
                      </a:r>
                      <a:r>
                        <a:rPr lang="en-US" sz="800" baseline="0" dirty="0">
                          <a:latin typeface="Helvetica" panose="020B0604020202020204" pitchFamily="34" charset="0"/>
                          <a:cs typeface="Helvetica" panose="020B0604020202020204" pitchFamily="34" charset="0"/>
                        </a:rPr>
                        <a:t> of influence</a:t>
                      </a:r>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0"/>
                  </a:ext>
                </a:extLst>
              </a:tr>
              <a:tr h="703030">
                <a:tc>
                  <a:txBody>
                    <a:bodyPr/>
                    <a:lstStyle/>
                    <a:p>
                      <a:r>
                        <a:rPr lang="en-US" sz="800" dirty="0">
                          <a:latin typeface="Helvetica" panose="020B0604020202020204" pitchFamily="34" charset="0"/>
                          <a:cs typeface="Helvetica" panose="020B0604020202020204" pitchFamily="34" charset="0"/>
                        </a:rPr>
                        <a:t>Referrals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Obtain 3 Referrals each month</a:t>
                      </a:r>
                      <a:r>
                        <a:rPr lang="en-US" sz="800" baseline="0" dirty="0">
                          <a:solidFill>
                            <a:schemeClr val="tx1"/>
                          </a:solidFill>
                          <a:latin typeface="Helvetica" panose="020B0604020202020204" pitchFamily="34" charset="0"/>
                          <a:cs typeface="Helvetica" panose="020B0604020202020204" pitchFamily="34" charset="0"/>
                        </a:rPr>
                        <a:t> from clients, centers of influence, friends, golf pro, or anyone you know that would refer a business to you</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Mentor or Sales Leader will provide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458498">
                <a:tc>
                  <a:txBody>
                    <a:bodyPr/>
                    <a:lstStyle/>
                    <a:p>
                      <a:r>
                        <a:rPr lang="en-US" sz="800" dirty="0">
                          <a:latin typeface="Helvetica" panose="020B0604020202020204" pitchFamily="34" charset="0"/>
                          <a:cs typeface="Helvetica" panose="020B0604020202020204" pitchFamily="34" charset="0"/>
                        </a:rPr>
                        <a:t>Appointments per week</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Set at least 4 appointments per week with prospects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Sales Leader reviews</a:t>
                      </a:r>
                      <a:r>
                        <a:rPr lang="en-US" sz="800" baseline="0" dirty="0">
                          <a:latin typeface="Helvetica" panose="020B0604020202020204" pitchFamily="34" charset="0"/>
                          <a:cs typeface="Helvetica" panose="020B0604020202020204" pitchFamily="34" charset="0"/>
                        </a:rPr>
                        <a:t> appointments and discusses opportunities</a:t>
                      </a:r>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51551">
                <a:tc>
                  <a:txBody>
                    <a:bodyPr/>
                    <a:lstStyle/>
                    <a:p>
                      <a:r>
                        <a:rPr lang="en-US" sz="800" dirty="0">
                          <a:latin typeface="Helvetica" panose="020B0604020202020204" pitchFamily="34" charset="0"/>
                          <a:cs typeface="Helvetica" panose="020B0604020202020204" pitchFamily="34" charset="0"/>
                        </a:rPr>
                        <a:t>Networking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Generate a minimum of 2 referrals from</a:t>
                      </a:r>
                      <a:r>
                        <a:rPr lang="en-US" sz="800" baseline="0" dirty="0">
                          <a:solidFill>
                            <a:schemeClr val="tx1"/>
                          </a:solidFill>
                          <a:latin typeface="Helvetica" panose="020B0604020202020204" pitchFamily="34" charset="0"/>
                          <a:cs typeface="Helvetica" panose="020B0604020202020204" pitchFamily="34" charset="0"/>
                        </a:rPr>
                        <a:t> networking</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908528"/>
              </p:ext>
            </p:extLst>
          </p:nvPr>
        </p:nvGraphicFramePr>
        <p:xfrm>
          <a:off x="383089" y="7343800"/>
          <a:ext cx="7047774" cy="378778"/>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8778">
                <a:tc>
                  <a:txBody>
                    <a:bodyPr/>
                    <a:lstStyle/>
                    <a:p>
                      <a:r>
                        <a:rPr lang="en-US" sz="1000" b="1" dirty="0">
                          <a:solidFill>
                            <a:schemeClr val="accent1"/>
                          </a:solidFill>
                          <a:latin typeface="Helvetica" panose="020B0604020202020204" pitchFamily="34" charset="0"/>
                          <a:cs typeface="Helvetica" panose="020B0604020202020204" pitchFamily="34" charset="0"/>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04633339"/>
              </p:ext>
            </p:extLst>
          </p:nvPr>
        </p:nvGraphicFramePr>
        <p:xfrm>
          <a:off x="383089" y="7754743"/>
          <a:ext cx="7047774" cy="103632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402247">
                <a:tc>
                  <a:txBody>
                    <a:bodyPr/>
                    <a:lstStyle/>
                    <a:p>
                      <a:r>
                        <a:rPr lang="en-US" sz="800" dirty="0">
                          <a:latin typeface="Helvetica" panose="020B0604020202020204" pitchFamily="34" charset="0"/>
                          <a:cs typeface="Helvetica" panose="020B0604020202020204" pitchFamily="34" charset="0"/>
                        </a:rPr>
                        <a:t>New Business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$5,000 in agency revenue by end of quarter (minimum). Target $25k.</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Marketing</a:t>
                      </a:r>
                      <a:r>
                        <a:rPr lang="en-US" sz="800" baseline="0" dirty="0">
                          <a:latin typeface="Helvetica" panose="020B0604020202020204" pitchFamily="34" charset="0"/>
                          <a:cs typeface="Helvetica" panose="020B0604020202020204" pitchFamily="34" charset="0"/>
                        </a:rPr>
                        <a:t> support as well as mentoring an sales support</a:t>
                      </a:r>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0"/>
                  </a:ext>
                </a:extLst>
              </a:tr>
              <a:tr h="509513">
                <a:tc>
                  <a:txBody>
                    <a:bodyPr/>
                    <a:lstStyle/>
                    <a:p>
                      <a:r>
                        <a:rPr lang="en-US" sz="800" dirty="0">
                          <a:latin typeface="Helvetica" panose="020B0604020202020204" pitchFamily="34" charset="0"/>
                          <a:cs typeface="Helvetica" panose="020B0604020202020204" pitchFamily="34" charset="0"/>
                        </a:rPr>
                        <a:t>Active Pipeline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Call 100% of the companies in your pipeline</a:t>
                      </a:r>
                      <a:r>
                        <a:rPr lang="en-US" sz="800" baseline="0" dirty="0">
                          <a:latin typeface="Helvetica" panose="020B0604020202020204" pitchFamily="34" charset="0"/>
                          <a:cs typeface="Helvetica" panose="020B0604020202020204" pitchFamily="34" charset="0"/>
                        </a:rPr>
                        <a:t> and move a minimum of 25% of them into active prospects</a:t>
                      </a:r>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latin typeface="Helvetica" panose="020B0604020202020204" pitchFamily="34" charset="0"/>
                          <a:cs typeface="Helvetica" panose="020B0604020202020204" pitchFamily="34" charset="0"/>
                        </a:rPr>
                        <a:t>Pipeline</a:t>
                      </a:r>
                      <a:r>
                        <a:rPr lang="en-US" sz="800" baseline="0" dirty="0">
                          <a:latin typeface="Helvetica" panose="020B0604020202020204" pitchFamily="34" charset="0"/>
                          <a:cs typeface="Helvetica" panose="020B0604020202020204" pitchFamily="34" charset="0"/>
                        </a:rPr>
                        <a:t> tool/Mentorship/Accountability – Reverse Perf. Management.</a:t>
                      </a:r>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bl>
          </a:graphicData>
        </a:graphic>
      </p:graphicFrame>
      <p:sp>
        <p:nvSpPr>
          <p:cNvPr id="14" name="TextBox 13">
            <a:extLst>
              <a:ext uri="{FF2B5EF4-FFF2-40B4-BE49-F238E27FC236}">
                <a16:creationId xmlns:a16="http://schemas.microsoft.com/office/drawing/2014/main" id="{1602D721-C276-4DFB-AD0F-479A2CF57E99}"/>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25</a:t>
            </a:fld>
            <a:endPar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TextBox 14">
            <a:extLst>
              <a:ext uri="{FF2B5EF4-FFF2-40B4-BE49-F238E27FC236}">
                <a16:creationId xmlns:a16="http://schemas.microsoft.com/office/drawing/2014/main" id="{D509C6C6-4A44-493D-AE0A-ACC75DDBD8E9}"/>
              </a:ext>
            </a:extLst>
          </p:cNvPr>
          <p:cNvSpPr txBox="1"/>
          <p:nvPr/>
        </p:nvSpPr>
        <p:spPr>
          <a:xfrm>
            <a:off x="375377" y="335589"/>
            <a:ext cx="3474720" cy="369332"/>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Onboarding</a:t>
            </a:r>
            <a:endParaRPr lang="en-US" sz="16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16" name="Table 15">
            <a:extLst>
              <a:ext uri="{FF2B5EF4-FFF2-40B4-BE49-F238E27FC236}">
                <a16:creationId xmlns:a16="http://schemas.microsoft.com/office/drawing/2014/main" id="{B2B44CC4-C411-2E4E-8B3D-DB6B9F5D899E}"/>
              </a:ext>
            </a:extLst>
          </p:cNvPr>
          <p:cNvGraphicFramePr>
            <a:graphicFrameLocks noGrp="1"/>
          </p:cNvGraphicFramePr>
          <p:nvPr>
            <p:extLst>
              <p:ext uri="{D42A27DB-BD31-4B8C-83A1-F6EECF244321}">
                <p14:modId xmlns:p14="http://schemas.microsoft.com/office/powerpoint/2010/main" val="2700635408"/>
              </p:ext>
            </p:extLst>
          </p:nvPr>
        </p:nvGraphicFramePr>
        <p:xfrm>
          <a:off x="383089" y="1011998"/>
          <a:ext cx="7047774" cy="370840"/>
        </p:xfrm>
        <a:graphic>
          <a:graphicData uri="http://schemas.openxmlformats.org/drawingml/2006/table">
            <a:tbl>
              <a:tblPr firstRow="1" bandRow="1">
                <a:tableStyleId>{2D5ABB26-0587-4C30-8999-92F81FD0307C}</a:tableStyleId>
              </a:tblPr>
              <a:tblGrid>
                <a:gridCol w="7047774">
                  <a:extLst>
                    <a:ext uri="{9D8B030D-6E8A-4147-A177-3AD203B41FA5}">
                      <a16:colId xmlns:a16="http://schemas.microsoft.com/office/drawing/2014/main" val="2535644706"/>
                    </a:ext>
                  </a:extLst>
                </a:gridCol>
              </a:tblGrid>
              <a:tr h="370840">
                <a:tc>
                  <a:txBody>
                    <a:bodyPr/>
                    <a:lstStyle/>
                    <a:p>
                      <a:pPr algn="ct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MONTHS 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974611002"/>
                  </a:ext>
                </a:extLst>
              </a:tr>
            </a:tbl>
          </a:graphicData>
        </a:graphic>
      </p:graphicFrame>
    </p:spTree>
    <p:extLst>
      <p:ext uri="{BB962C8B-B14F-4D97-AF65-F5344CB8AC3E}">
        <p14:creationId xmlns:p14="http://schemas.microsoft.com/office/powerpoint/2010/main" val="24245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FC2F62-BC3F-4F5B-B8C6-AF7E5FD60E29}"/>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26</a:t>
            </a:fld>
            <a:endParaRPr lang="en-US" sz="1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5" name="Table 4">
            <a:extLst>
              <a:ext uri="{FF2B5EF4-FFF2-40B4-BE49-F238E27FC236}">
                <a16:creationId xmlns:a16="http://schemas.microsoft.com/office/drawing/2014/main" id="{3AEF140C-B447-4447-8799-35EA389F4963}"/>
              </a:ext>
            </a:extLst>
          </p:cNvPr>
          <p:cNvGraphicFramePr>
            <a:graphicFrameLocks noGrp="1"/>
          </p:cNvGraphicFramePr>
          <p:nvPr>
            <p:extLst>
              <p:ext uri="{D42A27DB-BD31-4B8C-83A1-F6EECF244321}">
                <p14:modId xmlns:p14="http://schemas.microsoft.com/office/powerpoint/2010/main" val="4250802258"/>
              </p:ext>
            </p:extLst>
          </p:nvPr>
        </p:nvGraphicFramePr>
        <p:xfrm>
          <a:off x="362676" y="1066800"/>
          <a:ext cx="7047774" cy="813308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535644706"/>
                    </a:ext>
                  </a:extLst>
                </a:gridCol>
                <a:gridCol w="1547041">
                  <a:extLst>
                    <a:ext uri="{9D8B030D-6E8A-4147-A177-3AD203B41FA5}">
                      <a16:colId xmlns:a16="http://schemas.microsoft.com/office/drawing/2014/main" val="417998712"/>
                    </a:ext>
                  </a:extLst>
                </a:gridCol>
                <a:gridCol w="1547041">
                  <a:extLst>
                    <a:ext uri="{9D8B030D-6E8A-4147-A177-3AD203B41FA5}">
                      <a16:colId xmlns:a16="http://schemas.microsoft.com/office/drawing/2014/main" val="2319231561"/>
                    </a:ext>
                  </a:extLst>
                </a:gridCol>
                <a:gridCol w="997096">
                  <a:extLst>
                    <a:ext uri="{9D8B030D-6E8A-4147-A177-3AD203B41FA5}">
                      <a16:colId xmlns:a16="http://schemas.microsoft.com/office/drawing/2014/main" val="226360506"/>
                    </a:ext>
                  </a:extLst>
                </a:gridCol>
                <a:gridCol w="1409555">
                  <a:extLst>
                    <a:ext uri="{9D8B030D-6E8A-4147-A177-3AD203B41FA5}">
                      <a16:colId xmlns:a16="http://schemas.microsoft.com/office/drawing/2014/main" val="662041474"/>
                    </a:ext>
                  </a:extLst>
                </a:gridCol>
              </a:tblGrid>
              <a:tr h="370840">
                <a:tc gridSpan="5">
                  <a:txBody>
                    <a:bodyPr/>
                    <a:lstStyle/>
                    <a:p>
                      <a:pPr algn="ct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MONTHS 7-12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4611002"/>
                  </a:ext>
                </a:extLst>
              </a:tr>
              <a:tr h="370840">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TRAINING &amp; LEARNING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028836"/>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Mentor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Meet</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wit mentor every week and discuss your activity and get feedback</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Assign mentors based</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on alignment of skill and needs</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3338258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Business Acumen</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Books</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 1 book from the Business Acumen Resource Guide. Provide summary</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to supervisor</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Support in finding book and give feedback on summary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21411832"/>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Business Acumen – Periodicals/Read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for business learning each day – Provide feedback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Sales Leader</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or mentor to debrief reading</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59072319"/>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Insurance</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Knowledge</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insurance industry magazine cover to cover each month</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Sales Leader or</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mentor to debrief reading</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256881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Risk</a:t>
                      </a:r>
                      <a:r>
                        <a:rPr lang="en-US" sz="800" baseline="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Training</a:t>
                      </a:r>
                      <a:endParaRPr lang="en-US" sz="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Read two InCite </a:t>
                      </a:r>
                      <a:r>
                        <a:rPr lang="en-US" sz="800" kern="1200" baseline="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WikiRisk</a:t>
                      </a:r>
                      <a:r>
                        <a:rPr lang="en-US" sz="800" kern="1200" baseline="30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TM</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per month. Send email to Sales Leader bullet pointing what you learned.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Sales Leader</a:t>
                      </a:r>
                      <a:r>
                        <a:rPr lang="en-US" sz="800" kern="12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read and give feedback</a:t>
                      </a:r>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9919007"/>
                  </a:ext>
                </a:extLst>
              </a:tr>
              <a:tr h="370840">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SKILLS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660755"/>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Objections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Efficiently able to overcome most common objections. Meet with mentor and two other producers in month 7 and ask for</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the most common objections. Ask for advice on how to overcome. Practice handling these objections and then have a meeting with the Sales Leader to go over them by month 9 of your employment.</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Sales Leader and two additional Producers/mentors give</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time.</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7942843"/>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Niche Development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Identify at least one niche and do the following:</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See video in resources</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Sales Leader give feedback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55725657"/>
                  </a:ext>
                </a:extLst>
              </a:tr>
              <a:tr h="370840">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Get subscription to industry magazine and read monthly</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5501010"/>
                  </a:ext>
                </a:extLst>
              </a:tr>
              <a:tr h="370840">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Google search the industry and attach “risk management” to the industry</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name. Read a minimum of 12 articles of web site information</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1293967"/>
                  </a:ext>
                </a:extLst>
              </a:tr>
              <a:tr h="370840">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Identify 5 emerging risks that influence the industry</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2"/>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Obtain information</a:t>
                      </a: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on insurance in your niche</a:t>
                      </a:r>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Get forms, carrier information, marketing information, PS4, and any additional information available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Marketing Manager and Sales Leader guidance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68055665"/>
                  </a:ext>
                </a:extLst>
              </a:tr>
              <a:tr h="370840">
                <a:tc>
                  <a:txBody>
                    <a:bodyPr/>
                    <a:lstStyle/>
                    <a:p>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Emotional Intelligence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Build your emotional intelligence improvement plan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Feedback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4"/>
                  </a:ext>
                </a:extLst>
              </a:tr>
            </a:tbl>
          </a:graphicData>
        </a:graphic>
      </p:graphicFrame>
      <p:sp>
        <p:nvSpPr>
          <p:cNvPr id="6" name="TextBox 5">
            <a:extLst>
              <a:ext uri="{FF2B5EF4-FFF2-40B4-BE49-F238E27FC236}">
                <a16:creationId xmlns:a16="http://schemas.microsoft.com/office/drawing/2014/main" id="{2E47E8AE-5B16-4B60-AC68-BF092B9D5612}"/>
              </a:ext>
            </a:extLst>
          </p:cNvPr>
          <p:cNvSpPr txBox="1"/>
          <p:nvPr/>
        </p:nvSpPr>
        <p:spPr>
          <a:xfrm>
            <a:off x="375377" y="325122"/>
            <a:ext cx="3474720" cy="369332"/>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Onboarding</a:t>
            </a:r>
            <a:endParaRPr lang="en-US" sz="16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54643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4C0FAF-8153-40C8-9E6D-9FDE9EDDA3F1}"/>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27</a:t>
            </a:fld>
            <a:endParaRPr lang="en-US" sz="1000" dirty="0">
              <a:solidFill>
                <a:schemeClr val="tx1">
                  <a:lumMod val="75000"/>
                  <a:lumOff val="25000"/>
                </a:schemeClr>
              </a:solidFill>
              <a:latin typeface="Helvetic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05778816"/>
              </p:ext>
            </p:extLst>
          </p:nvPr>
        </p:nvGraphicFramePr>
        <p:xfrm>
          <a:off x="375377" y="1326327"/>
          <a:ext cx="7047774" cy="330708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panose="020B0604020202020204" pitchFamily="34" charset="0"/>
                          <a:cs typeface="Helvetica" panose="020B0604020202020204" pitchFamily="34" charset="0"/>
                        </a:rPr>
                        <a:t>Resources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Monthly sales</a:t>
                      </a:r>
                      <a:r>
                        <a:rPr lang="en-US" sz="800" baseline="0" dirty="0">
                          <a:solidFill>
                            <a:schemeClr val="tx1"/>
                          </a:solidFill>
                          <a:latin typeface="Helvetica" panose="020B0604020202020204" pitchFamily="34" charset="0"/>
                          <a:cs typeface="Helvetica" panose="020B0604020202020204" pitchFamily="34" charset="0"/>
                        </a:rPr>
                        <a:t> video</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Watch monthly sales video each month when released</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Share</a:t>
                      </a:r>
                      <a:r>
                        <a:rPr lang="en-US" sz="800" baseline="0" dirty="0">
                          <a:solidFill>
                            <a:schemeClr val="tx1"/>
                          </a:solidFill>
                          <a:latin typeface="Helvetica" panose="020B0604020202020204" pitchFamily="34" charset="0"/>
                          <a:cs typeface="Helvetica" panose="020B0604020202020204" pitchFamily="34" charset="0"/>
                        </a:rPr>
                        <a:t> summary of learning and what you will implement with your supervisor. Get feedback.</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Conversion</a:t>
                      </a:r>
                      <a:r>
                        <a:rPr lang="en-US" sz="800" baseline="0" dirty="0">
                          <a:solidFill>
                            <a:schemeClr val="tx1"/>
                          </a:solidFill>
                          <a:latin typeface="Helvetica" panose="020B0604020202020204" pitchFamily="34" charset="0"/>
                          <a:cs typeface="Helvetica" panose="020B0604020202020204" pitchFamily="34" charset="0"/>
                        </a:rPr>
                        <a:t> Improvement Series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Watch</a:t>
                      </a:r>
                      <a:r>
                        <a:rPr lang="en-US" sz="800" baseline="0" dirty="0">
                          <a:solidFill>
                            <a:schemeClr val="tx1"/>
                          </a:solidFill>
                          <a:latin typeface="Helvetica" panose="020B0604020202020204" pitchFamily="34" charset="0"/>
                          <a:cs typeface="Helvetica" panose="020B0604020202020204" pitchFamily="34" charset="0"/>
                        </a:rPr>
                        <a:t> 1 video every 2 weeks – Total of 14 videos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Share summary of learning and what you will implement. Get feedback from supervisor.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Behavioral Sciences Videos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Watch 1 video every 2 weeks – Total</a:t>
                      </a:r>
                      <a:r>
                        <a:rPr lang="en-US" sz="800" baseline="0" dirty="0">
                          <a:solidFill>
                            <a:schemeClr val="tx1"/>
                          </a:solidFill>
                          <a:latin typeface="Helvetica" panose="020B0604020202020204" pitchFamily="34" charset="0"/>
                          <a:cs typeface="Helvetica" panose="020B0604020202020204" pitchFamily="34" charset="0"/>
                        </a:rPr>
                        <a:t> of 5 videos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Share summary of learning and what you will implement. Get feedback from supervisor.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Never Split the</a:t>
                      </a:r>
                      <a:r>
                        <a:rPr lang="en-US" sz="800" baseline="0" dirty="0">
                          <a:solidFill>
                            <a:schemeClr val="tx1"/>
                          </a:solidFill>
                          <a:latin typeface="Helvetica" panose="020B0604020202020204" pitchFamily="34" charset="0"/>
                          <a:cs typeface="Helvetica" panose="020B0604020202020204" pitchFamily="34" charset="0"/>
                        </a:rPr>
                        <a:t> Difference</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Read book</a:t>
                      </a:r>
                      <a:r>
                        <a:rPr lang="en-US" sz="800" baseline="0" dirty="0">
                          <a:solidFill>
                            <a:schemeClr val="tx1"/>
                          </a:solidFill>
                          <a:latin typeface="Helvetica" panose="020B0604020202020204" pitchFamily="34" charset="0"/>
                          <a:cs typeface="Helvetica" panose="020B0604020202020204" pitchFamily="34" charset="0"/>
                        </a:rPr>
                        <a:t> by end of month 12</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Summarize and discuss with supervisor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Handling Objections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aseline="0" dirty="0">
                          <a:solidFill>
                            <a:schemeClr val="tx1"/>
                          </a:solidFill>
                          <a:latin typeface="Helvetica" panose="020B0604020202020204" pitchFamily="34" charset="0"/>
                          <a:cs typeface="Helvetica" panose="020B0604020202020204" pitchFamily="34" charset="0"/>
                        </a:rPr>
                        <a:t>Watch the video and summarize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Get feedback from your supervisor – Provide practice opportunities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Niche Development Strategy</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aseline="0" dirty="0">
                          <a:solidFill>
                            <a:schemeClr val="tx1"/>
                          </a:solidFill>
                          <a:latin typeface="Helvetica" panose="020B0604020202020204" pitchFamily="34" charset="0"/>
                          <a:cs typeface="Helvetica" panose="020B0604020202020204" pitchFamily="34" charset="0"/>
                        </a:rPr>
                        <a:t>Watch video and follow Skills Development above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Discuss learning and get support in structuring niche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90777051"/>
              </p:ext>
            </p:extLst>
          </p:nvPr>
        </p:nvGraphicFramePr>
        <p:xfrm>
          <a:off x="375377" y="4658807"/>
          <a:ext cx="7047774" cy="202692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panose="020B0604020202020204" pitchFamily="34" charset="0"/>
                          <a:cs typeface="Helvetica" panose="020B0604020202020204" pitchFamily="34" charset="0"/>
                        </a:rPr>
                        <a:t>Pipeline</a:t>
                      </a:r>
                      <a:r>
                        <a:rPr lang="en-US" sz="1000" b="1" baseline="0" dirty="0">
                          <a:solidFill>
                            <a:schemeClr val="accent1"/>
                          </a:solidFill>
                          <a:latin typeface="Helvetica" panose="020B0604020202020204" pitchFamily="34" charset="0"/>
                          <a:cs typeface="Helvetica" panose="020B0604020202020204" pitchFamily="34" charset="0"/>
                        </a:rPr>
                        <a:t> Development</a:t>
                      </a:r>
                      <a:endParaRPr lang="en-US" sz="1000" b="1"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Community Entrenchment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Identify 3 ways to entrench in</a:t>
                      </a:r>
                      <a:r>
                        <a:rPr lang="en-US" sz="800" baseline="0" dirty="0">
                          <a:solidFill>
                            <a:schemeClr val="tx1"/>
                          </a:solidFill>
                          <a:latin typeface="Helvetica" panose="020B0604020202020204" pitchFamily="34" charset="0"/>
                          <a:cs typeface="Helvetica" panose="020B0604020202020204" pitchFamily="34" charset="0"/>
                        </a:rPr>
                        <a:t> community and sow evidence of activity/involvement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Guidance from sales leader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Niche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Become involved in association for your</a:t>
                      </a:r>
                      <a:r>
                        <a:rPr lang="en-US" sz="800" baseline="0" dirty="0">
                          <a:solidFill>
                            <a:schemeClr val="tx1"/>
                          </a:solidFill>
                          <a:latin typeface="Helvetica" panose="020B0604020202020204" pitchFamily="34" charset="0"/>
                          <a:cs typeface="Helvetica" panose="020B0604020202020204" pitchFamily="34" charset="0"/>
                        </a:rPr>
                        <a:t> niche(s)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Will invest in paying membership in association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Networking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3 Networking events per month</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Guidance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Initial Meeting with Prospects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A minimum of 5 per month with</a:t>
                      </a:r>
                      <a:r>
                        <a:rPr lang="en-US" sz="800" baseline="0" dirty="0">
                          <a:solidFill>
                            <a:schemeClr val="tx1"/>
                          </a:solidFill>
                          <a:latin typeface="Helvetica" panose="020B0604020202020204" pitchFamily="34" charset="0"/>
                          <a:cs typeface="Helvetica" panose="020B0604020202020204" pitchFamily="34" charset="0"/>
                        </a:rPr>
                        <a:t> qualified prospects – Depends on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Mentor to ride along as needed</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01931881"/>
              </p:ext>
            </p:extLst>
          </p:nvPr>
        </p:nvGraphicFramePr>
        <p:xfrm>
          <a:off x="375377" y="6711127"/>
          <a:ext cx="7047774" cy="211328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panose="020B0604020202020204" pitchFamily="34" charset="0"/>
                          <a:cs typeface="Helvetica" panose="020B0604020202020204" pitchFamily="34" charset="0"/>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New Business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Meet first year goal</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Sales Leader/Mentor</a:t>
                      </a:r>
                      <a:r>
                        <a:rPr lang="en-US" sz="800" baseline="0" dirty="0">
                          <a:solidFill>
                            <a:schemeClr val="tx1"/>
                          </a:solidFill>
                          <a:latin typeface="Helvetica" panose="020B0604020202020204" pitchFamily="34" charset="0"/>
                          <a:cs typeface="Helvetica" panose="020B0604020202020204" pitchFamily="34" charset="0"/>
                        </a:rPr>
                        <a:t> support to determine critical indicator numbers and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Active Pipeline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Pipeline of active prospects moving</a:t>
                      </a:r>
                      <a:r>
                        <a:rPr lang="en-US" sz="800" baseline="0" dirty="0">
                          <a:solidFill>
                            <a:schemeClr val="tx1"/>
                          </a:solidFill>
                          <a:latin typeface="Helvetica" panose="020B0604020202020204" pitchFamily="34" charset="0"/>
                          <a:cs typeface="Helvetica" panose="020B0604020202020204" pitchFamily="34" charset="0"/>
                        </a:rPr>
                        <a:t> through system – 20+</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Leader/Mentor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Data Gathering/Risk</a:t>
                      </a:r>
                      <a:r>
                        <a:rPr lang="en-US" sz="800" baseline="0" dirty="0">
                          <a:solidFill>
                            <a:schemeClr val="tx1"/>
                          </a:solidFill>
                          <a:latin typeface="Helvetica" panose="020B0604020202020204" pitchFamily="34" charset="0"/>
                          <a:cs typeface="Helvetica" panose="020B0604020202020204" pitchFamily="34" charset="0"/>
                        </a:rPr>
                        <a:t> Assessment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Minimum of 3 per month with qualified prospects – Depends</a:t>
                      </a:r>
                      <a:r>
                        <a:rPr lang="en-US" sz="800" baseline="0" dirty="0">
                          <a:solidFill>
                            <a:schemeClr val="tx1"/>
                          </a:solidFill>
                          <a:latin typeface="Helvetica" panose="020B0604020202020204" pitchFamily="34" charset="0"/>
                          <a:cs typeface="Helvetica" panose="020B0604020202020204" pitchFamily="34" charset="0"/>
                        </a:rPr>
                        <a:t> on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Leader/Mentor to ride along as needed – Feedback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Proposal for Decision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Minimum average of 2 per month – Depends on</a:t>
                      </a:r>
                      <a:r>
                        <a:rPr lang="en-US" sz="800" baseline="0" dirty="0">
                          <a:solidFill>
                            <a:schemeClr val="tx1"/>
                          </a:solidFill>
                          <a:latin typeface="Helvetica" panose="020B0604020202020204" pitchFamily="34" charset="0"/>
                          <a:cs typeface="Helvetica" panose="020B0604020202020204" pitchFamily="34" charset="0"/>
                        </a:rPr>
                        <a:t>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Leader/Mentor to ride along as needed – Feedback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85754639-4255-49E4-87F4-9267FE5406DE}"/>
              </a:ext>
            </a:extLst>
          </p:cNvPr>
          <p:cNvSpPr txBox="1"/>
          <p:nvPr/>
        </p:nvSpPr>
        <p:spPr>
          <a:xfrm>
            <a:off x="375377" y="325122"/>
            <a:ext cx="3474720" cy="369332"/>
          </a:xfrm>
          <a:prstGeom prst="rect">
            <a:avLst/>
          </a:prstGeom>
          <a:noFill/>
        </p:spPr>
        <p:txBody>
          <a:bodyPr wrap="square" rtlCol="0" anchor="ctr">
            <a:spAutoFit/>
          </a:bodyPr>
          <a:lstStyle/>
          <a:p>
            <a:r>
              <a:rPr lang="en-US" b="1" dirty="0">
                <a:solidFill>
                  <a:schemeClr val="accent1"/>
                </a:solidFill>
                <a:latin typeface="Helvetica" panose="020B0604020202020204" pitchFamily="34" charset="0"/>
              </a:rPr>
              <a:t>Onboarding</a:t>
            </a:r>
            <a:endParaRPr lang="en-US" sz="1600" b="1" dirty="0">
              <a:solidFill>
                <a:schemeClr val="accent1"/>
              </a:solidFill>
              <a:latin typeface="Helvetica" panose="020B0604020202020204" pitchFamily="34" charset="0"/>
            </a:endParaRPr>
          </a:p>
        </p:txBody>
      </p:sp>
      <p:graphicFrame>
        <p:nvGraphicFramePr>
          <p:cNvPr id="8" name="Table 7">
            <a:extLst>
              <a:ext uri="{FF2B5EF4-FFF2-40B4-BE49-F238E27FC236}">
                <a16:creationId xmlns:a16="http://schemas.microsoft.com/office/drawing/2014/main" id="{3CE85A8C-0E01-6E47-B86C-D77B8BA59F54}"/>
              </a:ext>
            </a:extLst>
          </p:cNvPr>
          <p:cNvGraphicFramePr>
            <a:graphicFrameLocks noGrp="1"/>
          </p:cNvGraphicFramePr>
          <p:nvPr>
            <p:extLst>
              <p:ext uri="{D42A27DB-BD31-4B8C-83A1-F6EECF244321}">
                <p14:modId xmlns:p14="http://schemas.microsoft.com/office/powerpoint/2010/main" val="1037436234"/>
              </p:ext>
            </p:extLst>
          </p:nvPr>
        </p:nvGraphicFramePr>
        <p:xfrm>
          <a:off x="362313" y="955487"/>
          <a:ext cx="7047774" cy="370840"/>
        </p:xfrm>
        <a:graphic>
          <a:graphicData uri="http://schemas.openxmlformats.org/drawingml/2006/table">
            <a:tbl>
              <a:tblPr firstRow="1" bandRow="1">
                <a:tableStyleId>{2D5ABB26-0587-4C30-8999-92F81FD0307C}</a:tableStyleId>
              </a:tblPr>
              <a:tblGrid>
                <a:gridCol w="7047774">
                  <a:extLst>
                    <a:ext uri="{9D8B030D-6E8A-4147-A177-3AD203B41FA5}">
                      <a16:colId xmlns:a16="http://schemas.microsoft.com/office/drawing/2014/main" val="2535644706"/>
                    </a:ext>
                  </a:extLst>
                </a:gridCol>
              </a:tblGrid>
              <a:tr h="370840">
                <a:tc>
                  <a:txBody>
                    <a:bodyPr/>
                    <a:lstStyle/>
                    <a:p>
                      <a:pPr algn="ct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MONTHS 7-12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974611002"/>
                  </a:ext>
                </a:extLst>
              </a:tr>
            </a:tbl>
          </a:graphicData>
        </a:graphic>
      </p:graphicFrame>
    </p:spTree>
    <p:extLst>
      <p:ext uri="{BB962C8B-B14F-4D97-AF65-F5344CB8AC3E}">
        <p14:creationId xmlns:p14="http://schemas.microsoft.com/office/powerpoint/2010/main" val="1642782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430274-009D-47EC-A26E-A597112AA718}"/>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28</a:t>
            </a:fld>
            <a:endParaRPr lang="en-US" sz="1000" dirty="0">
              <a:solidFill>
                <a:schemeClr val="tx1">
                  <a:lumMod val="75000"/>
                  <a:lumOff val="25000"/>
                </a:schemeClr>
              </a:solidFill>
              <a:latin typeface="Helvetica" pitchFamily="34" charset="0"/>
            </a:endParaRPr>
          </a:p>
        </p:txBody>
      </p:sp>
      <p:graphicFrame>
        <p:nvGraphicFramePr>
          <p:cNvPr id="5" name="Table 4">
            <a:extLst>
              <a:ext uri="{FF2B5EF4-FFF2-40B4-BE49-F238E27FC236}">
                <a16:creationId xmlns:a16="http://schemas.microsoft.com/office/drawing/2014/main" id="{3AEF140C-B447-4447-8799-35EA389F4963}"/>
              </a:ext>
            </a:extLst>
          </p:cNvPr>
          <p:cNvGraphicFramePr>
            <a:graphicFrameLocks noGrp="1"/>
          </p:cNvGraphicFramePr>
          <p:nvPr>
            <p:extLst>
              <p:ext uri="{D42A27DB-BD31-4B8C-83A1-F6EECF244321}">
                <p14:modId xmlns:p14="http://schemas.microsoft.com/office/powerpoint/2010/main" val="2381470198"/>
              </p:ext>
            </p:extLst>
          </p:nvPr>
        </p:nvGraphicFramePr>
        <p:xfrm>
          <a:off x="362676" y="1066800"/>
          <a:ext cx="7047774" cy="715264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535644706"/>
                    </a:ext>
                  </a:extLst>
                </a:gridCol>
                <a:gridCol w="1547041">
                  <a:extLst>
                    <a:ext uri="{9D8B030D-6E8A-4147-A177-3AD203B41FA5}">
                      <a16:colId xmlns:a16="http://schemas.microsoft.com/office/drawing/2014/main" val="417998712"/>
                    </a:ext>
                  </a:extLst>
                </a:gridCol>
                <a:gridCol w="1547041">
                  <a:extLst>
                    <a:ext uri="{9D8B030D-6E8A-4147-A177-3AD203B41FA5}">
                      <a16:colId xmlns:a16="http://schemas.microsoft.com/office/drawing/2014/main" val="2319231561"/>
                    </a:ext>
                  </a:extLst>
                </a:gridCol>
                <a:gridCol w="997096">
                  <a:extLst>
                    <a:ext uri="{9D8B030D-6E8A-4147-A177-3AD203B41FA5}">
                      <a16:colId xmlns:a16="http://schemas.microsoft.com/office/drawing/2014/main" val="226360506"/>
                    </a:ext>
                  </a:extLst>
                </a:gridCol>
                <a:gridCol w="1409555">
                  <a:extLst>
                    <a:ext uri="{9D8B030D-6E8A-4147-A177-3AD203B41FA5}">
                      <a16:colId xmlns:a16="http://schemas.microsoft.com/office/drawing/2014/main" val="662041474"/>
                    </a:ext>
                  </a:extLst>
                </a:gridCol>
              </a:tblGrid>
              <a:tr h="370840">
                <a:tc gridSpan="5">
                  <a:txBody>
                    <a:bodyPr/>
                    <a:lstStyle/>
                    <a:p>
                      <a:pPr algn="ctr"/>
                      <a:r>
                        <a:rPr lang="en-US" sz="1200" b="1" dirty="0">
                          <a:solidFill>
                            <a:schemeClr val="bg1"/>
                          </a:solidFill>
                          <a:latin typeface="Helvetica" panose="020B0604020202020204" pitchFamily="34" charset="0"/>
                          <a:cs typeface="Helvetica" panose="020B0604020202020204" pitchFamily="34" charset="0"/>
                        </a:rPr>
                        <a:t>YEAR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4611002"/>
                  </a:ext>
                </a:extLst>
              </a:tr>
              <a:tr h="370840">
                <a:tc>
                  <a:txBody>
                    <a:bodyPr/>
                    <a:lstStyle/>
                    <a:p>
                      <a:r>
                        <a:rPr lang="en-US" sz="1000" b="1" dirty="0">
                          <a:solidFill>
                            <a:schemeClr val="accent1"/>
                          </a:solidFill>
                          <a:latin typeface="Helvetica" panose="020B0604020202020204" pitchFamily="34" charset="0"/>
                          <a:cs typeface="Helvetica" panose="020B0604020202020204" pitchFamily="34" charset="0"/>
                        </a:rPr>
                        <a:t>TRAINING &amp; LEARNING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028836"/>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Business Acumen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Provide a new plan for improving business</a:t>
                      </a:r>
                      <a:r>
                        <a:rPr lang="en-US" sz="800" kern="1200" baseline="0" dirty="0">
                          <a:solidFill>
                            <a:schemeClr val="tx1"/>
                          </a:solidFill>
                          <a:latin typeface="Helvetica" panose="020B0604020202020204" pitchFamily="34" charset="0"/>
                          <a:ea typeface="+mn-ea"/>
                          <a:cs typeface="Helvetica" panose="020B0604020202020204" pitchFamily="34" charset="0"/>
                        </a:rPr>
                        <a:t> acumen</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Sales leadership</a:t>
                      </a:r>
                      <a:r>
                        <a:rPr lang="en-US" sz="800" kern="1200" baseline="0" dirty="0">
                          <a:solidFill>
                            <a:schemeClr val="tx1"/>
                          </a:solidFill>
                          <a:latin typeface="Helvetica" panose="020B0604020202020204" pitchFamily="34" charset="0"/>
                          <a:ea typeface="+mn-ea"/>
                          <a:cs typeface="Helvetica" panose="020B0604020202020204" pitchFamily="34" charset="0"/>
                        </a:rPr>
                        <a:t> support</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3338258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**Show evidence</a:t>
                      </a:r>
                      <a:r>
                        <a:rPr lang="en-US" sz="800" kern="1200" baseline="0" dirty="0">
                          <a:solidFill>
                            <a:schemeClr val="tx1"/>
                          </a:solidFill>
                          <a:latin typeface="Helvetica" panose="020B0604020202020204" pitchFamily="34" charset="0"/>
                          <a:ea typeface="+mn-ea"/>
                          <a:cs typeface="Helvetica" panose="020B0604020202020204" pitchFamily="34" charset="0"/>
                        </a:rPr>
                        <a:t> you are following the plan monthly</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21411832"/>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Insurance Development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latin typeface="Helvetica" panose="020B0604020202020204" pitchFamily="34" charset="0"/>
                          <a:ea typeface="+mn-ea"/>
                          <a:cs typeface="Helvetica" panose="020B0604020202020204" pitchFamily="34" charset="0"/>
                        </a:rPr>
                        <a:t>Begin taking CIC courses or equivalent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Sales leadership</a:t>
                      </a:r>
                      <a:r>
                        <a:rPr lang="en-US" sz="800" kern="1200" baseline="0" dirty="0">
                          <a:solidFill>
                            <a:schemeClr val="tx1"/>
                          </a:solidFill>
                          <a:latin typeface="Helvetica" panose="020B0604020202020204" pitchFamily="34" charset="0"/>
                          <a:ea typeface="+mn-ea"/>
                          <a:cs typeface="Helvetica" panose="020B0604020202020204" pitchFamily="34" charset="0"/>
                        </a:rPr>
                        <a:t> support</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59072319"/>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Sales Skills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InCite Sales Program – Register for class and attend within the year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Sales leadership support. Provide</a:t>
                      </a:r>
                      <a:r>
                        <a:rPr lang="en-US" sz="800" kern="1200" baseline="0" dirty="0">
                          <a:solidFill>
                            <a:schemeClr val="tx1"/>
                          </a:solidFill>
                          <a:latin typeface="Helvetica" panose="020B0604020202020204" pitchFamily="34" charset="0"/>
                          <a:ea typeface="+mn-ea"/>
                          <a:cs typeface="Helvetica" panose="020B0604020202020204" pitchFamily="34" charset="0"/>
                        </a:rPr>
                        <a:t> summary of the session after you return.</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80256881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panose="020B0604020202020204" pitchFamily="34" charset="0"/>
                          <a:cs typeface="Helvetica" panose="020B0604020202020204" pitchFamily="34" charset="0"/>
                        </a:rPr>
                        <a:t>Personal Growth</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baseline="0" dirty="0">
                          <a:solidFill>
                            <a:schemeClr val="tx1"/>
                          </a:solidFill>
                          <a:latin typeface="Helvetica" panose="020B0604020202020204" pitchFamily="34" charset="0"/>
                          <a:ea typeface="+mn-ea"/>
                          <a:cs typeface="Helvetica" panose="020B0604020202020204" pitchFamily="34" charset="0"/>
                        </a:rPr>
                        <a:t>Identify and area you need to improve (health, spiritual, finance, etc.) and put a plan together to improve. Show evidence of executing your plan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panose="020B0604020202020204" pitchFamily="34" charset="0"/>
                          <a:ea typeface="+mn-ea"/>
                          <a:cs typeface="Helvetica" panose="020B0604020202020204" pitchFamily="34" charset="0"/>
                        </a:rPr>
                        <a:t>Sales leader review and hold accountable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6"/>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panose="020B0604020202020204" pitchFamily="34" charset="0"/>
                          <a:cs typeface="Helvetica" panose="020B0604020202020204" pitchFamily="34" charset="0"/>
                        </a:rPr>
                        <a:t>Risk Training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baseline="0" dirty="0">
                          <a:solidFill>
                            <a:schemeClr val="tx1"/>
                          </a:solidFill>
                          <a:latin typeface="Helvetica" panose="020B0604020202020204" pitchFamily="34" charset="0"/>
                          <a:ea typeface="+mn-ea"/>
                          <a:cs typeface="Helvetica" panose="020B0604020202020204" pitchFamily="34" charset="0"/>
                        </a:rPr>
                        <a:t>Read one InCite </a:t>
                      </a:r>
                      <a:r>
                        <a:rPr lang="en-US" sz="800" kern="1200" baseline="0" dirty="0" err="1">
                          <a:solidFill>
                            <a:schemeClr val="tx1"/>
                          </a:solidFill>
                          <a:latin typeface="Helvetica" panose="020B0604020202020204" pitchFamily="34" charset="0"/>
                          <a:ea typeface="+mn-ea"/>
                          <a:cs typeface="Helvetica" panose="020B0604020202020204" pitchFamily="34" charset="0"/>
                        </a:rPr>
                        <a:t>WikiRisk</a:t>
                      </a:r>
                      <a:r>
                        <a:rPr lang="en-US" sz="800" kern="1200" baseline="30000" dirty="0" err="1">
                          <a:solidFill>
                            <a:schemeClr val="tx1"/>
                          </a:solidFill>
                          <a:latin typeface="Helvetica" panose="020B0604020202020204" pitchFamily="34" charset="0"/>
                          <a:ea typeface="+mn-ea"/>
                          <a:cs typeface="Helvetica" panose="020B0604020202020204" pitchFamily="34" charset="0"/>
                        </a:rPr>
                        <a:t>TM</a:t>
                      </a:r>
                      <a:r>
                        <a:rPr lang="en-US" sz="800" kern="1200" baseline="0" dirty="0">
                          <a:solidFill>
                            <a:schemeClr val="tx1"/>
                          </a:solidFill>
                          <a:latin typeface="Helvetica" panose="020B0604020202020204" pitchFamily="34" charset="0"/>
                          <a:ea typeface="+mn-ea"/>
                          <a:cs typeface="Helvetica" panose="020B0604020202020204" pitchFamily="34" charset="0"/>
                        </a:rPr>
                        <a:t> per month. Send email to sales leader bullet pointing wat you learned</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panose="020B0604020202020204" pitchFamily="34" charset="0"/>
                          <a:ea typeface="+mn-ea"/>
                          <a:cs typeface="Helvetica" panose="020B0604020202020204" pitchFamily="34" charset="0"/>
                        </a:rPr>
                        <a:t>Sales leader read and give feedback</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6991900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panose="020B0604020202020204" pitchFamily="34" charset="0"/>
                          <a:cs typeface="Helvetica" panose="020B0604020202020204" pitchFamily="34" charset="0"/>
                        </a:rPr>
                        <a:t>The Challenger Sale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baseline="0" dirty="0">
                          <a:solidFill>
                            <a:schemeClr val="tx1"/>
                          </a:solidFill>
                          <a:latin typeface="Helvetica" panose="020B0604020202020204" pitchFamily="34" charset="0"/>
                          <a:ea typeface="+mn-ea"/>
                          <a:cs typeface="Helvetica" panose="020B0604020202020204" pitchFamily="34" charset="0"/>
                        </a:rPr>
                        <a:t>Reach the Challenger Sales prior to going to InCite Sales Training Live Session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panose="020B0604020202020204" pitchFamily="34" charset="0"/>
                          <a:ea typeface="+mn-ea"/>
                          <a:cs typeface="Helvetica" panose="020B0604020202020204" pitchFamily="34" charset="0"/>
                        </a:rPr>
                        <a:t>Discuss and get feedback</a:t>
                      </a:r>
                      <a:r>
                        <a:rPr lang="en-US" sz="800" kern="1200" baseline="0" dirty="0">
                          <a:solidFill>
                            <a:schemeClr val="tx1"/>
                          </a:solidFill>
                          <a:latin typeface="Helvetica" panose="020B0604020202020204" pitchFamily="34" charset="0"/>
                          <a:ea typeface="+mn-ea"/>
                          <a:cs typeface="Helvetica" panose="020B0604020202020204" pitchFamily="34" charset="0"/>
                        </a:rPr>
                        <a:t> from supervisor</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8"/>
                  </a:ext>
                </a:extLst>
              </a:tr>
              <a:tr h="370840">
                <a:tc>
                  <a:txBody>
                    <a:bodyPr/>
                    <a:lstStyle/>
                    <a:p>
                      <a:r>
                        <a:rPr lang="en-US" sz="1000" b="1" dirty="0">
                          <a:solidFill>
                            <a:schemeClr val="accent1"/>
                          </a:solidFill>
                          <a:latin typeface="Helvetica" panose="020B0604020202020204" pitchFamily="34" charset="0"/>
                          <a:cs typeface="Helvetica" panose="020B0604020202020204" pitchFamily="34" charset="0"/>
                        </a:rPr>
                        <a:t>SKILLS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660755"/>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Question Asking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Develop a customized assessment that enhances the quality of your question asking skills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Sakes</a:t>
                      </a:r>
                      <a:r>
                        <a:rPr lang="en-US" sz="800" baseline="0" dirty="0">
                          <a:solidFill>
                            <a:schemeClr val="tx1"/>
                          </a:solidFill>
                          <a:latin typeface="Helvetica" panose="020B0604020202020204" pitchFamily="34" charset="0"/>
                          <a:cs typeface="Helvetica" panose="020B0604020202020204" pitchFamily="34" charset="0"/>
                        </a:rPr>
                        <a:t> leadership reviews and refines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7942843"/>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Niche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Further develop</a:t>
                      </a:r>
                      <a:r>
                        <a:rPr lang="en-US" sz="800" baseline="0" dirty="0">
                          <a:solidFill>
                            <a:schemeClr val="tx1"/>
                          </a:solidFill>
                          <a:latin typeface="Helvetica" panose="020B0604020202020204" pitchFamily="34" charset="0"/>
                          <a:cs typeface="Helvetica" panose="020B0604020202020204" pitchFamily="34" charset="0"/>
                        </a:rPr>
                        <a:t>ment within niche. Improve all materials from year 1.</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Idea sharing with sales leader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55725657"/>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Presentation Skills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Develop a presentation</a:t>
                      </a:r>
                      <a:r>
                        <a:rPr lang="en-US" sz="800" baseline="0" dirty="0">
                          <a:solidFill>
                            <a:schemeClr val="tx1"/>
                          </a:solidFill>
                          <a:latin typeface="Helvetica" panose="020B0604020202020204" pitchFamily="34" charset="0"/>
                          <a:cs typeface="Helvetica" panose="020B0604020202020204" pitchFamily="34" charset="0"/>
                        </a:rPr>
                        <a:t> that tells the Agency Value Proposition and present to 5 different non-client groups during the year. Can include agency staff, center of influence, network groups, etc.</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 for feedback and ideas for presentations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550101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Risk Development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Develop a list of key risks inside a new (secondary) niche specialty</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Idea sharing with sales leader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1293967"/>
                  </a:ext>
                </a:extLst>
              </a:tr>
            </a:tbl>
          </a:graphicData>
        </a:graphic>
      </p:graphicFrame>
      <p:sp>
        <p:nvSpPr>
          <p:cNvPr id="6" name="TextBox 5">
            <a:extLst>
              <a:ext uri="{FF2B5EF4-FFF2-40B4-BE49-F238E27FC236}">
                <a16:creationId xmlns:a16="http://schemas.microsoft.com/office/drawing/2014/main" id="{B0E0D4E0-03D0-429C-AAFF-FE1D128AD2C1}"/>
              </a:ext>
            </a:extLst>
          </p:cNvPr>
          <p:cNvSpPr txBox="1"/>
          <p:nvPr/>
        </p:nvSpPr>
        <p:spPr>
          <a:xfrm>
            <a:off x="375377" y="325122"/>
            <a:ext cx="3474720" cy="369332"/>
          </a:xfrm>
          <a:prstGeom prst="rect">
            <a:avLst/>
          </a:prstGeom>
          <a:noFill/>
        </p:spPr>
        <p:txBody>
          <a:bodyPr wrap="square" rtlCol="0" anchor="ctr">
            <a:spAutoFit/>
          </a:bodyPr>
          <a:lstStyle/>
          <a:p>
            <a:r>
              <a:rPr lang="en-US" b="1" dirty="0">
                <a:solidFill>
                  <a:schemeClr val="accent1"/>
                </a:solidFill>
                <a:latin typeface="Helvetica" panose="020B0604020202020204" pitchFamily="34" charset="0"/>
              </a:rPr>
              <a:t>Onboarding</a:t>
            </a:r>
            <a:endParaRPr lang="en-US" sz="1600" b="1" dirty="0">
              <a:solidFill>
                <a:schemeClr val="accent1"/>
              </a:solidFill>
              <a:latin typeface="Helvetica" panose="020B0604020202020204" pitchFamily="34" charset="0"/>
            </a:endParaRPr>
          </a:p>
        </p:txBody>
      </p:sp>
    </p:spTree>
    <p:extLst>
      <p:ext uri="{BB962C8B-B14F-4D97-AF65-F5344CB8AC3E}">
        <p14:creationId xmlns:p14="http://schemas.microsoft.com/office/powerpoint/2010/main" val="327423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66392055"/>
              </p:ext>
            </p:extLst>
          </p:nvPr>
        </p:nvGraphicFramePr>
        <p:xfrm>
          <a:off x="375377" y="1407607"/>
          <a:ext cx="7047774" cy="281432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panose="020B0604020202020204" pitchFamily="34" charset="0"/>
                          <a:cs typeface="Helvetica" panose="020B0604020202020204" pitchFamily="34" charset="0"/>
                        </a:rPr>
                        <a:t>RESOURCES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Monthly Sales Video</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Watch</a:t>
                      </a:r>
                      <a:r>
                        <a:rPr lang="en-US" sz="800" baseline="0" dirty="0">
                          <a:solidFill>
                            <a:schemeClr val="tx1"/>
                          </a:solidFill>
                          <a:latin typeface="Helvetica" panose="020B0604020202020204" pitchFamily="34" charset="0"/>
                          <a:cs typeface="Helvetica" panose="020B0604020202020204" pitchFamily="34" charset="0"/>
                        </a:rPr>
                        <a:t> Monthly Sales Video each month when released</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Share</a:t>
                      </a:r>
                      <a:r>
                        <a:rPr lang="en-US" sz="800" baseline="0" dirty="0">
                          <a:solidFill>
                            <a:schemeClr val="tx1"/>
                          </a:solidFill>
                          <a:latin typeface="Helvetica" panose="020B0604020202020204" pitchFamily="34" charset="0"/>
                          <a:cs typeface="Helvetica" panose="020B0604020202020204" pitchFamily="34" charset="0"/>
                        </a:rPr>
                        <a:t> summary of learning and what you will implement with our supervisor. Get feedback</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InCite Sales Training Videos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Watch training videos prior to going to the</a:t>
                      </a:r>
                      <a:r>
                        <a:rPr lang="en-US" sz="800" baseline="0" dirty="0">
                          <a:solidFill>
                            <a:schemeClr val="tx1"/>
                          </a:solidFill>
                          <a:latin typeface="Helvetica" panose="020B0604020202020204" pitchFamily="34" charset="0"/>
                          <a:cs typeface="Helvetica" panose="020B0604020202020204" pitchFamily="34" charset="0"/>
                        </a:rPr>
                        <a:t> live InCite Sales Class – 10 in the series. Watch and take tests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Work with your supervisor to discuss 10 key strategies and how you will execute those strategies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Sales</a:t>
                      </a:r>
                      <a:r>
                        <a:rPr lang="en-US" sz="800" baseline="0" dirty="0">
                          <a:solidFill>
                            <a:schemeClr val="tx1"/>
                          </a:solidFill>
                          <a:latin typeface="Helvetica" panose="020B0604020202020204" pitchFamily="34" charset="0"/>
                          <a:cs typeface="Helvetica" panose="020B0604020202020204" pitchFamily="34" charset="0"/>
                        </a:rPr>
                        <a:t> Process – Assessments and Plans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Watch video</a:t>
                      </a:r>
                      <a:r>
                        <a:rPr lang="en-US" sz="800" baseline="0" dirty="0">
                          <a:solidFill>
                            <a:schemeClr val="tx1"/>
                          </a:solidFill>
                          <a:latin typeface="Helvetica" panose="020B0604020202020204" pitchFamily="34" charset="0"/>
                          <a:cs typeface="Helvetica" panose="020B0604020202020204" pitchFamily="34" charset="0"/>
                        </a:rPr>
                        <a:t> and summarize</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Get clarity on your agency’s assessments and plans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Shelf Life – Leads, referrals,</a:t>
                      </a:r>
                      <a:r>
                        <a:rPr lang="en-US" sz="800" baseline="0" dirty="0">
                          <a:solidFill>
                            <a:schemeClr val="tx1"/>
                          </a:solidFill>
                          <a:latin typeface="Helvetica" panose="020B0604020202020204" pitchFamily="34" charset="0"/>
                          <a:cs typeface="Helvetica" panose="020B0604020202020204" pitchFamily="34" charset="0"/>
                        </a:rPr>
                        <a:t> Prospects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Watch</a:t>
                      </a:r>
                      <a:r>
                        <a:rPr lang="en-US" sz="800" baseline="0" dirty="0">
                          <a:solidFill>
                            <a:schemeClr val="tx1"/>
                          </a:solidFill>
                          <a:latin typeface="Helvetica" panose="020B0604020202020204" pitchFamily="34" charset="0"/>
                          <a:cs typeface="Helvetica" panose="020B0604020202020204" pitchFamily="34" charset="0"/>
                        </a:rPr>
                        <a:t> video and summarize</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Discuss summary with supervisor. Determine actions.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Quantification</a:t>
                      </a:r>
                      <a:r>
                        <a:rPr lang="en-US" sz="800" baseline="0" dirty="0">
                          <a:solidFill>
                            <a:schemeClr val="tx1"/>
                          </a:solidFill>
                          <a:latin typeface="Helvetica" panose="020B0604020202020204" pitchFamily="34" charset="0"/>
                          <a:cs typeface="Helvetica" panose="020B0604020202020204" pitchFamily="34" charset="0"/>
                        </a:rPr>
                        <a:t> of Risk</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aseline="0" dirty="0">
                          <a:solidFill>
                            <a:schemeClr val="tx1"/>
                          </a:solidFill>
                          <a:latin typeface="Helvetica" panose="020B0604020202020204" pitchFamily="34" charset="0"/>
                          <a:cs typeface="Helvetica" panose="020B0604020202020204" pitchFamily="34" charset="0"/>
                        </a:rPr>
                        <a:t>Watch video and summarize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Discuss ways to quantify risk with supervisor and get feedback</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86249640"/>
              </p:ext>
            </p:extLst>
          </p:nvPr>
        </p:nvGraphicFramePr>
        <p:xfrm>
          <a:off x="375377" y="4247327"/>
          <a:ext cx="7047774" cy="188976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panose="020B0604020202020204" pitchFamily="34" charset="0"/>
                          <a:cs typeface="Helvetica" panose="020B0604020202020204" pitchFamily="34" charset="0"/>
                        </a:rPr>
                        <a:t>PIPELINE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Business</a:t>
                      </a:r>
                      <a:r>
                        <a:rPr lang="en-US" sz="800" baseline="0" dirty="0">
                          <a:solidFill>
                            <a:schemeClr val="tx1"/>
                          </a:solidFill>
                          <a:latin typeface="Helvetica" panose="020B0604020202020204" pitchFamily="34" charset="0"/>
                          <a:cs typeface="Helvetica" panose="020B0604020202020204" pitchFamily="34" charset="0"/>
                        </a:rPr>
                        <a:t>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Update a one year plan of who you will</a:t>
                      </a:r>
                      <a:r>
                        <a:rPr lang="en-US" sz="800" baseline="0" dirty="0">
                          <a:solidFill>
                            <a:schemeClr val="tx1"/>
                          </a:solidFill>
                          <a:latin typeface="Helvetica" panose="020B0604020202020204" pitchFamily="34" charset="0"/>
                          <a:cs typeface="Helvetica" panose="020B0604020202020204" pitchFamily="34" charset="0"/>
                        </a:rPr>
                        <a:t> call on, when you will call them, and how you will connect with them</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Sales</a:t>
                      </a:r>
                      <a:r>
                        <a:rPr lang="en-US" sz="800" baseline="0" dirty="0">
                          <a:solidFill>
                            <a:schemeClr val="tx1"/>
                          </a:solidFill>
                          <a:latin typeface="Helvetica" panose="020B0604020202020204" pitchFamily="34" charset="0"/>
                          <a:cs typeface="Helvetica" panose="020B0604020202020204" pitchFamily="34" charset="0"/>
                        </a:rPr>
                        <a:t> leadership support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Pipeline Development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Quarterly planning around pipeline – Show</a:t>
                      </a:r>
                      <a:r>
                        <a:rPr lang="en-US" sz="800" baseline="0" dirty="0">
                          <a:solidFill>
                            <a:schemeClr val="tx1"/>
                          </a:solidFill>
                          <a:latin typeface="Helvetica" panose="020B0604020202020204" pitchFamily="34" charset="0"/>
                          <a:cs typeface="Helvetica" panose="020B0604020202020204" pitchFamily="34" charset="0"/>
                        </a:rPr>
                        <a:t> evidence of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Leadership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Active Pipeline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Pipeline of</a:t>
                      </a:r>
                      <a:r>
                        <a:rPr lang="en-US" sz="800" baseline="0" dirty="0">
                          <a:solidFill>
                            <a:schemeClr val="tx1"/>
                          </a:solidFill>
                          <a:latin typeface="Helvetica" panose="020B0604020202020204" pitchFamily="34" charset="0"/>
                          <a:cs typeface="Helvetica" panose="020B0604020202020204" pitchFamily="34" charset="0"/>
                        </a:rPr>
                        <a:t> active prospects moving through system – 20+ - Depending on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Mentor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2406513"/>
              </p:ext>
            </p:extLst>
          </p:nvPr>
        </p:nvGraphicFramePr>
        <p:xfrm>
          <a:off x="375377" y="6137087"/>
          <a:ext cx="7047774" cy="260604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panose="020B0604020202020204" pitchFamily="34" charset="0"/>
                          <a:cs typeface="Helvetica" panose="020B0604020202020204" pitchFamily="34" charset="0"/>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New Business Sales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On quota</a:t>
                      </a:r>
                      <a:r>
                        <a:rPr lang="en-US" sz="800" baseline="0" dirty="0">
                          <a:solidFill>
                            <a:schemeClr val="tx1"/>
                          </a:solidFill>
                          <a:latin typeface="Helvetica" panose="020B0604020202020204" pitchFamily="34" charset="0"/>
                          <a:cs typeface="Helvetica" panose="020B0604020202020204" pitchFamily="34" charset="0"/>
                        </a:rPr>
                        <a:t> each quarter through the year</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Sales leadership</a:t>
                      </a:r>
                      <a:r>
                        <a:rPr lang="en-US" sz="800" baseline="0" dirty="0">
                          <a:solidFill>
                            <a:schemeClr val="tx1"/>
                          </a:solidFill>
                          <a:latin typeface="Helvetica" panose="020B0604020202020204" pitchFamily="34" charset="0"/>
                          <a:cs typeface="Helvetica" panose="020B0604020202020204" pitchFamily="34" charset="0"/>
                        </a:rPr>
                        <a:t> support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Retention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95% retention of first</a:t>
                      </a:r>
                      <a:r>
                        <a:rPr lang="en-US" sz="800" baseline="0" dirty="0">
                          <a:solidFill>
                            <a:schemeClr val="tx1"/>
                          </a:solidFill>
                          <a:latin typeface="Helvetica" panose="020B0604020202020204" pitchFamily="34" charset="0"/>
                          <a:cs typeface="Helvetica" panose="020B0604020202020204" pitchFamily="34" charset="0"/>
                        </a:rPr>
                        <a:t> year sales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leadership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Center of Influence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Meet with 1 new potential center of influence each month throughout the year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Ask for referrals and determine if they are a sustainable center of influence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Data Gathering/Risk</a:t>
                      </a:r>
                      <a:r>
                        <a:rPr lang="en-US" sz="800" baseline="0" dirty="0">
                          <a:solidFill>
                            <a:schemeClr val="tx1"/>
                          </a:solidFill>
                          <a:latin typeface="Helvetica" panose="020B0604020202020204" pitchFamily="34" charset="0"/>
                          <a:cs typeface="Helvetica" panose="020B0604020202020204" pitchFamily="34" charset="0"/>
                        </a:rPr>
                        <a:t> Assessment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Minimum of 3 per month with</a:t>
                      </a:r>
                      <a:r>
                        <a:rPr lang="en-US" sz="800" baseline="0" dirty="0">
                          <a:solidFill>
                            <a:schemeClr val="tx1"/>
                          </a:solidFill>
                          <a:latin typeface="Helvetica" panose="020B0604020202020204" pitchFamily="34" charset="0"/>
                          <a:cs typeface="Helvetica" panose="020B0604020202020204" pitchFamily="34" charset="0"/>
                        </a:rPr>
                        <a:t> qualified prospects – depends on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Mentor to ride along as needed – Feedback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Proposal</a:t>
                      </a:r>
                      <a:r>
                        <a:rPr lang="en-US" sz="800" baseline="0" dirty="0">
                          <a:solidFill>
                            <a:schemeClr val="tx1"/>
                          </a:solidFill>
                          <a:latin typeface="Helvetica" panose="020B0604020202020204" pitchFamily="34" charset="0"/>
                          <a:cs typeface="Helvetica" panose="020B0604020202020204" pitchFamily="34" charset="0"/>
                        </a:rPr>
                        <a:t> for Decision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aseline="0" dirty="0">
                          <a:solidFill>
                            <a:schemeClr val="tx1"/>
                          </a:solidFill>
                          <a:latin typeface="Helvetica" panose="020B0604020202020204" pitchFamily="34" charset="0"/>
                          <a:cs typeface="Helvetica" panose="020B0604020202020204" pitchFamily="34" charset="0"/>
                        </a:rPr>
                        <a:t>Minimum average of 2 per month – depends on plan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Mentor to ride along as needed – Feedback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bl>
          </a:graphicData>
        </a:graphic>
      </p:graphicFrame>
      <p:sp>
        <p:nvSpPr>
          <p:cNvPr id="9" name="TextBox 8">
            <a:extLst>
              <a:ext uri="{FF2B5EF4-FFF2-40B4-BE49-F238E27FC236}">
                <a16:creationId xmlns:a16="http://schemas.microsoft.com/office/drawing/2014/main" id="{D4430274-009D-47EC-A26E-A597112AA718}"/>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r>
              <a:rPr lang="en-US" sz="1000" dirty="0">
                <a:solidFill>
                  <a:schemeClr val="tx1">
                    <a:lumMod val="75000"/>
                    <a:lumOff val="25000"/>
                  </a:schemeClr>
                </a:solidFill>
                <a:latin typeface="Helvetica" pitchFamily="34" charset="0"/>
              </a:rPr>
              <a:t>27</a:t>
            </a:r>
          </a:p>
        </p:txBody>
      </p:sp>
      <p:sp>
        <p:nvSpPr>
          <p:cNvPr id="10" name="TextBox 9">
            <a:extLst>
              <a:ext uri="{FF2B5EF4-FFF2-40B4-BE49-F238E27FC236}">
                <a16:creationId xmlns:a16="http://schemas.microsoft.com/office/drawing/2014/main" id="{DE83DF9A-056D-4421-A0B4-AB14CCDA305F}"/>
              </a:ext>
            </a:extLst>
          </p:cNvPr>
          <p:cNvSpPr txBox="1"/>
          <p:nvPr/>
        </p:nvSpPr>
        <p:spPr>
          <a:xfrm>
            <a:off x="375377" y="325122"/>
            <a:ext cx="3474720" cy="369332"/>
          </a:xfrm>
          <a:prstGeom prst="rect">
            <a:avLst/>
          </a:prstGeom>
          <a:noFill/>
        </p:spPr>
        <p:txBody>
          <a:bodyPr wrap="square" rtlCol="0" anchor="ctr">
            <a:spAutoFit/>
          </a:bodyPr>
          <a:lstStyle/>
          <a:p>
            <a:r>
              <a:rPr lang="en-US" b="1" dirty="0">
                <a:solidFill>
                  <a:schemeClr val="accent1"/>
                </a:solidFill>
                <a:latin typeface="Helvetica" panose="020B0604020202020204" pitchFamily="34" charset="0"/>
              </a:rPr>
              <a:t>Onboarding</a:t>
            </a:r>
            <a:endParaRPr lang="en-US" sz="1600" b="1" dirty="0">
              <a:solidFill>
                <a:schemeClr val="accent1"/>
              </a:solidFill>
              <a:latin typeface="Helvetica" panose="020B0604020202020204" pitchFamily="34" charset="0"/>
            </a:endParaRPr>
          </a:p>
        </p:txBody>
      </p:sp>
      <p:graphicFrame>
        <p:nvGraphicFramePr>
          <p:cNvPr id="11" name="Table 10">
            <a:extLst>
              <a:ext uri="{FF2B5EF4-FFF2-40B4-BE49-F238E27FC236}">
                <a16:creationId xmlns:a16="http://schemas.microsoft.com/office/drawing/2014/main" id="{823A2DAE-980E-0545-98EF-C7DB7A07EE7A}"/>
              </a:ext>
            </a:extLst>
          </p:cNvPr>
          <p:cNvGraphicFramePr>
            <a:graphicFrameLocks noGrp="1"/>
          </p:cNvGraphicFramePr>
          <p:nvPr>
            <p:extLst>
              <p:ext uri="{D42A27DB-BD31-4B8C-83A1-F6EECF244321}">
                <p14:modId xmlns:p14="http://schemas.microsoft.com/office/powerpoint/2010/main" val="11446983"/>
              </p:ext>
            </p:extLst>
          </p:nvPr>
        </p:nvGraphicFramePr>
        <p:xfrm>
          <a:off x="375377" y="1036767"/>
          <a:ext cx="7047774" cy="370840"/>
        </p:xfrm>
        <a:graphic>
          <a:graphicData uri="http://schemas.openxmlformats.org/drawingml/2006/table">
            <a:tbl>
              <a:tblPr firstRow="1" bandRow="1">
                <a:tableStyleId>{2D5ABB26-0587-4C30-8999-92F81FD0307C}</a:tableStyleId>
              </a:tblPr>
              <a:tblGrid>
                <a:gridCol w="7047774">
                  <a:extLst>
                    <a:ext uri="{9D8B030D-6E8A-4147-A177-3AD203B41FA5}">
                      <a16:colId xmlns:a16="http://schemas.microsoft.com/office/drawing/2014/main" val="2535644706"/>
                    </a:ext>
                  </a:extLst>
                </a:gridCol>
              </a:tblGrid>
              <a:tr h="370840">
                <a:tc>
                  <a:txBody>
                    <a:bodyPr/>
                    <a:lstStyle/>
                    <a:p>
                      <a:pPr algn="ct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YEAR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974611002"/>
                  </a:ext>
                </a:extLst>
              </a:tr>
            </a:tbl>
          </a:graphicData>
        </a:graphic>
      </p:graphicFrame>
    </p:spTree>
    <p:extLst>
      <p:ext uri="{BB962C8B-B14F-4D97-AF65-F5344CB8AC3E}">
        <p14:creationId xmlns:p14="http://schemas.microsoft.com/office/powerpoint/2010/main" val="409918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2585103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AEF140C-B447-4447-8799-35EA389F4963}"/>
              </a:ext>
            </a:extLst>
          </p:cNvPr>
          <p:cNvGraphicFramePr>
            <a:graphicFrameLocks noGrp="1"/>
          </p:cNvGraphicFramePr>
          <p:nvPr>
            <p:extLst>
              <p:ext uri="{D42A27DB-BD31-4B8C-83A1-F6EECF244321}">
                <p14:modId xmlns:p14="http://schemas.microsoft.com/office/powerpoint/2010/main" val="1338773034"/>
              </p:ext>
            </p:extLst>
          </p:nvPr>
        </p:nvGraphicFramePr>
        <p:xfrm>
          <a:off x="362676" y="1066800"/>
          <a:ext cx="7047774" cy="809752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535644706"/>
                    </a:ext>
                  </a:extLst>
                </a:gridCol>
                <a:gridCol w="1547041">
                  <a:extLst>
                    <a:ext uri="{9D8B030D-6E8A-4147-A177-3AD203B41FA5}">
                      <a16:colId xmlns:a16="http://schemas.microsoft.com/office/drawing/2014/main" val="417998712"/>
                    </a:ext>
                  </a:extLst>
                </a:gridCol>
                <a:gridCol w="1547041">
                  <a:extLst>
                    <a:ext uri="{9D8B030D-6E8A-4147-A177-3AD203B41FA5}">
                      <a16:colId xmlns:a16="http://schemas.microsoft.com/office/drawing/2014/main" val="2319231561"/>
                    </a:ext>
                  </a:extLst>
                </a:gridCol>
                <a:gridCol w="997096">
                  <a:extLst>
                    <a:ext uri="{9D8B030D-6E8A-4147-A177-3AD203B41FA5}">
                      <a16:colId xmlns:a16="http://schemas.microsoft.com/office/drawing/2014/main" val="226360506"/>
                    </a:ext>
                  </a:extLst>
                </a:gridCol>
                <a:gridCol w="1409555">
                  <a:extLst>
                    <a:ext uri="{9D8B030D-6E8A-4147-A177-3AD203B41FA5}">
                      <a16:colId xmlns:a16="http://schemas.microsoft.com/office/drawing/2014/main" val="662041474"/>
                    </a:ext>
                  </a:extLst>
                </a:gridCol>
              </a:tblGrid>
              <a:tr h="370840">
                <a:tc gridSpan="5">
                  <a:txBody>
                    <a:bodyPr/>
                    <a:lstStyle/>
                    <a:p>
                      <a:pPr algn="ctr"/>
                      <a:r>
                        <a:rPr lang="en-US" sz="1200" b="1" dirty="0">
                          <a:solidFill>
                            <a:schemeClr val="bg1"/>
                          </a:solidFill>
                          <a:latin typeface="Helvetica" panose="020B0604020202020204" pitchFamily="34" charset="0"/>
                          <a:cs typeface="Helvetica" panose="020B0604020202020204" pitchFamily="34" charset="0"/>
                        </a:rPr>
                        <a:t>YEAR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4611002"/>
                  </a:ext>
                </a:extLst>
              </a:tr>
              <a:tr h="370840">
                <a:tc>
                  <a:txBody>
                    <a:bodyPr/>
                    <a:lstStyle/>
                    <a:p>
                      <a:r>
                        <a:rPr lang="en-US" sz="1000" b="1" dirty="0">
                          <a:solidFill>
                            <a:schemeClr val="accent1"/>
                          </a:solidFill>
                          <a:latin typeface="Helvetica" panose="020B0604020202020204" pitchFamily="34" charset="0"/>
                          <a:cs typeface="Helvetica" panose="020B0604020202020204" pitchFamily="34" charset="0"/>
                        </a:rPr>
                        <a:t>TRAINING &amp; LEARNING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028836"/>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err="1">
                          <a:solidFill>
                            <a:schemeClr val="tx1"/>
                          </a:solidFill>
                          <a:latin typeface="Helvetica" panose="020B0604020202020204" pitchFamily="34" charset="0"/>
                          <a:ea typeface="+mn-ea"/>
                          <a:cs typeface="Helvetica" panose="020B0604020202020204" pitchFamily="34" charset="0"/>
                        </a:rPr>
                        <a:t>CIC</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Pass a minimum of one </a:t>
                      </a:r>
                      <a:r>
                        <a:rPr lang="en-US" sz="800" kern="1200" dirty="0" err="1">
                          <a:solidFill>
                            <a:schemeClr val="tx1"/>
                          </a:solidFill>
                          <a:latin typeface="Helvetica" panose="020B0604020202020204" pitchFamily="34" charset="0"/>
                          <a:ea typeface="+mn-ea"/>
                          <a:cs typeface="Helvetica" panose="020B0604020202020204" pitchFamily="34" charset="0"/>
                        </a:rPr>
                        <a:t>CIC</a:t>
                      </a:r>
                      <a:r>
                        <a:rPr lang="en-US" sz="800" kern="1200" baseline="0" dirty="0">
                          <a:solidFill>
                            <a:schemeClr val="tx1"/>
                          </a:solidFill>
                          <a:latin typeface="Helvetica" panose="020B0604020202020204" pitchFamily="34" charset="0"/>
                          <a:ea typeface="+mn-ea"/>
                          <a:cs typeface="Helvetica" panose="020B0604020202020204" pitchFamily="34" charset="0"/>
                        </a:rPr>
                        <a:t> exam</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Pay for class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3338258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Do CE credit</a:t>
                      </a:r>
                      <a:r>
                        <a:rPr lang="en-US" sz="800" kern="1200" baseline="0" dirty="0">
                          <a:solidFill>
                            <a:schemeClr val="tx1"/>
                          </a:solidFill>
                          <a:latin typeface="Helvetica" panose="020B0604020202020204" pitchFamily="34" charset="0"/>
                          <a:ea typeface="+mn-ea"/>
                          <a:cs typeface="Helvetica" panose="020B0604020202020204" pitchFamily="34" charset="0"/>
                        </a:rPr>
                        <a:t> in class that is valuable for your niche development</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Attend</a:t>
                      </a:r>
                      <a:r>
                        <a:rPr lang="en-US" sz="800" kern="1200" baseline="0" dirty="0">
                          <a:solidFill>
                            <a:schemeClr val="tx1"/>
                          </a:solidFill>
                          <a:latin typeface="Helvetica" panose="020B0604020202020204" pitchFamily="34" charset="0"/>
                          <a:ea typeface="+mn-ea"/>
                          <a:cs typeface="Helvetica" panose="020B0604020202020204" pitchFamily="34" charset="0"/>
                        </a:rPr>
                        <a:t> class and develop value improvement to your sales system based on learning</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Pay for class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21411832"/>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Sales Skills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latin typeface="Helvetica" panose="020B0604020202020204" pitchFamily="34" charset="0"/>
                          <a:ea typeface="+mn-ea"/>
                          <a:cs typeface="Helvetica" panose="020B0604020202020204" pitchFamily="34" charset="0"/>
                        </a:rPr>
                        <a:t>Take one class or read a book on selling skills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Sales Leader recap training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59072319"/>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Business Acumen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Build year</a:t>
                      </a:r>
                      <a:r>
                        <a:rPr lang="en-US" sz="800" kern="1200" baseline="0" dirty="0">
                          <a:solidFill>
                            <a:schemeClr val="tx1"/>
                          </a:solidFill>
                          <a:latin typeface="Helvetica" panose="020B0604020202020204" pitchFamily="34" charset="0"/>
                          <a:ea typeface="+mn-ea"/>
                          <a:cs typeface="Helvetica" panose="020B0604020202020204" pitchFamily="34" charset="0"/>
                        </a:rPr>
                        <a:t> three plan for business acumen from the Business Acumen Resource Guide</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Sales leader</a:t>
                      </a:r>
                      <a:r>
                        <a:rPr lang="en-US" sz="800" kern="1200" baseline="0" dirty="0">
                          <a:solidFill>
                            <a:schemeClr val="tx1"/>
                          </a:solidFill>
                          <a:latin typeface="Helvetica" panose="020B0604020202020204" pitchFamily="34" charset="0"/>
                          <a:ea typeface="+mn-ea"/>
                          <a:cs typeface="Helvetica" panose="020B0604020202020204" pitchFamily="34" charset="0"/>
                        </a:rPr>
                        <a:t> monitor business acumen development</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80256881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baseline="0" dirty="0">
                          <a:solidFill>
                            <a:schemeClr val="tx1"/>
                          </a:solidFill>
                          <a:latin typeface="Helvetica" panose="020B0604020202020204" pitchFamily="34" charset="0"/>
                          <a:ea typeface="+mn-ea"/>
                          <a:cs typeface="Helvetica" panose="020B0604020202020204" pitchFamily="34" charset="0"/>
                        </a:rPr>
                        <a:t>**Show evidence of executing the plan throughout the year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6"/>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panose="020B0604020202020204" pitchFamily="34" charset="0"/>
                          <a:cs typeface="Helvetica" panose="020B0604020202020204" pitchFamily="34" charset="0"/>
                        </a:rPr>
                        <a:t>Personal Development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baseline="0" dirty="0">
                          <a:solidFill>
                            <a:schemeClr val="tx1"/>
                          </a:solidFill>
                          <a:latin typeface="Helvetica" panose="020B0604020202020204" pitchFamily="34" charset="0"/>
                          <a:ea typeface="+mn-ea"/>
                          <a:cs typeface="Helvetica" panose="020B0604020202020204" pitchFamily="34" charset="0"/>
                        </a:rPr>
                        <a:t>Meet with “peer” Producers 2x per month to discuss risk, sales, insurance, best practices, etc.</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panose="020B0604020202020204" pitchFamily="34" charset="0"/>
                          <a:ea typeface="+mn-ea"/>
                          <a:cs typeface="Helvetica" panose="020B0604020202020204" pitchFamily="34" charset="0"/>
                        </a:rPr>
                        <a:t>Sales leader help coordinate initial meeting and monitor</a:t>
                      </a:r>
                      <a:r>
                        <a:rPr lang="en-US" sz="800" kern="1200" baseline="0" dirty="0">
                          <a:solidFill>
                            <a:schemeClr val="tx1"/>
                          </a:solidFill>
                          <a:latin typeface="Helvetica" panose="020B0604020202020204" pitchFamily="34" charset="0"/>
                          <a:ea typeface="+mn-ea"/>
                          <a:cs typeface="Helvetica" panose="020B0604020202020204" pitchFamily="34" charset="0"/>
                        </a:rPr>
                        <a:t> occasionally</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6991900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panose="020B0604020202020204" pitchFamily="34" charset="0"/>
                          <a:cs typeface="Helvetica" panose="020B0604020202020204" pitchFamily="34" charset="0"/>
                        </a:rPr>
                        <a:t>Risk Development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baseline="0" dirty="0">
                          <a:solidFill>
                            <a:schemeClr val="tx1"/>
                          </a:solidFill>
                          <a:latin typeface="Helvetica" panose="020B0604020202020204" pitchFamily="34" charset="0"/>
                          <a:ea typeface="+mn-ea"/>
                          <a:cs typeface="Helvetica" panose="020B0604020202020204" pitchFamily="34" charset="0"/>
                        </a:rPr>
                        <a:t>Help a younger producer once per month by going over an InCite </a:t>
                      </a:r>
                      <a:r>
                        <a:rPr lang="en-US" sz="800" kern="1200" baseline="0" dirty="0" err="1">
                          <a:solidFill>
                            <a:schemeClr val="tx1"/>
                          </a:solidFill>
                          <a:latin typeface="Helvetica" panose="020B0604020202020204" pitchFamily="34" charset="0"/>
                          <a:ea typeface="+mn-ea"/>
                          <a:cs typeface="Helvetica" panose="020B0604020202020204" pitchFamily="34" charset="0"/>
                        </a:rPr>
                        <a:t>WikiRisk</a:t>
                      </a:r>
                      <a:r>
                        <a:rPr lang="en-US" sz="800" kern="1200" baseline="30000" dirty="0" err="1">
                          <a:solidFill>
                            <a:schemeClr val="tx1"/>
                          </a:solidFill>
                          <a:latin typeface="Helvetica" panose="020B0604020202020204" pitchFamily="34" charset="0"/>
                          <a:ea typeface="+mn-ea"/>
                          <a:cs typeface="Helvetica" panose="020B0604020202020204" pitchFamily="34" charset="0"/>
                        </a:rPr>
                        <a:t>TM</a:t>
                      </a:r>
                      <a:r>
                        <a:rPr lang="en-US" sz="800" kern="1200" baseline="0" dirty="0">
                          <a:solidFill>
                            <a:schemeClr val="tx1"/>
                          </a:solidFill>
                          <a:latin typeface="Helvetica" panose="020B0604020202020204" pitchFamily="34" charset="0"/>
                          <a:ea typeface="+mn-ea"/>
                          <a:cs typeface="Helvetica" panose="020B0604020202020204" pitchFamily="34" charset="0"/>
                        </a:rPr>
                        <a:t> with them.</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panose="020B0604020202020204" pitchFamily="34" charset="0"/>
                          <a:ea typeface="+mn-ea"/>
                          <a:cs typeface="Helvetica" panose="020B0604020202020204" pitchFamily="34" charset="0"/>
                        </a:rPr>
                        <a:t>None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8"/>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Helvetica" panose="020B0604020202020204" pitchFamily="34" charset="0"/>
                          <a:cs typeface="Helvetica" panose="020B0604020202020204" pitchFamily="34" charset="0"/>
                        </a:rPr>
                        <a:t>Personal Growth</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baseline="0" dirty="0">
                          <a:solidFill>
                            <a:schemeClr val="tx1"/>
                          </a:solidFill>
                          <a:latin typeface="Helvetica" panose="020B0604020202020204" pitchFamily="34" charset="0"/>
                          <a:ea typeface="+mn-ea"/>
                          <a:cs typeface="Helvetica" panose="020B0604020202020204" pitchFamily="34" charset="0"/>
                        </a:rPr>
                        <a:t>Identify an area you need to improve (health, spiritual, finance, etc.) and put a plan together to improve. Show evidence of executing your plan.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kern="1200" dirty="0">
                          <a:solidFill>
                            <a:schemeClr val="tx1"/>
                          </a:solidFill>
                          <a:latin typeface="Helvetica" panose="020B0604020202020204" pitchFamily="34" charset="0"/>
                          <a:ea typeface="+mn-ea"/>
                          <a:cs typeface="Helvetica" panose="020B0604020202020204" pitchFamily="34" charset="0"/>
                        </a:rPr>
                        <a:t>Sales leader review and hold accountable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9"/>
                  </a:ext>
                </a:extLst>
              </a:tr>
              <a:tr h="370840">
                <a:tc>
                  <a:txBody>
                    <a:bodyPr/>
                    <a:lstStyle/>
                    <a:p>
                      <a:r>
                        <a:rPr lang="en-US" sz="1000" b="1" dirty="0">
                          <a:solidFill>
                            <a:schemeClr val="accent1"/>
                          </a:solidFill>
                          <a:latin typeface="Helvetica" panose="020B0604020202020204" pitchFamily="34" charset="0"/>
                          <a:cs typeface="Helvetica" panose="020B0604020202020204" pitchFamily="34" charset="0"/>
                        </a:rPr>
                        <a:t>SKILLS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660755"/>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Leadership</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Master 1 topic you can teach every 6 months – i.e. a cyber liability, financial statements,</a:t>
                      </a:r>
                      <a:r>
                        <a:rPr lang="en-US" sz="800" baseline="0" dirty="0">
                          <a:solidFill>
                            <a:schemeClr val="tx1"/>
                          </a:solidFill>
                          <a:latin typeface="Helvetica" panose="020B0604020202020204" pitchFamily="34" charset="0"/>
                          <a:cs typeface="Helvetica" panose="020B0604020202020204" pitchFamily="34" charset="0"/>
                        </a:rPr>
                        <a:t> emerging risks, professional liability, etc.</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Sales leadership</a:t>
                      </a:r>
                      <a:r>
                        <a:rPr lang="en-US" sz="800" baseline="0" dirty="0">
                          <a:solidFill>
                            <a:schemeClr val="tx1"/>
                          </a:solidFill>
                          <a:latin typeface="Helvetica" panose="020B0604020202020204" pitchFamily="34" charset="0"/>
                          <a:cs typeface="Helvetica" panose="020B0604020202020204" pitchFamily="34" charset="0"/>
                        </a:rPr>
                        <a:t> support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7942843"/>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Risk Development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Find 1 new emerging</a:t>
                      </a:r>
                      <a:r>
                        <a:rPr lang="en-US" sz="800" baseline="0" dirty="0">
                          <a:solidFill>
                            <a:schemeClr val="tx1"/>
                          </a:solidFill>
                          <a:latin typeface="Helvetica" panose="020B0604020202020204" pitchFamily="34" charset="0"/>
                          <a:cs typeface="Helvetica" panose="020B0604020202020204" pitchFamily="34" charset="0"/>
                        </a:rPr>
                        <a:t> risk* each month and learn how agency can help a client in that area.</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leadership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55725657"/>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Cross Selling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Take a producer (Different one</a:t>
                      </a:r>
                      <a:r>
                        <a:rPr lang="en-US" sz="800" baseline="0" dirty="0">
                          <a:solidFill>
                            <a:schemeClr val="tx1"/>
                          </a:solidFill>
                          <a:latin typeface="Helvetica" panose="020B0604020202020204" pitchFamily="34" charset="0"/>
                          <a:cs typeface="Helvetica" panose="020B0604020202020204" pitchFamily="34" charset="0"/>
                        </a:rPr>
                        <a:t> each month) from another division to lunch each month and ask questions about what they do ad the value proposition they offer.</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Give ideas on best producers for support and help</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550101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*Emerging Risk:</a:t>
                      </a:r>
                      <a:r>
                        <a:rPr lang="en-US" sz="800" baseline="0" dirty="0">
                          <a:solidFill>
                            <a:schemeClr val="tx1"/>
                          </a:solidFill>
                          <a:latin typeface="Helvetica" panose="020B0604020202020204" pitchFamily="34" charset="0"/>
                          <a:cs typeface="Helvetica" panose="020B0604020202020204" pitchFamily="34" charset="0"/>
                        </a:rPr>
                        <a:t> Risk with increased frequency, increase severity, or a new risk that hasn’t existed in the past.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1293967"/>
                  </a:ext>
                </a:extLst>
              </a:tr>
            </a:tbl>
          </a:graphicData>
        </a:graphic>
      </p:graphicFrame>
      <p:sp>
        <p:nvSpPr>
          <p:cNvPr id="7" name="TextBox 6">
            <a:extLst>
              <a:ext uri="{FF2B5EF4-FFF2-40B4-BE49-F238E27FC236}">
                <a16:creationId xmlns:a16="http://schemas.microsoft.com/office/drawing/2014/main" id="{D4430274-009D-47EC-A26E-A597112AA718}"/>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r>
              <a:rPr lang="en-US" sz="1000" dirty="0">
                <a:solidFill>
                  <a:schemeClr val="tx1">
                    <a:lumMod val="75000"/>
                    <a:lumOff val="25000"/>
                  </a:schemeClr>
                </a:solidFill>
                <a:latin typeface="Helvetica" pitchFamily="34" charset="0"/>
              </a:rPr>
              <a:t>28</a:t>
            </a:r>
          </a:p>
        </p:txBody>
      </p:sp>
      <p:sp>
        <p:nvSpPr>
          <p:cNvPr id="5" name="TextBox 4">
            <a:extLst>
              <a:ext uri="{FF2B5EF4-FFF2-40B4-BE49-F238E27FC236}">
                <a16:creationId xmlns:a16="http://schemas.microsoft.com/office/drawing/2014/main" id="{0F247850-CA09-47EB-BA32-16278D4E2BDB}"/>
              </a:ext>
            </a:extLst>
          </p:cNvPr>
          <p:cNvSpPr txBox="1"/>
          <p:nvPr/>
        </p:nvSpPr>
        <p:spPr>
          <a:xfrm>
            <a:off x="375377" y="325122"/>
            <a:ext cx="3474720" cy="369332"/>
          </a:xfrm>
          <a:prstGeom prst="rect">
            <a:avLst/>
          </a:prstGeom>
          <a:noFill/>
        </p:spPr>
        <p:txBody>
          <a:bodyPr wrap="square" rtlCol="0" anchor="ctr">
            <a:spAutoFit/>
          </a:bodyPr>
          <a:lstStyle/>
          <a:p>
            <a:r>
              <a:rPr lang="en-US" b="1" dirty="0">
                <a:solidFill>
                  <a:schemeClr val="accent1"/>
                </a:solidFill>
                <a:latin typeface="Helvetica" panose="020B0604020202020204" pitchFamily="34" charset="0"/>
              </a:rPr>
              <a:t>Onboarding</a:t>
            </a:r>
            <a:endParaRPr lang="en-US" sz="1600" b="1" dirty="0">
              <a:solidFill>
                <a:schemeClr val="accent1"/>
              </a:solidFill>
              <a:latin typeface="Helvetica" panose="020B0604020202020204" pitchFamily="34" charset="0"/>
            </a:endParaRPr>
          </a:p>
        </p:txBody>
      </p:sp>
    </p:spTree>
    <p:extLst>
      <p:ext uri="{BB962C8B-B14F-4D97-AF65-F5344CB8AC3E}">
        <p14:creationId xmlns:p14="http://schemas.microsoft.com/office/powerpoint/2010/main" val="3208993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97882307"/>
              </p:ext>
            </p:extLst>
          </p:nvPr>
        </p:nvGraphicFramePr>
        <p:xfrm>
          <a:off x="326210" y="1306513"/>
          <a:ext cx="7047774" cy="227076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panose="020B0604020202020204" pitchFamily="34" charset="0"/>
                          <a:cs typeface="Helvetica" panose="020B0604020202020204" pitchFamily="34" charset="0"/>
                        </a:rPr>
                        <a:t>RESOURCES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Monthly Sales Video</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Watch monthly</a:t>
                      </a:r>
                      <a:r>
                        <a:rPr lang="en-US" sz="800" baseline="0" dirty="0">
                          <a:solidFill>
                            <a:schemeClr val="tx1"/>
                          </a:solidFill>
                          <a:latin typeface="Helvetica" panose="020B0604020202020204" pitchFamily="34" charset="0"/>
                          <a:cs typeface="Helvetica" panose="020B0604020202020204" pitchFamily="34" charset="0"/>
                        </a:rPr>
                        <a:t> sales video each month when released</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Share summary of learning and what you will implement with</a:t>
                      </a:r>
                      <a:r>
                        <a:rPr lang="en-US" sz="800" baseline="0" dirty="0">
                          <a:solidFill>
                            <a:schemeClr val="tx1"/>
                          </a:solidFill>
                          <a:latin typeface="Helvetica" panose="020B0604020202020204" pitchFamily="34" charset="0"/>
                          <a:cs typeface="Helvetica" panose="020B0604020202020204" pitchFamily="34" charset="0"/>
                        </a:rPr>
                        <a:t> your supervisor. Get feedback</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Captive Video Series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Watch Captive</a:t>
                      </a:r>
                      <a:r>
                        <a:rPr lang="en-US" sz="800" baseline="0" dirty="0">
                          <a:solidFill>
                            <a:schemeClr val="tx1"/>
                          </a:solidFill>
                          <a:latin typeface="Helvetica" panose="020B0604020202020204" pitchFamily="34" charset="0"/>
                          <a:cs typeface="Helvetica" panose="020B0604020202020204" pitchFamily="34" charset="0"/>
                        </a:rPr>
                        <a:t> video series – First 3 months of year 3</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Summarize learning and get feedback from supervisor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0">
                <a:tc>
                  <a:txBody>
                    <a:bodyPr/>
                    <a:lstStyle/>
                    <a:p>
                      <a:r>
                        <a:rPr lang="en-US" sz="800" dirty="0">
                          <a:solidFill>
                            <a:schemeClr val="tx1"/>
                          </a:solidFill>
                          <a:latin typeface="Helvetica" panose="020B0604020202020204" pitchFamily="34" charset="0"/>
                          <a:cs typeface="Helvetica" panose="020B0604020202020204" pitchFamily="34" charset="0"/>
                        </a:rPr>
                        <a:t>Conversion</a:t>
                      </a:r>
                      <a:r>
                        <a:rPr lang="en-US" sz="800" baseline="0" dirty="0">
                          <a:solidFill>
                            <a:schemeClr val="tx1"/>
                          </a:solidFill>
                          <a:latin typeface="Helvetica" panose="020B0604020202020204" pitchFamily="34" charset="0"/>
                          <a:cs typeface="Helvetica" panose="020B0604020202020204" pitchFamily="34" charset="0"/>
                        </a:rPr>
                        <a:t> Video Series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Watch Conversion</a:t>
                      </a:r>
                      <a:r>
                        <a:rPr lang="en-US" sz="800" baseline="0" dirty="0">
                          <a:solidFill>
                            <a:schemeClr val="tx1"/>
                          </a:solidFill>
                          <a:latin typeface="Helvetica" panose="020B0604020202020204" pitchFamily="34" charset="0"/>
                          <a:cs typeface="Helvetica" panose="020B0604020202020204" pitchFamily="34" charset="0"/>
                        </a:rPr>
                        <a:t> series again to determine opportunities for improvement – Summarize new learning</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Supervisor provide support for improvement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Mastery Sales Video Series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Watch video</a:t>
                      </a:r>
                      <a:r>
                        <a:rPr lang="en-US" sz="800" baseline="0" dirty="0">
                          <a:solidFill>
                            <a:schemeClr val="tx1"/>
                          </a:solidFill>
                          <a:latin typeface="Helvetica" panose="020B0604020202020204" pitchFamily="34" charset="0"/>
                          <a:cs typeface="Helvetica" panose="020B0604020202020204" pitchFamily="34" charset="0"/>
                        </a:rPr>
                        <a:t> series and summarize – 4 videos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Supervisor to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94526924"/>
              </p:ext>
            </p:extLst>
          </p:nvPr>
        </p:nvGraphicFramePr>
        <p:xfrm>
          <a:off x="326210" y="3602673"/>
          <a:ext cx="7047774" cy="188976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panose="020B0604020202020204" pitchFamily="34" charset="0"/>
                          <a:cs typeface="Helvetica" panose="020B0604020202020204" pitchFamily="34" charset="0"/>
                        </a:rPr>
                        <a:t>PIPELINE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Business</a:t>
                      </a:r>
                      <a:r>
                        <a:rPr lang="en-US" sz="800" baseline="0" dirty="0">
                          <a:solidFill>
                            <a:schemeClr val="tx1"/>
                          </a:solidFill>
                          <a:latin typeface="Helvetica" panose="020B0604020202020204" pitchFamily="34" charset="0"/>
                          <a:cs typeface="Helvetica" panose="020B0604020202020204" pitchFamily="34" charset="0"/>
                        </a:rPr>
                        <a:t>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Update a one year plan of who you will call on, when you will</a:t>
                      </a:r>
                      <a:r>
                        <a:rPr lang="en-US" sz="800" baseline="0" dirty="0">
                          <a:solidFill>
                            <a:schemeClr val="tx1"/>
                          </a:solidFill>
                          <a:latin typeface="Helvetica" panose="020B0604020202020204" pitchFamily="34" charset="0"/>
                          <a:cs typeface="Helvetica" panose="020B0604020202020204" pitchFamily="34" charset="0"/>
                        </a:rPr>
                        <a:t> call them, and how you will connect with them.</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Sales leadership</a:t>
                      </a:r>
                      <a:r>
                        <a:rPr lang="en-US" sz="800" baseline="0" dirty="0">
                          <a:solidFill>
                            <a:schemeClr val="tx1"/>
                          </a:solidFill>
                          <a:latin typeface="Helvetica" panose="020B0604020202020204" pitchFamily="34" charset="0"/>
                          <a:cs typeface="Helvetica" panose="020B0604020202020204" pitchFamily="34" charset="0"/>
                        </a:rPr>
                        <a:t> support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Pipeline</a:t>
                      </a:r>
                      <a:r>
                        <a:rPr lang="en-US" sz="800" baseline="0" dirty="0">
                          <a:solidFill>
                            <a:schemeClr val="tx1"/>
                          </a:solidFill>
                          <a:latin typeface="Helvetica" panose="020B0604020202020204" pitchFamily="34" charset="0"/>
                          <a:cs typeface="Helvetica" panose="020B0604020202020204" pitchFamily="34" charset="0"/>
                        </a:rPr>
                        <a:t> Development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Quarterly</a:t>
                      </a:r>
                      <a:r>
                        <a:rPr lang="en-US" sz="800" baseline="0" dirty="0">
                          <a:solidFill>
                            <a:schemeClr val="tx1"/>
                          </a:solidFill>
                          <a:latin typeface="Helvetica" panose="020B0604020202020204" pitchFamily="34" charset="0"/>
                          <a:cs typeface="Helvetica" panose="020B0604020202020204" pitchFamily="34" charset="0"/>
                        </a:rPr>
                        <a:t> planning around pipeline – show evidence of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leadership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Active Pipeline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Helvetica" panose="020B0604020202020204" pitchFamily="34" charset="0"/>
                          <a:cs typeface="Helvetica" panose="020B0604020202020204" pitchFamily="34" charset="0"/>
                        </a:rPr>
                        <a:t>Pipeline of active prospects moving through system – 20+ - depending on plan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Mentor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16413366"/>
              </p:ext>
            </p:extLst>
          </p:nvPr>
        </p:nvGraphicFramePr>
        <p:xfrm>
          <a:off x="326210" y="5492433"/>
          <a:ext cx="7047774" cy="367284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panose="020B0604020202020204" pitchFamily="34" charset="0"/>
                          <a:cs typeface="Helvetica" panose="020B0604020202020204" pitchFamily="34" charset="0"/>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New Business Sales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On quota each quarter through the year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Sales leadership</a:t>
                      </a:r>
                      <a:r>
                        <a:rPr lang="en-US" sz="800" baseline="0" dirty="0">
                          <a:solidFill>
                            <a:schemeClr val="tx1"/>
                          </a:solidFill>
                          <a:latin typeface="Helvetica" panose="020B0604020202020204" pitchFamily="34" charset="0"/>
                          <a:cs typeface="Helvetica" panose="020B0604020202020204" pitchFamily="34" charset="0"/>
                        </a:rPr>
                        <a:t> support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Retention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93% retention of first and second year</a:t>
                      </a:r>
                      <a:r>
                        <a:rPr lang="en-US" sz="800" baseline="0" dirty="0">
                          <a:solidFill>
                            <a:schemeClr val="tx1"/>
                          </a:solidFill>
                          <a:latin typeface="Helvetica" panose="020B0604020202020204" pitchFamily="34" charset="0"/>
                          <a:cs typeface="Helvetica" panose="020B0604020202020204" pitchFamily="34" charset="0"/>
                        </a:rPr>
                        <a:t> sales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leadership review and monitor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Center of Influence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Meet with 1 new</a:t>
                      </a:r>
                      <a:r>
                        <a:rPr lang="en-US" sz="800" baseline="0" dirty="0">
                          <a:solidFill>
                            <a:schemeClr val="tx1"/>
                          </a:solidFill>
                          <a:latin typeface="Helvetica" panose="020B0604020202020204" pitchFamily="34" charset="0"/>
                          <a:cs typeface="Helvetica" panose="020B0604020202020204" pitchFamily="34" charset="0"/>
                        </a:rPr>
                        <a:t> potential center of influence each month throughout the year. Ask for referrals and determine if they are a sustainable center of influence</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 review quarterly</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Center of</a:t>
                      </a:r>
                      <a:r>
                        <a:rPr lang="en-US" sz="800" baseline="0" dirty="0">
                          <a:solidFill>
                            <a:schemeClr val="tx1"/>
                          </a:solidFill>
                          <a:latin typeface="Helvetica" panose="020B0604020202020204" pitchFamily="34" charset="0"/>
                          <a:cs typeface="Helvetica" panose="020B0604020202020204" pitchFamily="34" charset="0"/>
                        </a:rPr>
                        <a:t> Influence</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Go see prior</a:t>
                      </a:r>
                      <a:r>
                        <a:rPr lang="en-US" sz="800" baseline="0" dirty="0">
                          <a:solidFill>
                            <a:schemeClr val="tx1"/>
                          </a:solidFill>
                          <a:latin typeface="Helvetica" panose="020B0604020202020204" pitchFamily="34" charset="0"/>
                          <a:cs typeface="Helvetica" panose="020B0604020202020204" pitchFamily="34" charset="0"/>
                        </a:rPr>
                        <a:t> year centers of influence and give them updates on your career and ask for referrals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 monitor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Data Gathering/Risk</a:t>
                      </a:r>
                      <a:r>
                        <a:rPr lang="en-US" sz="800" baseline="0" dirty="0">
                          <a:solidFill>
                            <a:schemeClr val="tx1"/>
                          </a:solidFill>
                          <a:latin typeface="Helvetica" panose="020B0604020202020204" pitchFamily="34" charset="0"/>
                          <a:cs typeface="Helvetica" panose="020B0604020202020204" pitchFamily="34" charset="0"/>
                        </a:rPr>
                        <a:t> Assessment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accent1"/>
                          </a:solidFill>
                          <a:latin typeface="Helvetica" panose="020B0604020202020204" pitchFamily="34" charset="0"/>
                          <a:cs typeface="Helvetica" panose="020B0604020202020204" pitchFamily="34" charset="0"/>
                        </a:rPr>
                        <a:t>Minimum of 3 per month with qualified prospects – depends on plan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Mentor to ride along as needed – feedback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Cross Selling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Identify all clients that are not completely cross sold and</a:t>
                      </a:r>
                      <a:r>
                        <a:rPr lang="en-US" sz="800" baseline="0" dirty="0">
                          <a:solidFill>
                            <a:schemeClr val="tx1"/>
                          </a:solidFill>
                          <a:latin typeface="Helvetica" panose="020B0604020202020204" pitchFamily="34" charset="0"/>
                          <a:cs typeface="Helvetica" panose="020B0604020202020204" pitchFamily="34" charset="0"/>
                        </a:rPr>
                        <a:t> introduce a producer from the other divisions to those clients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6"/>
                  </a:ext>
                </a:extLst>
              </a:tr>
            </a:tbl>
          </a:graphicData>
        </a:graphic>
      </p:graphicFrame>
      <p:sp>
        <p:nvSpPr>
          <p:cNvPr id="8" name="TextBox 7">
            <a:extLst>
              <a:ext uri="{FF2B5EF4-FFF2-40B4-BE49-F238E27FC236}">
                <a16:creationId xmlns:a16="http://schemas.microsoft.com/office/drawing/2014/main" id="{D4430274-009D-47EC-A26E-A597112AA718}"/>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r>
              <a:rPr lang="en-US" sz="1000" dirty="0">
                <a:solidFill>
                  <a:schemeClr val="tx1">
                    <a:lumMod val="75000"/>
                    <a:lumOff val="25000"/>
                  </a:schemeClr>
                </a:solidFill>
                <a:latin typeface="Helvetica" pitchFamily="34" charset="0"/>
              </a:rPr>
              <a:t>29</a:t>
            </a:r>
          </a:p>
        </p:txBody>
      </p:sp>
      <p:sp>
        <p:nvSpPr>
          <p:cNvPr id="9" name="TextBox 8">
            <a:extLst>
              <a:ext uri="{FF2B5EF4-FFF2-40B4-BE49-F238E27FC236}">
                <a16:creationId xmlns:a16="http://schemas.microsoft.com/office/drawing/2014/main" id="{B9EC2E52-AD8F-49D2-9998-14498BAFCF4B}"/>
              </a:ext>
            </a:extLst>
          </p:cNvPr>
          <p:cNvSpPr txBox="1"/>
          <p:nvPr/>
        </p:nvSpPr>
        <p:spPr>
          <a:xfrm>
            <a:off x="375377" y="325122"/>
            <a:ext cx="3474720" cy="369332"/>
          </a:xfrm>
          <a:prstGeom prst="rect">
            <a:avLst/>
          </a:prstGeom>
          <a:noFill/>
        </p:spPr>
        <p:txBody>
          <a:bodyPr wrap="square" rtlCol="0" anchor="ctr">
            <a:spAutoFit/>
          </a:bodyPr>
          <a:lstStyle/>
          <a:p>
            <a:r>
              <a:rPr lang="en-US" b="1" dirty="0">
                <a:solidFill>
                  <a:schemeClr val="accent1"/>
                </a:solidFill>
                <a:latin typeface="Helvetica" panose="020B0604020202020204" pitchFamily="34" charset="0"/>
              </a:rPr>
              <a:t>Onboarding</a:t>
            </a:r>
            <a:endParaRPr lang="en-US" sz="1600" b="1" dirty="0">
              <a:solidFill>
                <a:schemeClr val="accent1"/>
              </a:solidFill>
              <a:latin typeface="Helvetica" panose="020B0604020202020204" pitchFamily="34" charset="0"/>
            </a:endParaRPr>
          </a:p>
        </p:txBody>
      </p:sp>
      <p:graphicFrame>
        <p:nvGraphicFramePr>
          <p:cNvPr id="10" name="Table 9">
            <a:extLst>
              <a:ext uri="{FF2B5EF4-FFF2-40B4-BE49-F238E27FC236}">
                <a16:creationId xmlns:a16="http://schemas.microsoft.com/office/drawing/2014/main" id="{79223F55-3395-064B-866A-B7BF29E126EA}"/>
              </a:ext>
            </a:extLst>
          </p:cNvPr>
          <p:cNvGraphicFramePr>
            <a:graphicFrameLocks noGrp="1"/>
          </p:cNvGraphicFramePr>
          <p:nvPr>
            <p:extLst>
              <p:ext uri="{D42A27DB-BD31-4B8C-83A1-F6EECF244321}">
                <p14:modId xmlns:p14="http://schemas.microsoft.com/office/powerpoint/2010/main" val="2778159447"/>
              </p:ext>
            </p:extLst>
          </p:nvPr>
        </p:nvGraphicFramePr>
        <p:xfrm>
          <a:off x="326210" y="942975"/>
          <a:ext cx="7047774" cy="370840"/>
        </p:xfrm>
        <a:graphic>
          <a:graphicData uri="http://schemas.openxmlformats.org/drawingml/2006/table">
            <a:tbl>
              <a:tblPr firstRow="1" bandRow="1">
                <a:tableStyleId>{2D5ABB26-0587-4C30-8999-92F81FD0307C}</a:tableStyleId>
              </a:tblPr>
              <a:tblGrid>
                <a:gridCol w="7047774">
                  <a:extLst>
                    <a:ext uri="{9D8B030D-6E8A-4147-A177-3AD203B41FA5}">
                      <a16:colId xmlns:a16="http://schemas.microsoft.com/office/drawing/2014/main" val="2535644706"/>
                    </a:ext>
                  </a:extLst>
                </a:gridCol>
              </a:tblGrid>
              <a:tr h="370840">
                <a:tc>
                  <a:txBody>
                    <a:bodyPr/>
                    <a:lstStyle/>
                    <a:p>
                      <a:pPr algn="ct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YEAR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974611002"/>
                  </a:ext>
                </a:extLst>
              </a:tr>
            </a:tbl>
          </a:graphicData>
        </a:graphic>
      </p:graphicFrame>
    </p:spTree>
    <p:extLst>
      <p:ext uri="{BB962C8B-B14F-4D97-AF65-F5344CB8AC3E}">
        <p14:creationId xmlns:p14="http://schemas.microsoft.com/office/powerpoint/2010/main" val="3396663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EF140C-B447-4447-8799-35EA389F4963}"/>
              </a:ext>
            </a:extLst>
          </p:cNvPr>
          <p:cNvGraphicFramePr>
            <a:graphicFrameLocks noGrp="1"/>
          </p:cNvGraphicFramePr>
          <p:nvPr>
            <p:extLst>
              <p:ext uri="{D42A27DB-BD31-4B8C-83A1-F6EECF244321}">
                <p14:modId xmlns:p14="http://schemas.microsoft.com/office/powerpoint/2010/main" val="1299104422"/>
              </p:ext>
            </p:extLst>
          </p:nvPr>
        </p:nvGraphicFramePr>
        <p:xfrm>
          <a:off x="362676" y="1066800"/>
          <a:ext cx="7047774" cy="514604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535644706"/>
                    </a:ext>
                  </a:extLst>
                </a:gridCol>
                <a:gridCol w="1547041">
                  <a:extLst>
                    <a:ext uri="{9D8B030D-6E8A-4147-A177-3AD203B41FA5}">
                      <a16:colId xmlns:a16="http://schemas.microsoft.com/office/drawing/2014/main" val="417998712"/>
                    </a:ext>
                  </a:extLst>
                </a:gridCol>
                <a:gridCol w="1547041">
                  <a:extLst>
                    <a:ext uri="{9D8B030D-6E8A-4147-A177-3AD203B41FA5}">
                      <a16:colId xmlns:a16="http://schemas.microsoft.com/office/drawing/2014/main" val="2319231561"/>
                    </a:ext>
                  </a:extLst>
                </a:gridCol>
                <a:gridCol w="997096">
                  <a:extLst>
                    <a:ext uri="{9D8B030D-6E8A-4147-A177-3AD203B41FA5}">
                      <a16:colId xmlns:a16="http://schemas.microsoft.com/office/drawing/2014/main" val="226360506"/>
                    </a:ext>
                  </a:extLst>
                </a:gridCol>
                <a:gridCol w="1409555">
                  <a:extLst>
                    <a:ext uri="{9D8B030D-6E8A-4147-A177-3AD203B41FA5}">
                      <a16:colId xmlns:a16="http://schemas.microsoft.com/office/drawing/2014/main" val="662041474"/>
                    </a:ext>
                  </a:extLst>
                </a:gridCol>
              </a:tblGrid>
              <a:tr h="370840">
                <a:tc gridSpan="5">
                  <a:txBody>
                    <a:bodyPr/>
                    <a:lstStyle/>
                    <a:p>
                      <a:pPr algn="ctr"/>
                      <a:r>
                        <a:rPr lang="en-US" sz="1200" b="1" dirty="0">
                          <a:solidFill>
                            <a:schemeClr val="bg1"/>
                          </a:solidFill>
                          <a:latin typeface="Helvetica" panose="020B0604020202020204" pitchFamily="34" charset="0"/>
                          <a:cs typeface="Helvetica" panose="020B0604020202020204" pitchFamily="34" charset="0"/>
                        </a:rPr>
                        <a:t>BEYOND YEAR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solidFill>
                          <a:schemeClr val="accent1"/>
                        </a:solidFill>
                        <a:latin typeface="Helvetica" panose="020B0604020202020204" pitchFamily="34" charset="0"/>
                        <a:cs typeface="Helvetica"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4611002"/>
                  </a:ext>
                </a:extLst>
              </a:tr>
              <a:tr h="370840">
                <a:tc>
                  <a:txBody>
                    <a:bodyPr/>
                    <a:lstStyle/>
                    <a:p>
                      <a:r>
                        <a:rPr lang="en-US" sz="1000" b="1" dirty="0">
                          <a:solidFill>
                            <a:schemeClr val="accent1"/>
                          </a:solidFill>
                          <a:latin typeface="Helvetica" panose="020B0604020202020204" pitchFamily="34" charset="0"/>
                          <a:cs typeface="Helvetica" panose="020B0604020202020204" pitchFamily="34" charset="0"/>
                        </a:rPr>
                        <a:t>TRAINING &amp; LEARNING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028836"/>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Sales Mastery</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Go</a:t>
                      </a:r>
                      <a:r>
                        <a:rPr lang="en-US" sz="800" kern="1200" baseline="0" dirty="0">
                          <a:solidFill>
                            <a:schemeClr val="tx1"/>
                          </a:solidFill>
                          <a:latin typeface="Helvetica" panose="020B0604020202020204" pitchFamily="34" charset="0"/>
                          <a:ea typeface="+mn-ea"/>
                          <a:cs typeface="Helvetica" panose="020B0604020202020204" pitchFamily="34" charset="0"/>
                        </a:rPr>
                        <a:t> to a mastery level sales development course</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Pay for class and provide environment for producer to share</a:t>
                      </a:r>
                      <a:r>
                        <a:rPr lang="en-US" sz="800" kern="1200" baseline="0" dirty="0">
                          <a:solidFill>
                            <a:schemeClr val="tx1"/>
                          </a:solidFill>
                          <a:latin typeface="Helvetica" panose="020B0604020202020204" pitchFamily="34" charset="0"/>
                          <a:ea typeface="+mn-ea"/>
                          <a:cs typeface="Helvetica" panose="020B0604020202020204" pitchFamily="34" charset="0"/>
                        </a:rPr>
                        <a:t> learning with other producers</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33382587"/>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err="1">
                          <a:solidFill>
                            <a:schemeClr val="tx1"/>
                          </a:solidFill>
                          <a:latin typeface="Helvetica" panose="020B0604020202020204" pitchFamily="34" charset="0"/>
                          <a:ea typeface="+mn-ea"/>
                          <a:cs typeface="Helvetica" panose="020B0604020202020204" pitchFamily="34" charset="0"/>
                        </a:rPr>
                        <a:t>CIC</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Continue to pursue and complete </a:t>
                      </a:r>
                      <a:r>
                        <a:rPr lang="en-US" sz="800" kern="1200" dirty="0" err="1">
                          <a:solidFill>
                            <a:schemeClr val="tx1"/>
                          </a:solidFill>
                          <a:latin typeface="Helvetica" panose="020B0604020202020204" pitchFamily="34" charset="0"/>
                          <a:ea typeface="+mn-ea"/>
                          <a:cs typeface="Helvetica" panose="020B0604020202020204" pitchFamily="34" charset="0"/>
                        </a:rPr>
                        <a:t>CIC</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Pay for class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21411832"/>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Advanced Training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latin typeface="Helvetica" panose="020B0604020202020204" pitchFamily="34" charset="0"/>
                          <a:ea typeface="+mn-ea"/>
                          <a:cs typeface="Helvetica" panose="020B0604020202020204" pitchFamily="34" charset="0"/>
                        </a:rPr>
                        <a:t>Identify and pursue advanced training such as CRM/</a:t>
                      </a:r>
                      <a:r>
                        <a:rPr lang="en-US" sz="800" kern="1200" baseline="0" dirty="0" err="1">
                          <a:solidFill>
                            <a:schemeClr val="tx1"/>
                          </a:solidFill>
                          <a:latin typeface="Helvetica" panose="020B0604020202020204" pitchFamily="34" charset="0"/>
                          <a:ea typeface="+mn-ea"/>
                          <a:cs typeface="Helvetica" panose="020B0604020202020204" pitchFamily="34" charset="0"/>
                        </a:rPr>
                        <a:t>CPCU</a:t>
                      </a:r>
                      <a:endParaRPr lang="en-US" sz="800" kern="1200" baseline="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Pay for classes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59072319"/>
                  </a:ext>
                </a:extLst>
              </a:tr>
              <a:tr h="3708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Personal Growth</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Identify</a:t>
                      </a:r>
                      <a:r>
                        <a:rPr lang="en-US" sz="800" kern="1200" baseline="0" dirty="0">
                          <a:solidFill>
                            <a:schemeClr val="tx1"/>
                          </a:solidFill>
                          <a:latin typeface="Helvetica" panose="020B0604020202020204" pitchFamily="34" charset="0"/>
                          <a:ea typeface="+mn-ea"/>
                          <a:cs typeface="Helvetica" panose="020B0604020202020204" pitchFamily="34" charset="0"/>
                        </a:rPr>
                        <a:t> an area you need to improve (health, spiritual, finance, etc.) and put a plan together to improve. Show evidence of executing your plan</a:t>
                      </a:r>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panose="020B0604020202020204" pitchFamily="34" charset="0"/>
                          <a:ea typeface="+mn-ea"/>
                          <a:cs typeface="Helvetica" panose="020B0604020202020204" pitchFamily="34" charset="0"/>
                        </a:rPr>
                        <a:t>Sales leader review and hold accountable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kern="1200" dirty="0">
                        <a:solidFill>
                          <a:schemeClr val="tx1"/>
                        </a:solidFill>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802568817"/>
                  </a:ext>
                </a:extLst>
              </a:tr>
              <a:tr h="370840">
                <a:tc>
                  <a:txBody>
                    <a:bodyPr/>
                    <a:lstStyle/>
                    <a:p>
                      <a:r>
                        <a:rPr lang="en-US" sz="1000" b="1" dirty="0">
                          <a:solidFill>
                            <a:schemeClr val="accent1"/>
                          </a:solidFill>
                          <a:latin typeface="Helvetica" panose="020B0604020202020204" pitchFamily="34" charset="0"/>
                          <a:cs typeface="Helvetica" panose="020B0604020202020204" pitchFamily="34" charset="0"/>
                        </a:rPr>
                        <a:t>BUSINESS ACUMEN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660755"/>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Leadership</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Master at least two topics each year that you can teach</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Ideas</a:t>
                      </a:r>
                      <a:r>
                        <a:rPr lang="en-US" sz="800" baseline="0" dirty="0">
                          <a:solidFill>
                            <a:schemeClr val="tx1"/>
                          </a:solidFill>
                          <a:latin typeface="Helvetica" panose="020B0604020202020204" pitchFamily="34" charset="0"/>
                          <a:cs typeface="Helvetica" panose="020B0604020202020204" pitchFamily="34" charset="0"/>
                        </a:rPr>
                        <a:t> on topics, opportunity, feedback and support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7942843"/>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Plan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Annual business</a:t>
                      </a:r>
                      <a:r>
                        <a:rPr lang="en-US" sz="800" baseline="0" dirty="0">
                          <a:solidFill>
                            <a:schemeClr val="tx1"/>
                          </a:solidFill>
                          <a:latin typeface="Helvetica" panose="020B0604020202020204" pitchFamily="34" charset="0"/>
                          <a:cs typeface="Helvetica" panose="020B0604020202020204" pitchFamily="34" charset="0"/>
                        </a:rPr>
                        <a:t> acumen plan – Evidence of execution of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Accountability, feedback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55725657"/>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Mentor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Mentor another younger producer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Help identify a producer relationship that would benefit from a mentor relationship</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550101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Risk Development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Find 1 new emerging risk* each</a:t>
                      </a:r>
                      <a:r>
                        <a:rPr lang="en-US" sz="800" baseline="0" dirty="0">
                          <a:solidFill>
                            <a:schemeClr val="tx1"/>
                          </a:solidFill>
                          <a:latin typeface="Helvetica" panose="020B0604020202020204" pitchFamily="34" charset="0"/>
                          <a:cs typeface="Helvetica" panose="020B0604020202020204" pitchFamily="34" charset="0"/>
                        </a:rPr>
                        <a:t> month and learn how agency can help a client in that area</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leadership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1293967"/>
                  </a:ext>
                </a:extLst>
              </a:tr>
            </a:tbl>
          </a:graphicData>
        </a:graphic>
      </p:graphicFrame>
      <p:sp>
        <p:nvSpPr>
          <p:cNvPr id="6" name="TextBox 5">
            <a:extLst>
              <a:ext uri="{FF2B5EF4-FFF2-40B4-BE49-F238E27FC236}">
                <a16:creationId xmlns:a16="http://schemas.microsoft.com/office/drawing/2014/main" id="{D4430274-009D-47EC-A26E-A597112AA718}"/>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r>
              <a:rPr lang="en-US" sz="1000" dirty="0">
                <a:solidFill>
                  <a:schemeClr val="tx1">
                    <a:lumMod val="75000"/>
                    <a:lumOff val="25000"/>
                  </a:schemeClr>
                </a:solidFill>
                <a:latin typeface="Helvetica" pitchFamily="34" charset="0"/>
              </a:rPr>
              <a:t>30</a:t>
            </a:r>
          </a:p>
        </p:txBody>
      </p:sp>
      <p:sp>
        <p:nvSpPr>
          <p:cNvPr id="7" name="TextBox 6">
            <a:extLst>
              <a:ext uri="{FF2B5EF4-FFF2-40B4-BE49-F238E27FC236}">
                <a16:creationId xmlns:a16="http://schemas.microsoft.com/office/drawing/2014/main" id="{4CF919DC-0D5E-4E32-B110-26576D5A7D65}"/>
              </a:ext>
            </a:extLst>
          </p:cNvPr>
          <p:cNvSpPr txBox="1"/>
          <p:nvPr/>
        </p:nvSpPr>
        <p:spPr>
          <a:xfrm>
            <a:off x="375377" y="325122"/>
            <a:ext cx="3474720" cy="369332"/>
          </a:xfrm>
          <a:prstGeom prst="rect">
            <a:avLst/>
          </a:prstGeom>
          <a:noFill/>
        </p:spPr>
        <p:txBody>
          <a:bodyPr wrap="square" rtlCol="0" anchor="ctr">
            <a:spAutoFit/>
          </a:bodyPr>
          <a:lstStyle/>
          <a:p>
            <a:r>
              <a:rPr lang="en-US" b="1" dirty="0">
                <a:solidFill>
                  <a:schemeClr val="accent1"/>
                </a:solidFill>
                <a:latin typeface="Helvetica" panose="020B0604020202020204" pitchFamily="34" charset="0"/>
              </a:rPr>
              <a:t>Onboarding</a:t>
            </a:r>
            <a:endParaRPr lang="en-US" sz="1600" b="1" dirty="0">
              <a:solidFill>
                <a:schemeClr val="accent1"/>
              </a:solidFill>
              <a:latin typeface="Helvetica" panose="020B0604020202020204" pitchFamily="34" charset="0"/>
            </a:endParaRPr>
          </a:p>
        </p:txBody>
      </p:sp>
      <p:graphicFrame>
        <p:nvGraphicFramePr>
          <p:cNvPr id="8" name="Table 7">
            <a:extLst>
              <a:ext uri="{FF2B5EF4-FFF2-40B4-BE49-F238E27FC236}">
                <a16:creationId xmlns:a16="http://schemas.microsoft.com/office/drawing/2014/main" id="{473BC797-8D45-B544-B381-53B2DC95081A}"/>
              </a:ext>
            </a:extLst>
          </p:cNvPr>
          <p:cNvGraphicFramePr>
            <a:graphicFrameLocks noGrp="1"/>
          </p:cNvGraphicFramePr>
          <p:nvPr>
            <p:extLst>
              <p:ext uri="{D42A27DB-BD31-4B8C-83A1-F6EECF244321}">
                <p14:modId xmlns:p14="http://schemas.microsoft.com/office/powerpoint/2010/main" val="1553546936"/>
              </p:ext>
            </p:extLst>
          </p:nvPr>
        </p:nvGraphicFramePr>
        <p:xfrm>
          <a:off x="375377" y="6212840"/>
          <a:ext cx="7047774" cy="2030412"/>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panose="020B0604020202020204" pitchFamily="34" charset="0"/>
                          <a:cs typeface="Helvetica" panose="020B0604020202020204" pitchFamily="34" charset="0"/>
                        </a:rPr>
                        <a:t>RESOURCES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Monthly</a:t>
                      </a:r>
                      <a:r>
                        <a:rPr lang="en-US" sz="800" baseline="0" dirty="0">
                          <a:solidFill>
                            <a:schemeClr val="tx1"/>
                          </a:solidFill>
                          <a:latin typeface="Helvetica" panose="020B0604020202020204" pitchFamily="34" charset="0"/>
                          <a:cs typeface="Helvetica" panose="020B0604020202020204" pitchFamily="34" charset="0"/>
                        </a:rPr>
                        <a:t> Sales Video</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Watch monthly</a:t>
                      </a:r>
                      <a:r>
                        <a:rPr lang="en-US" sz="800" baseline="0" dirty="0">
                          <a:solidFill>
                            <a:schemeClr val="tx1"/>
                          </a:solidFill>
                          <a:latin typeface="Helvetica" panose="020B0604020202020204" pitchFamily="34" charset="0"/>
                          <a:cs typeface="Helvetica" panose="020B0604020202020204" pitchFamily="34" charset="0"/>
                        </a:rPr>
                        <a:t> sales video each month when released</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Share summary of learning and what you will implement with</a:t>
                      </a:r>
                      <a:r>
                        <a:rPr lang="en-US" sz="800" baseline="0" dirty="0">
                          <a:solidFill>
                            <a:schemeClr val="tx1"/>
                          </a:solidFill>
                          <a:latin typeface="Helvetica" panose="020B0604020202020204" pitchFamily="34" charset="0"/>
                          <a:cs typeface="Helvetica" panose="020B0604020202020204" pitchFamily="34" charset="0"/>
                        </a:rPr>
                        <a:t> your supervisor. Get Feedback</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080452">
                <a:tc>
                  <a:txBody>
                    <a:bodyPr/>
                    <a:lstStyle/>
                    <a:p>
                      <a:r>
                        <a:rPr lang="en-US" sz="800" dirty="0">
                          <a:solidFill>
                            <a:schemeClr val="tx1"/>
                          </a:solidFill>
                          <a:latin typeface="Helvetica" panose="020B0604020202020204" pitchFamily="34" charset="0"/>
                          <a:cs typeface="Helvetica" panose="020B0604020202020204" pitchFamily="34" charset="0"/>
                        </a:rPr>
                        <a:t>Learning Assessment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Assess and evaluate your learning – determine a clear</a:t>
                      </a:r>
                      <a:r>
                        <a:rPr lang="en-US" sz="800" baseline="0" dirty="0">
                          <a:solidFill>
                            <a:schemeClr val="tx1"/>
                          </a:solidFill>
                          <a:latin typeface="Helvetica" panose="020B0604020202020204" pitchFamily="34" charset="0"/>
                          <a:cs typeface="Helvetica" panose="020B0604020202020204" pitchFamily="34" charset="0"/>
                        </a:rPr>
                        <a:t> strategy for both a review of necessary resources to reinforce key growth, areas of weakness, as well as new opportunities for growth.</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Develop an agreed upon resource plan with you supervisor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1443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92507542"/>
              </p:ext>
            </p:extLst>
          </p:nvPr>
        </p:nvGraphicFramePr>
        <p:xfrm>
          <a:off x="375377" y="1524000"/>
          <a:ext cx="7047774" cy="2657475"/>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427255">
                <a:tc>
                  <a:txBody>
                    <a:bodyPr/>
                    <a:lstStyle/>
                    <a:p>
                      <a:r>
                        <a:rPr lang="en-US" sz="1000" b="1" dirty="0">
                          <a:solidFill>
                            <a:schemeClr val="accent1"/>
                          </a:solidFill>
                          <a:latin typeface="Helvetica" panose="020B0604020202020204" pitchFamily="34" charset="0"/>
                          <a:cs typeface="Helvetica" panose="020B0604020202020204" pitchFamily="34" charset="0"/>
                        </a:rPr>
                        <a:t>PIPELINE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Business</a:t>
                      </a:r>
                      <a:r>
                        <a:rPr lang="en-US" sz="800" baseline="0" dirty="0">
                          <a:solidFill>
                            <a:schemeClr val="tx1"/>
                          </a:solidFill>
                          <a:latin typeface="Helvetica" panose="020B0604020202020204" pitchFamily="34" charset="0"/>
                          <a:cs typeface="Helvetica" panose="020B0604020202020204" pitchFamily="34" charset="0"/>
                        </a:rPr>
                        <a:t>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Update a one year plan of who you will call on, when you will</a:t>
                      </a:r>
                      <a:r>
                        <a:rPr lang="en-US" sz="800" baseline="0" dirty="0">
                          <a:solidFill>
                            <a:schemeClr val="tx1"/>
                          </a:solidFill>
                          <a:latin typeface="Helvetica" panose="020B0604020202020204" pitchFamily="34" charset="0"/>
                          <a:cs typeface="Helvetica" panose="020B0604020202020204" pitchFamily="34" charset="0"/>
                        </a:rPr>
                        <a:t> call them, and how you will connect with them.</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Sales leadership</a:t>
                      </a:r>
                      <a:r>
                        <a:rPr lang="en-US" sz="800" baseline="0" dirty="0">
                          <a:solidFill>
                            <a:schemeClr val="tx1"/>
                          </a:solidFill>
                          <a:latin typeface="Helvetica" panose="020B0604020202020204" pitchFamily="34" charset="0"/>
                          <a:cs typeface="Helvetica" panose="020B0604020202020204" pitchFamily="34" charset="0"/>
                        </a:rPr>
                        <a:t> support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Pipeline</a:t>
                      </a:r>
                      <a:r>
                        <a:rPr lang="en-US" sz="800" baseline="0" dirty="0">
                          <a:solidFill>
                            <a:schemeClr val="tx1"/>
                          </a:solidFill>
                          <a:latin typeface="Helvetica" panose="020B0604020202020204" pitchFamily="34" charset="0"/>
                          <a:cs typeface="Helvetica" panose="020B0604020202020204" pitchFamily="34" charset="0"/>
                        </a:rPr>
                        <a:t> Development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Quarterly</a:t>
                      </a:r>
                      <a:r>
                        <a:rPr lang="en-US" sz="800" baseline="0" dirty="0">
                          <a:solidFill>
                            <a:schemeClr val="tx1"/>
                          </a:solidFill>
                          <a:latin typeface="Helvetica" panose="020B0604020202020204" pitchFamily="34" charset="0"/>
                          <a:cs typeface="Helvetica" panose="020B0604020202020204" pitchFamily="34" charset="0"/>
                        </a:rPr>
                        <a:t> planning around pipeline – show evidence of plan</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leadership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Active Pipeline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Pipeline of active prospects moving through system – 20+ - depending on plan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Mentor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736700">
                <a:tc>
                  <a:txBody>
                    <a:bodyPr/>
                    <a:lstStyle/>
                    <a:p>
                      <a:r>
                        <a:rPr lang="en-US" sz="800" dirty="0">
                          <a:solidFill>
                            <a:schemeClr val="tx1"/>
                          </a:solidFill>
                          <a:latin typeface="Helvetica" panose="020B0604020202020204" pitchFamily="34" charset="0"/>
                          <a:cs typeface="Helvetica" panose="020B0604020202020204" pitchFamily="34" charset="0"/>
                        </a:rPr>
                        <a:t>Trade Accounts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Trade down 5% of</a:t>
                      </a:r>
                      <a:r>
                        <a:rPr lang="en-US" sz="800" baseline="0" dirty="0">
                          <a:solidFill>
                            <a:schemeClr val="tx1"/>
                          </a:solidFill>
                          <a:latin typeface="Helvetica" panose="020B0604020202020204" pitchFamily="34" charset="0"/>
                          <a:cs typeface="Helvetica" panose="020B0604020202020204" pitchFamily="34" charset="0"/>
                        </a:rPr>
                        <a:t> the number of accounts on your book to the house or a younger producer</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Support the trade down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68995879"/>
              </p:ext>
            </p:extLst>
          </p:nvPr>
        </p:nvGraphicFramePr>
        <p:xfrm>
          <a:off x="375377" y="4180957"/>
          <a:ext cx="7047774" cy="3672840"/>
        </p:xfrm>
        <a:graphic>
          <a:graphicData uri="http://schemas.openxmlformats.org/drawingml/2006/table">
            <a:tbl>
              <a:tblPr firstRow="1" bandRow="1">
                <a:tableStyleId>{2D5ABB26-0587-4C30-8999-92F81FD0307C}</a:tableStyleId>
              </a:tblPr>
              <a:tblGrid>
                <a:gridCol w="1547041">
                  <a:extLst>
                    <a:ext uri="{9D8B030D-6E8A-4147-A177-3AD203B41FA5}">
                      <a16:colId xmlns:a16="http://schemas.microsoft.com/office/drawing/2014/main" val="20000"/>
                    </a:ext>
                  </a:extLst>
                </a:gridCol>
                <a:gridCol w="1547041">
                  <a:extLst>
                    <a:ext uri="{9D8B030D-6E8A-4147-A177-3AD203B41FA5}">
                      <a16:colId xmlns:a16="http://schemas.microsoft.com/office/drawing/2014/main" val="20001"/>
                    </a:ext>
                  </a:extLst>
                </a:gridCol>
                <a:gridCol w="1547041">
                  <a:extLst>
                    <a:ext uri="{9D8B030D-6E8A-4147-A177-3AD203B41FA5}">
                      <a16:colId xmlns:a16="http://schemas.microsoft.com/office/drawing/2014/main" val="20002"/>
                    </a:ext>
                  </a:extLst>
                </a:gridCol>
                <a:gridCol w="997096">
                  <a:extLst>
                    <a:ext uri="{9D8B030D-6E8A-4147-A177-3AD203B41FA5}">
                      <a16:colId xmlns:a16="http://schemas.microsoft.com/office/drawing/2014/main" val="20003"/>
                    </a:ext>
                  </a:extLst>
                </a:gridCol>
                <a:gridCol w="1409555">
                  <a:extLst>
                    <a:ext uri="{9D8B030D-6E8A-4147-A177-3AD203B41FA5}">
                      <a16:colId xmlns:a16="http://schemas.microsoft.com/office/drawing/2014/main" val="20004"/>
                    </a:ext>
                  </a:extLst>
                </a:gridCol>
              </a:tblGrid>
              <a:tr h="370840">
                <a:tc>
                  <a:txBody>
                    <a:bodyPr/>
                    <a:lstStyle/>
                    <a:p>
                      <a:r>
                        <a:rPr lang="en-US" sz="1000" b="1" dirty="0">
                          <a:solidFill>
                            <a:schemeClr val="accent1"/>
                          </a:solidFill>
                          <a:latin typeface="Helvetica" panose="020B0604020202020204" pitchFamily="34" charset="0"/>
                          <a:cs typeface="Helvetica" panose="020B0604020202020204" pitchFamily="34" charset="0"/>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My Responsibility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Operational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New Business Sales</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On quota each quarter through the year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800" dirty="0">
                          <a:solidFill>
                            <a:schemeClr val="tx1"/>
                          </a:solidFill>
                          <a:latin typeface="Helvetica" panose="020B0604020202020204" pitchFamily="34" charset="0"/>
                          <a:cs typeface="Helvetica" panose="020B0604020202020204" pitchFamily="34" charset="0"/>
                        </a:rPr>
                        <a:t>Sales leadership</a:t>
                      </a:r>
                      <a:r>
                        <a:rPr lang="en-US" sz="800" baseline="0" dirty="0">
                          <a:solidFill>
                            <a:schemeClr val="tx1"/>
                          </a:solidFill>
                          <a:latin typeface="Helvetica" panose="020B0604020202020204" pitchFamily="34" charset="0"/>
                          <a:cs typeface="Helvetica" panose="020B0604020202020204" pitchFamily="34" charset="0"/>
                        </a:rPr>
                        <a:t> support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Retention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93% retention of first and second year</a:t>
                      </a:r>
                      <a:r>
                        <a:rPr lang="en-US" sz="800" baseline="0" dirty="0">
                          <a:solidFill>
                            <a:schemeClr val="tx1"/>
                          </a:solidFill>
                          <a:latin typeface="Helvetica" panose="020B0604020202020204" pitchFamily="34" charset="0"/>
                          <a:cs typeface="Helvetica" panose="020B0604020202020204" pitchFamily="34" charset="0"/>
                        </a:rPr>
                        <a:t> sales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leadership review and monitor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Center of Influence</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Meet with 1 new</a:t>
                      </a:r>
                      <a:r>
                        <a:rPr lang="en-US" sz="800" baseline="0" dirty="0">
                          <a:solidFill>
                            <a:schemeClr val="tx1"/>
                          </a:solidFill>
                          <a:latin typeface="Helvetica" panose="020B0604020202020204" pitchFamily="34" charset="0"/>
                          <a:cs typeface="Helvetica" panose="020B0604020202020204" pitchFamily="34" charset="0"/>
                        </a:rPr>
                        <a:t> potential center of influence each month throughout the year. Ask for referrals and determine if they are a sustainable center of influence</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 review quarterly</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Center of</a:t>
                      </a:r>
                      <a:r>
                        <a:rPr lang="en-US" sz="800" baseline="0" dirty="0">
                          <a:solidFill>
                            <a:schemeClr val="tx1"/>
                          </a:solidFill>
                          <a:latin typeface="Helvetica" panose="020B0604020202020204" pitchFamily="34" charset="0"/>
                          <a:cs typeface="Helvetica" panose="020B0604020202020204" pitchFamily="34" charset="0"/>
                        </a:rPr>
                        <a:t> Influence</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Go see prior</a:t>
                      </a:r>
                      <a:r>
                        <a:rPr lang="en-US" sz="800" baseline="0" dirty="0">
                          <a:solidFill>
                            <a:schemeClr val="tx1"/>
                          </a:solidFill>
                          <a:latin typeface="Helvetica" panose="020B0604020202020204" pitchFamily="34" charset="0"/>
                          <a:cs typeface="Helvetica" panose="020B0604020202020204" pitchFamily="34" charset="0"/>
                        </a:rPr>
                        <a:t> year centers of influence and give them updates on your career and ask for referrals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Sales leader monitor</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Data Gathering/Risk</a:t>
                      </a:r>
                      <a:r>
                        <a:rPr lang="en-US" sz="800" baseline="0" dirty="0">
                          <a:solidFill>
                            <a:schemeClr val="tx1"/>
                          </a:solidFill>
                          <a:latin typeface="Helvetica" panose="020B0604020202020204" pitchFamily="34" charset="0"/>
                          <a:cs typeface="Helvetica" panose="020B0604020202020204" pitchFamily="34" charset="0"/>
                        </a:rPr>
                        <a:t> Assessment</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Minimum of 3 per month with qualified prospects – depends on plan</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Mentor to ride along as needed – feedback and support</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r h="370840">
                <a:tc>
                  <a:txBody>
                    <a:bodyPr/>
                    <a:lstStyle/>
                    <a:p>
                      <a:r>
                        <a:rPr lang="en-US" sz="800" dirty="0">
                          <a:solidFill>
                            <a:schemeClr val="tx1"/>
                          </a:solidFill>
                          <a:latin typeface="Helvetica" panose="020B0604020202020204" pitchFamily="34" charset="0"/>
                          <a:cs typeface="Helvetica" panose="020B0604020202020204" pitchFamily="34" charset="0"/>
                        </a:rPr>
                        <a:t>Cross Selling</a:t>
                      </a: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Helvetica" panose="020B0604020202020204" pitchFamily="34" charset="0"/>
                          <a:cs typeface="Helvetica" panose="020B0604020202020204" pitchFamily="34" charset="0"/>
                        </a:rPr>
                        <a:t>Identify all clients that are not completely cross sold and</a:t>
                      </a:r>
                      <a:r>
                        <a:rPr lang="en-US" sz="800" baseline="0" dirty="0">
                          <a:solidFill>
                            <a:schemeClr val="tx1"/>
                          </a:solidFill>
                          <a:latin typeface="Helvetica" panose="020B0604020202020204" pitchFamily="34" charset="0"/>
                          <a:cs typeface="Helvetica" panose="020B0604020202020204" pitchFamily="34" charset="0"/>
                        </a:rPr>
                        <a:t> introduce a producer from the other divisions to those clients</a:t>
                      </a:r>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chemeClr val="tx1"/>
                        </a:solidFill>
                        <a:latin typeface="Helvetica" panose="020B0604020202020204" pitchFamily="34" charset="0"/>
                        <a:cs typeface="Helvetica" panose="020B0604020202020204" pitchFamily="34" charset="0"/>
                      </a:endParaRPr>
                    </a:p>
                  </a:txBody>
                  <a:tcPr anchor="ctr">
                    <a:lnL w="12700" cap="flat" cmpd="sng" algn="ctr">
                      <a:solidFill>
                        <a:srgbClr val="C4BEB3"/>
                      </a:solidFill>
                      <a:prstDash val="solid"/>
                      <a:round/>
                      <a:headEnd type="none" w="med" len="med"/>
                      <a:tailEnd type="none" w="med" len="med"/>
                    </a:lnL>
                    <a:lnR w="12700" cap="flat" cmpd="sng" algn="ctr">
                      <a:solidFill>
                        <a:srgbClr val="C4BEB3"/>
                      </a:solidFill>
                      <a:prstDash val="solid"/>
                      <a:round/>
                      <a:headEnd type="none" w="med" len="med"/>
                      <a:tailEnd type="none" w="med" len="med"/>
                    </a:lnR>
                    <a:lnT w="12700" cap="flat" cmpd="sng" algn="ctr">
                      <a:solidFill>
                        <a:srgbClr val="C4BEB3"/>
                      </a:solidFill>
                      <a:prstDash val="solid"/>
                      <a:round/>
                      <a:headEnd type="none" w="med" len="med"/>
                      <a:tailEnd type="none" w="med" len="med"/>
                    </a:lnT>
                    <a:lnB w="12700" cap="flat" cmpd="sng" algn="ctr">
                      <a:solidFill>
                        <a:srgbClr val="C4BEB3"/>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6"/>
                  </a:ext>
                </a:extLst>
              </a:tr>
            </a:tbl>
          </a:graphicData>
        </a:graphic>
      </p:graphicFrame>
      <p:sp>
        <p:nvSpPr>
          <p:cNvPr id="8" name="TextBox 7">
            <a:extLst>
              <a:ext uri="{FF2B5EF4-FFF2-40B4-BE49-F238E27FC236}">
                <a16:creationId xmlns:a16="http://schemas.microsoft.com/office/drawing/2014/main" id="{D4430274-009D-47EC-A26E-A597112AA718}"/>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r>
              <a:rPr lang="en-US" sz="1000" dirty="0">
                <a:solidFill>
                  <a:schemeClr val="tx1">
                    <a:lumMod val="75000"/>
                    <a:lumOff val="25000"/>
                  </a:schemeClr>
                </a:solidFill>
                <a:latin typeface="Helvetica" pitchFamily="34" charset="0"/>
              </a:rPr>
              <a:t>31</a:t>
            </a:r>
          </a:p>
        </p:txBody>
      </p:sp>
      <p:sp>
        <p:nvSpPr>
          <p:cNvPr id="9" name="TextBox 8">
            <a:extLst>
              <a:ext uri="{FF2B5EF4-FFF2-40B4-BE49-F238E27FC236}">
                <a16:creationId xmlns:a16="http://schemas.microsoft.com/office/drawing/2014/main" id="{1DBBFEF4-C5BA-4EC4-ACCF-323E25A2B370}"/>
              </a:ext>
            </a:extLst>
          </p:cNvPr>
          <p:cNvSpPr txBox="1"/>
          <p:nvPr/>
        </p:nvSpPr>
        <p:spPr>
          <a:xfrm>
            <a:off x="375377" y="325122"/>
            <a:ext cx="3474720" cy="369332"/>
          </a:xfrm>
          <a:prstGeom prst="rect">
            <a:avLst/>
          </a:prstGeom>
          <a:noFill/>
        </p:spPr>
        <p:txBody>
          <a:bodyPr wrap="square" rtlCol="0" anchor="ctr">
            <a:spAutoFit/>
          </a:bodyPr>
          <a:lstStyle/>
          <a:p>
            <a:r>
              <a:rPr lang="en-US" b="1" dirty="0">
                <a:solidFill>
                  <a:schemeClr val="accent1"/>
                </a:solidFill>
                <a:latin typeface="Helvetica" panose="020B0604020202020204" pitchFamily="34" charset="0"/>
              </a:rPr>
              <a:t>Onboarding</a:t>
            </a:r>
            <a:endParaRPr lang="en-US" sz="1600" b="1" dirty="0">
              <a:solidFill>
                <a:schemeClr val="accent1"/>
              </a:solidFill>
              <a:latin typeface="Helvetica" panose="020B0604020202020204" pitchFamily="34" charset="0"/>
            </a:endParaRPr>
          </a:p>
        </p:txBody>
      </p:sp>
      <p:graphicFrame>
        <p:nvGraphicFramePr>
          <p:cNvPr id="10" name="Table 9">
            <a:extLst>
              <a:ext uri="{FF2B5EF4-FFF2-40B4-BE49-F238E27FC236}">
                <a16:creationId xmlns:a16="http://schemas.microsoft.com/office/drawing/2014/main" id="{E17A7470-BBDF-D041-960C-D00F934E15A7}"/>
              </a:ext>
            </a:extLst>
          </p:cNvPr>
          <p:cNvGraphicFramePr>
            <a:graphicFrameLocks noGrp="1"/>
          </p:cNvGraphicFramePr>
          <p:nvPr>
            <p:extLst>
              <p:ext uri="{D42A27DB-BD31-4B8C-83A1-F6EECF244321}">
                <p14:modId xmlns:p14="http://schemas.microsoft.com/office/powerpoint/2010/main" val="4196029934"/>
              </p:ext>
            </p:extLst>
          </p:nvPr>
        </p:nvGraphicFramePr>
        <p:xfrm>
          <a:off x="375377" y="1153160"/>
          <a:ext cx="7047774" cy="370840"/>
        </p:xfrm>
        <a:graphic>
          <a:graphicData uri="http://schemas.openxmlformats.org/drawingml/2006/table">
            <a:tbl>
              <a:tblPr firstRow="1" bandRow="1">
                <a:tableStyleId>{2D5ABB26-0587-4C30-8999-92F81FD0307C}</a:tableStyleId>
              </a:tblPr>
              <a:tblGrid>
                <a:gridCol w="7047774">
                  <a:extLst>
                    <a:ext uri="{9D8B030D-6E8A-4147-A177-3AD203B41FA5}">
                      <a16:colId xmlns:a16="http://schemas.microsoft.com/office/drawing/2014/main" val="2535644706"/>
                    </a:ext>
                  </a:extLst>
                </a:gridCol>
              </a:tblGrid>
              <a:tr h="370840">
                <a:tc>
                  <a:txBody>
                    <a:bodyPr/>
                    <a:lstStyle/>
                    <a:p>
                      <a:pPr algn="ctr"/>
                      <a:r>
                        <a:rPr lang="en-US" sz="1200" b="1" dirty="0">
                          <a:solidFill>
                            <a:schemeClr val="bg1"/>
                          </a:solidFill>
                          <a:latin typeface="Helvetica" panose="020B0604020202020204" pitchFamily="34" charset="0"/>
                          <a:cs typeface="Helvetica" panose="020B0604020202020204" pitchFamily="34" charset="0"/>
                        </a:rPr>
                        <a:t>BEYOND YEAR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974611002"/>
                  </a:ext>
                </a:extLst>
              </a:tr>
            </a:tbl>
          </a:graphicData>
        </a:graphic>
      </p:graphicFrame>
    </p:spTree>
    <p:extLst>
      <p:ext uri="{BB962C8B-B14F-4D97-AF65-F5344CB8AC3E}">
        <p14:creationId xmlns:p14="http://schemas.microsoft.com/office/powerpoint/2010/main" val="3464465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EEA0FA-E750-48F4-ABFB-B75EC12539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9" t="9419" r="2825" b="7692"/>
          <a:stretch/>
        </p:blipFill>
        <p:spPr>
          <a:xfrm>
            <a:off x="0" y="0"/>
            <a:ext cx="7772400" cy="10058400"/>
          </a:xfrm>
          <a:prstGeom prst="rect">
            <a:avLst/>
          </a:prstGeom>
        </p:spPr>
      </p:pic>
      <p:sp>
        <p:nvSpPr>
          <p:cNvPr id="6" name="TextBox 5"/>
          <p:cNvSpPr txBox="1"/>
          <p:nvPr/>
        </p:nvSpPr>
        <p:spPr>
          <a:xfrm>
            <a:off x="5056514" y="8255670"/>
            <a:ext cx="2430049" cy="1384995"/>
          </a:xfrm>
          <a:prstGeom prst="rect">
            <a:avLst/>
          </a:prstGeom>
          <a:noFill/>
        </p:spPr>
        <p:txBody>
          <a:bodyPr wrap="square" rtlCol="0" anchor="ctr">
            <a:spAutoFit/>
          </a:bodyPr>
          <a:lstStyle/>
          <a:p>
            <a:r>
              <a:rPr lang="en-US" sz="2800" dirty="0">
                <a:solidFill>
                  <a:schemeClr val="bg1"/>
                </a:solidFill>
                <a:latin typeface="Helvetica" pitchFamily="34" charset="0"/>
              </a:rPr>
              <a:t>SURE VALIDATION SYSTEM</a:t>
            </a:r>
          </a:p>
        </p:txBody>
      </p:sp>
    </p:spTree>
    <p:extLst>
      <p:ext uri="{BB962C8B-B14F-4D97-AF65-F5344CB8AC3E}">
        <p14:creationId xmlns:p14="http://schemas.microsoft.com/office/powerpoint/2010/main" val="1131620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87B6D-E0C7-427A-A00A-6458A62EF5FC}"/>
              </a:ext>
            </a:extLst>
          </p:cNvPr>
          <p:cNvSpPr/>
          <p:nvPr/>
        </p:nvSpPr>
        <p:spPr>
          <a:xfrm>
            <a:off x="0" y="0"/>
            <a:ext cx="7772400" cy="1407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3220" y="742884"/>
            <a:ext cx="3510280" cy="369332"/>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Learner’s Creed</a:t>
            </a:r>
          </a:p>
        </p:txBody>
      </p:sp>
      <p:sp>
        <p:nvSpPr>
          <p:cNvPr id="4" name="TextBox 3"/>
          <p:cNvSpPr txBox="1"/>
          <p:nvPr/>
        </p:nvSpPr>
        <p:spPr>
          <a:xfrm>
            <a:off x="363220" y="1738926"/>
            <a:ext cx="5852160" cy="5740033"/>
          </a:xfrm>
          <a:prstGeom prst="rect">
            <a:avLst/>
          </a:prstGeom>
          <a:noFill/>
        </p:spPr>
        <p:txBody>
          <a:bodyPr wrap="square" rtlCol="0">
            <a:spAutoFit/>
          </a:bodyPr>
          <a:lstStyle/>
          <a:p>
            <a:pPr>
              <a:spcAft>
                <a:spcPts val="6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Why learning is valuable:</a:t>
            </a:r>
          </a:p>
          <a:p>
            <a:pPr marL="284163" indent="-171450">
              <a:spcAft>
                <a:spcPts val="600"/>
              </a:spcAft>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world is moving fast and those that learn will separate themselves from the crowd.</a:t>
            </a:r>
          </a:p>
          <a:p>
            <a:pPr marL="284163" indent="-171450">
              <a:spcAft>
                <a:spcPts val="600"/>
              </a:spcAft>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ability to be more valuable to your clients when you have knowledge </a:t>
            </a:r>
            <a:b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is powerful.</a:t>
            </a:r>
          </a:p>
          <a:p>
            <a:pPr marL="284163" indent="-171450">
              <a:spcAft>
                <a:spcPts val="1200"/>
              </a:spcAft>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Your self confidence will improve in all areas of life when you are challenging your mind and learning.</a:t>
            </a:r>
          </a:p>
          <a:p>
            <a:pPr>
              <a:spcAft>
                <a:spcPts val="12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We expect all team members to represent the Learner’s Creed below:</a:t>
            </a:r>
          </a:p>
          <a:p>
            <a:pPr marL="342900" indent="-228600">
              <a:spcAft>
                <a:spcPts val="1200"/>
              </a:spcAf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 am always prepared for any training and development session. </a:t>
            </a:r>
          </a:p>
          <a:p>
            <a:pPr marL="342900" indent="-228600">
              <a:spcAft>
                <a:spcPts val="1200"/>
              </a:spcAf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 strive to become uncomfortable due to learning new things that are not what I am used to and what I already know. </a:t>
            </a:r>
          </a:p>
          <a:p>
            <a:pPr marL="342900" indent="-228600">
              <a:spcAft>
                <a:spcPts val="1200"/>
              </a:spcAf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 am quick to apply the learning in my job.</a:t>
            </a:r>
          </a:p>
          <a:p>
            <a:pPr marL="342900" indent="-228600">
              <a:spcAft>
                <a:spcPts val="1200"/>
              </a:spcAf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 frequently practice what I learn to perfect it. </a:t>
            </a:r>
          </a:p>
          <a:p>
            <a:pPr marL="342900" indent="-228600">
              <a:spcAft>
                <a:spcPts val="1200"/>
              </a:spcAf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 choose to be held accountable to results due to what I learn.</a:t>
            </a:r>
          </a:p>
          <a:p>
            <a:pPr marL="342900" indent="-228600">
              <a:spcAft>
                <a:spcPts val="1200"/>
              </a:spcAf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 refer to my learning frequently to make sure I don’t lose it. </a:t>
            </a:r>
          </a:p>
          <a:p>
            <a:pPr marL="342900" indent="-228600">
              <a:spcAft>
                <a:spcPts val="1200"/>
              </a:spcAf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 challenge what I do not understand vs rejecting it.</a:t>
            </a:r>
          </a:p>
          <a:p>
            <a:pPr marL="342900" indent="-228600">
              <a:spcAft>
                <a:spcPts val="1200"/>
              </a:spcAf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 seek to be wise and figure out how to successfully do something vs a critic who quickly rejects things. </a:t>
            </a:r>
          </a:p>
          <a:p>
            <a:pPr marL="342900" indent="-228600">
              <a:spcAft>
                <a:spcPts val="1200"/>
              </a:spcAf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 am unselfish with my learning and expect to share success and failures with others so we can all become better. </a:t>
            </a:r>
          </a:p>
          <a:p>
            <a:pPr marL="342900" indent="-228600">
              <a:spcAft>
                <a:spcPts val="1200"/>
              </a:spcAf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 invest additional time to expand my learning on my own vs having the company provide 100% of the learning resource.</a:t>
            </a:r>
          </a:p>
        </p:txBody>
      </p:sp>
      <p:sp>
        <p:nvSpPr>
          <p:cNvPr id="6" name="TextBox 5">
            <a:extLst>
              <a:ext uri="{FF2B5EF4-FFF2-40B4-BE49-F238E27FC236}">
                <a16:creationId xmlns:a16="http://schemas.microsoft.com/office/drawing/2014/main" id="{EC9EACD7-293D-4962-B6E0-91904BAAC3E1}"/>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4</a:t>
            </a:fld>
            <a:endParaRPr lang="en-US" sz="1000" dirty="0">
              <a:solidFill>
                <a:schemeClr val="tx1">
                  <a:lumMod val="75000"/>
                  <a:lumOff val="25000"/>
                </a:schemeClr>
              </a:solidFill>
              <a:latin typeface="Helvetica" pitchFamily="34" charset="0"/>
            </a:endParaRPr>
          </a:p>
        </p:txBody>
      </p:sp>
    </p:spTree>
    <p:extLst>
      <p:ext uri="{BB962C8B-B14F-4D97-AF65-F5344CB8AC3E}">
        <p14:creationId xmlns:p14="http://schemas.microsoft.com/office/powerpoint/2010/main" val="29468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A03747-E728-5E48-888B-B38049DF23A8}"/>
              </a:ext>
            </a:extLst>
          </p:cNvPr>
          <p:cNvSpPr/>
          <p:nvPr/>
        </p:nvSpPr>
        <p:spPr>
          <a:xfrm>
            <a:off x="0" y="0"/>
            <a:ext cx="7772400" cy="1407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6653" y="676310"/>
            <a:ext cx="1901406" cy="369332"/>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Goals and WHY</a:t>
            </a:r>
          </a:p>
        </p:txBody>
      </p:sp>
      <p:sp>
        <p:nvSpPr>
          <p:cNvPr id="6" name="TextBox 5">
            <a:extLst>
              <a:ext uri="{FF2B5EF4-FFF2-40B4-BE49-F238E27FC236}">
                <a16:creationId xmlns:a16="http://schemas.microsoft.com/office/drawing/2014/main" id="{2E8D21DC-DBFE-493F-9840-104993B43DAA}"/>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5</a:t>
            </a:fld>
            <a:endParaRPr lang="en-US" sz="1000" dirty="0">
              <a:solidFill>
                <a:schemeClr val="tx1">
                  <a:lumMod val="75000"/>
                  <a:lumOff val="25000"/>
                </a:schemeClr>
              </a:solidFill>
              <a:latin typeface="Helvetica" pitchFamily="34" charset="0"/>
            </a:endParaRPr>
          </a:p>
        </p:txBody>
      </p:sp>
      <p:sp>
        <p:nvSpPr>
          <p:cNvPr id="7" name="TextBox 6">
            <a:extLst>
              <a:ext uri="{FF2B5EF4-FFF2-40B4-BE49-F238E27FC236}">
                <a16:creationId xmlns:a16="http://schemas.microsoft.com/office/drawing/2014/main" id="{7EA8EE4E-A926-8341-A60A-06A7A82424AA}"/>
              </a:ext>
            </a:extLst>
          </p:cNvPr>
          <p:cNvSpPr txBox="1"/>
          <p:nvPr/>
        </p:nvSpPr>
        <p:spPr>
          <a:xfrm>
            <a:off x="356654" y="1683939"/>
            <a:ext cx="3300946" cy="2239074"/>
          </a:xfrm>
          <a:prstGeom prst="rect">
            <a:avLst/>
          </a:prstGeom>
          <a:noFill/>
        </p:spPr>
        <p:txBody>
          <a:bodyPr wrap="square" rtlCol="0">
            <a:spAutoFit/>
          </a:bodyPr>
          <a:lstStyle/>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Knowing your </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WHY</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and insuring that it clear and highly motivating is a key to producer success. We find that many producers start off with a strong WHY and over time, as the first WHY is met, the motivation wanes. It can be helpful to review this every year for new clarity and new energy. </a:t>
            </a: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When developing your WHY, it is often effective to get to the heart and emotion of it by going 3 deep. Ask why is this important, answer and continue to ask why until you get to the emotional depth of your WHY.</a:t>
            </a:r>
          </a:p>
        </p:txBody>
      </p:sp>
      <p:graphicFrame>
        <p:nvGraphicFramePr>
          <p:cNvPr id="8" name="Table 7">
            <a:extLst>
              <a:ext uri="{FF2B5EF4-FFF2-40B4-BE49-F238E27FC236}">
                <a16:creationId xmlns:a16="http://schemas.microsoft.com/office/drawing/2014/main" id="{B31407AF-025F-8C4B-9145-9C724754A355}"/>
              </a:ext>
            </a:extLst>
          </p:cNvPr>
          <p:cNvGraphicFramePr>
            <a:graphicFrameLocks noGrp="1"/>
          </p:cNvGraphicFramePr>
          <p:nvPr>
            <p:extLst>
              <p:ext uri="{D42A27DB-BD31-4B8C-83A1-F6EECF244321}">
                <p14:modId xmlns:p14="http://schemas.microsoft.com/office/powerpoint/2010/main" val="980830255"/>
              </p:ext>
            </p:extLst>
          </p:nvPr>
        </p:nvGraphicFramePr>
        <p:xfrm>
          <a:off x="356653" y="4396377"/>
          <a:ext cx="7059093" cy="4976621"/>
        </p:xfrm>
        <a:graphic>
          <a:graphicData uri="http://schemas.openxmlformats.org/drawingml/2006/table">
            <a:tbl>
              <a:tblPr/>
              <a:tblGrid>
                <a:gridCol w="2227094">
                  <a:extLst>
                    <a:ext uri="{9D8B030D-6E8A-4147-A177-3AD203B41FA5}">
                      <a16:colId xmlns:a16="http://schemas.microsoft.com/office/drawing/2014/main" val="20000"/>
                    </a:ext>
                  </a:extLst>
                </a:gridCol>
                <a:gridCol w="2414011">
                  <a:extLst>
                    <a:ext uri="{9D8B030D-6E8A-4147-A177-3AD203B41FA5}">
                      <a16:colId xmlns:a16="http://schemas.microsoft.com/office/drawing/2014/main" val="20001"/>
                    </a:ext>
                  </a:extLst>
                </a:gridCol>
                <a:gridCol w="2417988">
                  <a:extLst>
                    <a:ext uri="{9D8B030D-6E8A-4147-A177-3AD203B41FA5}">
                      <a16:colId xmlns:a16="http://schemas.microsoft.com/office/drawing/2014/main" val="20002"/>
                    </a:ext>
                  </a:extLst>
                </a:gridCol>
              </a:tblGrid>
              <a:tr h="250006">
                <a:tc>
                  <a:txBody>
                    <a:bodyPr/>
                    <a:lstStyle/>
                    <a:p>
                      <a:pPr algn="ctr" fontAlgn="b"/>
                      <a:r>
                        <a:rPr lang="en-US" sz="14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Goals</a:t>
                      </a:r>
                    </a:p>
                  </a:txBody>
                  <a:tcPr marL="3941" marR="3941" marT="3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Impact</a:t>
                      </a:r>
                    </a:p>
                  </a:txBody>
                  <a:tcPr marL="3941" marR="3941" marT="3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WHY is it important </a:t>
                      </a:r>
                      <a:br>
                        <a:rPr lang="en-US" sz="14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br>
                      <a:r>
                        <a:rPr lang="en-US" sz="14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3 examples</a:t>
                      </a:r>
                    </a:p>
                  </a:txBody>
                  <a:tcPr marL="3941" marR="3941" marT="3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909192">
                <a:tc>
                  <a:txBody>
                    <a:bodyPr/>
                    <a:lstStyle/>
                    <a:p>
                      <a:pPr marL="91440" algn="l" fontAlgn="ctr"/>
                      <a:r>
                        <a:rPr lang="en-US" sz="12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Financial Goals</a:t>
                      </a:r>
                    </a:p>
                  </a:txBody>
                  <a:tcPr marL="3941" marR="3941" marT="3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4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41" marR="3941" marT="3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941" marR="3941" marT="3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9192">
                <a:tc>
                  <a:txBody>
                    <a:bodyPr/>
                    <a:lstStyle/>
                    <a:p>
                      <a:pPr marL="91440" algn="l" fontAlgn="ctr"/>
                      <a:r>
                        <a:rPr lang="en-US" sz="12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Personal Development Goals</a:t>
                      </a:r>
                    </a:p>
                  </a:txBody>
                  <a:tcPr marL="3941" marR="3941" marT="3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3941" marR="3941" marT="3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3941" marR="3941" marT="3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9192">
                <a:tc>
                  <a:txBody>
                    <a:bodyPr/>
                    <a:lstStyle/>
                    <a:p>
                      <a:pPr marL="91440" algn="l" fontAlgn="ctr"/>
                      <a:r>
                        <a:rPr lang="en-US" sz="12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Physical Goals</a:t>
                      </a:r>
                    </a:p>
                  </a:txBody>
                  <a:tcPr marL="3941" marR="3941" marT="3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3941" marR="3941" marT="3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3941" marR="3941" marT="3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9192">
                <a:tc>
                  <a:txBody>
                    <a:bodyPr/>
                    <a:lstStyle/>
                    <a:p>
                      <a:pPr marL="91440" algn="l" fontAlgn="ctr"/>
                      <a:r>
                        <a:rPr lang="en-US" sz="12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Family/Personal Goals</a:t>
                      </a:r>
                    </a:p>
                  </a:txBody>
                  <a:tcPr marL="3941" marR="3941" marT="3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3941" marR="3941" marT="3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3941" marR="3941" marT="3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9192">
                <a:tc>
                  <a:txBody>
                    <a:bodyPr/>
                    <a:lstStyle/>
                    <a:p>
                      <a:pPr marL="91440" algn="l" fontAlgn="ctr"/>
                      <a:r>
                        <a:rPr lang="en-US" sz="12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Professional Goals</a:t>
                      </a:r>
                    </a:p>
                  </a:txBody>
                  <a:tcPr marL="3941" marR="3941" marT="3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3941" marR="3941" marT="3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3941" marR="3941" marT="3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TextBox 8">
            <a:extLst>
              <a:ext uri="{FF2B5EF4-FFF2-40B4-BE49-F238E27FC236}">
                <a16:creationId xmlns:a16="http://schemas.microsoft.com/office/drawing/2014/main" id="{5FFF4B35-0294-D94A-BEF4-3620F302FE2F}"/>
              </a:ext>
            </a:extLst>
          </p:cNvPr>
          <p:cNvSpPr txBox="1"/>
          <p:nvPr/>
        </p:nvSpPr>
        <p:spPr>
          <a:xfrm>
            <a:off x="4114800" y="1757872"/>
            <a:ext cx="3300946" cy="1731243"/>
          </a:xfrm>
          <a:prstGeom prst="rect">
            <a:avLst/>
          </a:prstGeom>
          <a:noFill/>
        </p:spPr>
        <p:txBody>
          <a:bodyPr wrap="square" rtlCol="0">
            <a:spAutoFit/>
          </a:bodyPr>
          <a:lstStyle/>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You will know if the WHY</a:t>
            </a:r>
            <a:r>
              <a:rPr lang="en-US" sz="11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is motivating and if you have discovered it when you have a strong emotional reaction. If you look at the goal and in your mind you can say, “that would be nice to have,” that’s not enough. You must get to the place where your goal and WHY are so clear that it becomes something you have to have!</a:t>
            </a: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If you get stuck, find someone you trust to help you develop the clarity and depth of your WHY.</a:t>
            </a:r>
          </a:p>
        </p:txBody>
      </p:sp>
    </p:spTree>
    <p:extLst>
      <p:ext uri="{BB962C8B-B14F-4D97-AF65-F5344CB8AC3E}">
        <p14:creationId xmlns:p14="http://schemas.microsoft.com/office/powerpoint/2010/main" val="405746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24FF74-9775-47C6-A23A-557883D54D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59" b="6859"/>
          <a:stretch/>
        </p:blipFill>
        <p:spPr>
          <a:xfrm>
            <a:off x="0" y="0"/>
            <a:ext cx="7772400" cy="10058400"/>
          </a:xfrm>
          <a:prstGeom prst="rect">
            <a:avLst/>
          </a:prstGeom>
        </p:spPr>
      </p:pic>
    </p:spTree>
    <p:extLst>
      <p:ext uri="{BB962C8B-B14F-4D97-AF65-F5344CB8AC3E}">
        <p14:creationId xmlns:p14="http://schemas.microsoft.com/office/powerpoint/2010/main" val="315736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8BEDD4-FF99-4F49-84B1-411880B4F5DC}"/>
              </a:ext>
            </a:extLst>
          </p:cNvPr>
          <p:cNvSpPr/>
          <p:nvPr/>
        </p:nvSpPr>
        <p:spPr>
          <a:xfrm>
            <a:off x="0" y="0"/>
            <a:ext cx="3886200" cy="1005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2120" y="4706034"/>
            <a:ext cx="1922565" cy="646331"/>
          </a:xfrm>
          <a:prstGeom prst="rect">
            <a:avLst/>
          </a:prstGeom>
          <a:noFill/>
        </p:spPr>
        <p:txBody>
          <a:bodyPr wrap="square" rtlCol="0" anchor="ctr">
            <a:spAutoFit/>
          </a:bodyPr>
          <a:lstStyle/>
          <a:p>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Sales Beliefs and Behaviors</a:t>
            </a:r>
          </a:p>
        </p:txBody>
      </p:sp>
      <p:sp>
        <p:nvSpPr>
          <p:cNvPr id="5" name="TextBox 4"/>
          <p:cNvSpPr txBox="1"/>
          <p:nvPr/>
        </p:nvSpPr>
        <p:spPr>
          <a:xfrm>
            <a:off x="3970421" y="1512852"/>
            <a:ext cx="3649336" cy="7201972"/>
          </a:xfrm>
          <a:prstGeom prst="rect">
            <a:avLst/>
          </a:prstGeom>
          <a:noFill/>
        </p:spPr>
        <p:txBody>
          <a:bodyPr wrap="square" rtlCol="0">
            <a:spAutoFit/>
          </a:bodyPr>
          <a:lstStyle/>
          <a:p>
            <a:pPr>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Development in Three Areas</a:t>
            </a:r>
          </a:p>
          <a:p>
            <a:pPr>
              <a:spcAft>
                <a:spcPts val="3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Agency Producers will have the greatest success if they have a continued balance of growth in three areas.</a:t>
            </a:r>
          </a:p>
          <a:p>
            <a:pPr marL="177800">
              <a:spcAft>
                <a:spcPts val="3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 Business Acumen</a:t>
            </a:r>
          </a:p>
          <a:p>
            <a:pPr marL="177800">
              <a:spcAft>
                <a:spcPts val="3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 Insurance Knowledge</a:t>
            </a:r>
          </a:p>
          <a:p>
            <a:pPr marL="177800">
              <a:spcAft>
                <a:spcPts val="3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 Sales Skills</a:t>
            </a:r>
          </a:p>
          <a:p>
            <a:pPr>
              <a:spcAft>
                <a:spcPts val="3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Clients need more than just an insurance product. They need advice, guidance, insurance expertise, and someone who can educate them and guide them to good decisions. The most successful Producers will create a peer level engagement and experience with the client/prospect. To become a peer level Advisor to a business decision maker it is critical to have strengths in business acumen, insurance, and sales skills.</a:t>
            </a:r>
            <a:b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endParaRPr lang="en-US" sz="11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Business Acumen</a:t>
            </a:r>
            <a:br>
              <a:rPr lang="en-US" sz="14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Business acumen is “business judgment”. Therefore to have good business acumen, a person must be able to think like a business owner/decision maker. This concept can feel overwhelming for a Salesperson. They don’t have the experience to match the acumen of an owner of a business. However, business acumen can be developed to an acceptable level in a very short amount of time.</a:t>
            </a:r>
            <a:b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3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Business acumen comes from experiences, education, and observation. The fastest methods to business acumen growth are reading, asking questions of experienced people, and purposeful observation.</a:t>
            </a:r>
            <a:b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endPar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3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Producers who read will see the fastest development of business acumen. They will have stories to relate to the business practices, articles and information to create interesting stories to discuss with prospects/clients, and opportunities to create thought leadership. People with high business acumen are attractive to business owners because they are interesting, have value to bring to a business, and are aware of more than the product they sell.</a:t>
            </a: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3813A23C-F4DE-41E3-A7C8-8E1E58D54E32}"/>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7</a:t>
            </a:fld>
            <a:endParaRPr lang="en-US" sz="1000" dirty="0">
              <a:solidFill>
                <a:schemeClr val="tx1">
                  <a:lumMod val="75000"/>
                  <a:lumOff val="25000"/>
                </a:schemeClr>
              </a:solidFill>
              <a:latin typeface="Helvetica" pitchFamily="34" charset="0"/>
            </a:endParaRPr>
          </a:p>
        </p:txBody>
      </p:sp>
    </p:spTree>
    <p:extLst>
      <p:ext uri="{BB962C8B-B14F-4D97-AF65-F5344CB8AC3E}">
        <p14:creationId xmlns:p14="http://schemas.microsoft.com/office/powerpoint/2010/main" val="351485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708" y="4872564"/>
            <a:ext cx="7076984" cy="4585871"/>
          </a:xfrm>
          <a:prstGeom prst="rect">
            <a:avLst/>
          </a:prstGeom>
          <a:noFill/>
        </p:spPr>
        <p:txBody>
          <a:bodyPr wrap="square" rtlCol="0">
            <a:spAutoFit/>
          </a:bodyPr>
          <a:lstStyle/>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Great question asking skills.</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Listening skills (including active listening and the ability to communicate to the buyer that you are listening).</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Presentation skills. The art of communicating with interest, understanding, and to be compelling.</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Educating buyers in an interesting manner.</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Taking control of the sale with authority and confidence.</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Showing confidence to the buyer without arrogance.</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Thought leadership. The ability to introduce new thoughts and ideas to the buyer.</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ability to customize solutions to meet the client’s needs/expectations.</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Story telling. The ability to connect interesting stories to the value proposition and business strategy.</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Strong entry conversations and themes.</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Reading buyers and taking the sale to the close.</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Closing skills.</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Understanding the buying influences and value drivers of the client.</a:t>
            </a:r>
          </a:p>
          <a:p>
            <a:pPr marL="228600" indent="-228600">
              <a:spcAft>
                <a:spcPts val="900"/>
              </a:spcAft>
              <a:buFont typeface="+mj-lt"/>
              <a:buAutoNum type="arabicPeriod"/>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Quantifying needs and quantifying solutions.</a:t>
            </a:r>
          </a:p>
          <a:p>
            <a:pPr>
              <a:spcAft>
                <a:spcPts val="900"/>
              </a:spcAft>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 Producer should be addressing and re-addressing these areas with continual learning to be a top level professional.</a:t>
            </a: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p:cNvSpPr txBox="1"/>
          <p:nvPr/>
        </p:nvSpPr>
        <p:spPr>
          <a:xfrm>
            <a:off x="347708" y="525629"/>
            <a:ext cx="7076984" cy="4339650"/>
          </a:xfrm>
          <a:prstGeom prst="rect">
            <a:avLst/>
          </a:prstGeom>
          <a:noFill/>
        </p:spPr>
        <p:txBody>
          <a:bodyPr wrap="square" rtlCol="0">
            <a:spAutoFit/>
          </a:bodyPr>
          <a:lstStyle/>
          <a:p>
            <a:pPr>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Insurance Knowledge</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A Producer is responsible for making sure the client is insured properly. This means understanding risk (even in benefits sales), knowing the client, understanding the insurance contracts, and being thorough with company process in filling out submissions, applications, and forms.</a:t>
            </a:r>
            <a:b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b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 best Producers are technicians and understand insurance. They are also continuous learners on insurance coverage, markets, claims practices, and legal elements pertaining to insurance. The promise we make to our clients is to give them the right coverage at the right price. This means they will get a check in the right amount if/when they have a loss. A Producer may not ever know everything about insurance, but great Producers will always be improving their knowledge and finding areas of expertise to bring value to the client.</a:t>
            </a:r>
            <a:b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b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 culture of an organization should require Producers to do more than Continuing Education classes. CIC classes, insurance company training, Benefits educational programs, and even online classes can be part of ongoing education for Producers. </a:t>
            </a:r>
            <a:b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b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Sales Skills</a:t>
            </a:r>
            <a:endParaRPr lang="en-US" sz="8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a:spcAft>
                <a:spcPts val="400"/>
              </a:spcAft>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Selling is a science. It is the science of understanding human behavior and motivating and convincing a buyer to make a change. The science of selling requires continual learning because people continually change, cultures change, buying behaviors change, and everyone is different (humans are complex). Studying this science is valuable for a Producer. </a:t>
            </a:r>
            <a:b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b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Tens of thousands of books have been written over time on the topic of sales. One could spend a career reading and studying sales strategy and tactics. However, the areas that will make the most impact on an Insurance and Risk Consultants sales success are the following:</a:t>
            </a:r>
          </a:p>
        </p:txBody>
      </p:sp>
      <p:sp>
        <p:nvSpPr>
          <p:cNvPr id="6" name="TextBox 5">
            <a:extLst>
              <a:ext uri="{FF2B5EF4-FFF2-40B4-BE49-F238E27FC236}">
                <a16:creationId xmlns:a16="http://schemas.microsoft.com/office/drawing/2014/main" id="{A034119E-7B3B-42DB-9AA8-DFD73292C7B6}"/>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8</a:t>
            </a:fld>
            <a:endParaRPr lang="en-US" sz="1000" dirty="0">
              <a:solidFill>
                <a:schemeClr val="tx1">
                  <a:lumMod val="75000"/>
                  <a:lumOff val="25000"/>
                </a:schemeClr>
              </a:solidFill>
              <a:latin typeface="Helvetica" pitchFamily="34" charset="0"/>
            </a:endParaRPr>
          </a:p>
        </p:txBody>
      </p:sp>
    </p:spTree>
    <p:extLst>
      <p:ext uri="{BB962C8B-B14F-4D97-AF65-F5344CB8AC3E}">
        <p14:creationId xmlns:p14="http://schemas.microsoft.com/office/powerpoint/2010/main" val="204947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22303" y="1541345"/>
            <a:ext cx="3474720" cy="6160661"/>
          </a:xfrm>
          <a:prstGeom prst="rect">
            <a:avLst/>
          </a:prstGeom>
          <a:noFill/>
        </p:spPr>
        <p:txBody>
          <a:bodyPr wrap="square" rtlCol="0">
            <a:spAutoFit/>
          </a:bodyPr>
          <a:lstStyle/>
          <a:p>
            <a:pPr lvl="0">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What Great Producers Do</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Great Producers are not like average Producers. Insurance consultant Roger Sitkins once said, “small agencies and Producers are small for a reason… it’s because they think small”.</a:t>
            </a:r>
            <a:b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br>
            <a:b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Great Producers think and act different than small Producers. So, what are things that are different for great Producers?</a:t>
            </a:r>
          </a:p>
          <a:p>
            <a:pPr marL="171450" lvl="0" indent="-171450">
              <a:spcBef>
                <a:spcPts val="1200"/>
              </a:spcBef>
              <a:spcAft>
                <a:spcPts val="600"/>
              </a:spcAft>
              <a:buFont typeface="Arial" panose="020B0604020202020204" pitchFamily="34" charset="0"/>
              <a:buChar char="•"/>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They prospect every week.</a:t>
            </a:r>
          </a:p>
          <a:p>
            <a:pPr marL="171450" lvl="0" indent="-171450">
              <a:spcBef>
                <a:spcPts val="1200"/>
              </a:spcBef>
              <a:spcAft>
                <a:spcPts val="600"/>
              </a:spcAft>
              <a:buFont typeface="Arial" panose="020B0604020202020204" pitchFamily="34" charset="0"/>
              <a:buChar char="•"/>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They read and learn something new every month.</a:t>
            </a:r>
          </a:p>
          <a:p>
            <a:pPr marL="171450" lvl="0" indent="-171450">
              <a:spcBef>
                <a:spcPts val="1200"/>
              </a:spcBef>
              <a:spcAft>
                <a:spcPts val="600"/>
              </a:spcAft>
              <a:buFont typeface="Arial" panose="020B0604020202020204" pitchFamily="34" charset="0"/>
              <a:buChar char="•"/>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They follow up with past prospects every year. No doesn’t mean no. No means “not yet”.</a:t>
            </a:r>
          </a:p>
          <a:p>
            <a:pPr marL="171450" lvl="0" indent="-171450">
              <a:spcBef>
                <a:spcPts val="1200"/>
              </a:spcBef>
              <a:spcAft>
                <a:spcPts val="600"/>
              </a:spcAft>
              <a:buFont typeface="Arial" panose="020B0604020202020204" pitchFamily="34" charset="0"/>
              <a:buChar char="•"/>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They have great business acumen, sales skills, and insurance knowledge.</a:t>
            </a:r>
          </a:p>
          <a:p>
            <a:pPr marL="171450" lvl="0" indent="-171450">
              <a:spcBef>
                <a:spcPts val="1200"/>
              </a:spcBef>
              <a:spcAft>
                <a:spcPts val="600"/>
              </a:spcAft>
              <a:buFont typeface="Arial" panose="020B0604020202020204" pitchFamily="34" charset="0"/>
              <a:buChar char="•"/>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They recognize retention is valuable. If they increase retention by 1%, it increases the book of business by 1%. Every dollar retained is one dollar you don’t have to find that is new.</a:t>
            </a:r>
          </a:p>
          <a:p>
            <a:pPr marL="171450" lvl="0" indent="-171450">
              <a:spcBef>
                <a:spcPts val="1200"/>
              </a:spcBef>
              <a:spcAft>
                <a:spcPts val="600"/>
              </a:spcAft>
              <a:buFont typeface="Arial" panose="020B0604020202020204" pitchFamily="34" charset="0"/>
              <a:buChar char="•"/>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They are heavily involved in the community and are connected. They work to expand their network every month.</a:t>
            </a:r>
          </a:p>
          <a:p>
            <a:pPr marL="171450" lvl="0" indent="-171450">
              <a:spcBef>
                <a:spcPts val="1200"/>
              </a:spcBef>
              <a:spcAft>
                <a:spcPts val="600"/>
              </a:spcAft>
              <a:buFont typeface="Arial" panose="020B0604020202020204" pitchFamily="34" charset="0"/>
              <a:buChar char="•"/>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They find value and new things to make what they do become more valuable.</a:t>
            </a:r>
          </a:p>
          <a:p>
            <a:pPr marL="171450" lvl="0" indent="-171450">
              <a:spcBef>
                <a:spcPts val="1200"/>
              </a:spcBef>
              <a:spcAft>
                <a:spcPts val="600"/>
              </a:spcAft>
              <a:buFont typeface="Arial" panose="020B0604020202020204" pitchFamily="34" charset="0"/>
              <a:buChar char="•"/>
            </a:pPr>
            <a:r>
              <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rPr>
              <a:t>They ask for the business.</a:t>
            </a:r>
          </a:p>
        </p:txBody>
      </p:sp>
      <p:sp>
        <p:nvSpPr>
          <p:cNvPr id="4" name="TextBox 3"/>
          <p:cNvSpPr txBox="1"/>
          <p:nvPr/>
        </p:nvSpPr>
        <p:spPr>
          <a:xfrm>
            <a:off x="375377" y="1541345"/>
            <a:ext cx="3474720" cy="6830075"/>
          </a:xfrm>
          <a:prstGeom prst="rect">
            <a:avLst/>
          </a:prstGeom>
          <a:noFill/>
        </p:spPr>
        <p:txBody>
          <a:bodyPr wrap="square" rtlCol="0">
            <a:spAutoFit/>
          </a:bodyPr>
          <a:lstStyle/>
          <a:p>
            <a:pPr>
              <a:spcAft>
                <a:spcPts val="300"/>
              </a:spcAft>
            </a:pPr>
            <a:r>
              <a:rPr lang="en-US" sz="12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Continuous Pipeline Development</a:t>
            </a:r>
            <a:br>
              <a:rPr lang="en-US" sz="1200" dirty="0">
                <a:solidFill>
                  <a:srgbClr val="D48040"/>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Pipeline development and management is a continuous process and is not something you turn on and off. Prospecting is a way of life and part of every day for the top end Producers.</a:t>
            </a:r>
            <a:b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b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We address details of pipeline development later in this manual. However, the concept and principle of “continuous development of the pipeline” is a core principle of our agents.</a:t>
            </a:r>
          </a:p>
          <a:p>
            <a:pPr marL="171450" indent="-171450">
              <a:spcBef>
                <a:spcPts val="1200"/>
              </a:spcBef>
              <a:spcAft>
                <a:spcPts val="900"/>
              </a:spcAft>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elements that define continuous pipeline development are as follows:</a:t>
            </a:r>
          </a:p>
          <a:p>
            <a:pPr marL="171450" indent="-171450">
              <a:spcBef>
                <a:spcPts val="1200"/>
              </a:spcBef>
              <a:spcAft>
                <a:spcPts val="900"/>
              </a:spcAft>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Identification of networks and environments where prospects are found.</a:t>
            </a:r>
          </a:p>
          <a:p>
            <a:pPr marL="171450" indent="-171450">
              <a:spcBef>
                <a:spcPts val="1200"/>
              </a:spcBef>
              <a:spcAft>
                <a:spcPts val="900"/>
              </a:spcAft>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Entrenching in high prospect environments to get to know people.</a:t>
            </a:r>
          </a:p>
          <a:p>
            <a:pPr marL="171450" indent="-171450">
              <a:spcBef>
                <a:spcPts val="1200"/>
              </a:spcBef>
              <a:spcAft>
                <a:spcPts val="900"/>
              </a:spcAft>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Be purposeful in contacting people you meet in networking environments.</a:t>
            </a:r>
          </a:p>
          <a:p>
            <a:pPr marL="171450" indent="-171450">
              <a:spcBef>
                <a:spcPts val="1200"/>
              </a:spcBef>
              <a:spcAft>
                <a:spcPts val="900"/>
              </a:spcAft>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Be systematic in the number of prospects you contact weekly.</a:t>
            </a:r>
          </a:p>
          <a:p>
            <a:pPr marL="171450" indent="-171450">
              <a:spcBef>
                <a:spcPts val="1200"/>
              </a:spcBef>
              <a:spcAft>
                <a:spcPts val="900"/>
              </a:spcAft>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Block time to prospect every week.</a:t>
            </a:r>
          </a:p>
          <a:p>
            <a:pPr marL="171450" indent="-171450">
              <a:spcBef>
                <a:spcPts val="1200"/>
              </a:spcBef>
              <a:spcAft>
                <a:spcPts val="900"/>
              </a:spcAft>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Build annual plans for prospecting and targeting future clients.</a:t>
            </a:r>
          </a:p>
          <a:p>
            <a:pPr marL="171450" indent="-171450">
              <a:spcBef>
                <a:spcPts val="1200"/>
              </a:spcBef>
              <a:spcAft>
                <a:spcPts val="900"/>
              </a:spcAft>
              <a:buFont typeface="Arial" panose="020B0604020202020204" pitchFamily="34" charset="0"/>
              <a:buChar char="•"/>
            </a:pPr>
            <a:r>
              <a:rPr lang="en-US"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Be purposeful in moving prospects through the pipeline and not let them become stuck in one phase of the process. Movement is critical to strong pipeline management.</a:t>
            </a:r>
            <a:endParaRPr lang="en-US" sz="1100" dirty="0">
              <a:solidFill>
                <a:prstClr val="black">
                  <a:lumMod val="75000"/>
                  <a:lumOff val="25000"/>
                </a:prst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B760B09D-EF65-43D8-84B7-1F8DDA3D244F}"/>
              </a:ext>
            </a:extLst>
          </p:cNvPr>
          <p:cNvSpPr txBox="1"/>
          <p:nvPr/>
        </p:nvSpPr>
        <p:spPr>
          <a:xfrm>
            <a:off x="3657600" y="9456280"/>
            <a:ext cx="457200" cy="246221"/>
          </a:xfrm>
          <a:prstGeom prst="rect">
            <a:avLst/>
          </a:prstGeom>
          <a:noFill/>
        </p:spPr>
        <p:txBody>
          <a:bodyPr wrap="square" rtlCol="0">
            <a:spAutoFit/>
          </a:bodyPr>
          <a:lstStyle/>
          <a:p>
            <a:pPr algn="ctr">
              <a:spcAft>
                <a:spcPts val="1200"/>
              </a:spcAft>
            </a:pPr>
            <a:fld id="{2A79A371-BBE8-4D46-85C9-F1A7942F2D4F}" type="slidenum">
              <a:rPr lang="en-US" sz="1000" smtClean="0">
                <a:solidFill>
                  <a:schemeClr val="tx1">
                    <a:lumMod val="75000"/>
                    <a:lumOff val="25000"/>
                  </a:schemeClr>
                </a:solidFill>
                <a:latin typeface="Helvetica" pitchFamily="34" charset="0"/>
              </a:rPr>
              <a:t>9</a:t>
            </a:fld>
            <a:endParaRPr lang="en-US" sz="1000" dirty="0">
              <a:solidFill>
                <a:schemeClr val="tx1">
                  <a:lumMod val="75000"/>
                  <a:lumOff val="25000"/>
                </a:schemeClr>
              </a:solidFill>
              <a:latin typeface="Helvetica" pitchFamily="34" charset="0"/>
            </a:endParaRPr>
          </a:p>
        </p:txBody>
      </p:sp>
    </p:spTree>
    <p:extLst>
      <p:ext uri="{BB962C8B-B14F-4D97-AF65-F5344CB8AC3E}">
        <p14:creationId xmlns:p14="http://schemas.microsoft.com/office/powerpoint/2010/main" val="3300844016"/>
      </p:ext>
    </p:extLst>
  </p:cSld>
  <p:clrMapOvr>
    <a:masterClrMapping/>
  </p:clrMapOvr>
</p:sld>
</file>

<file path=ppt/theme/theme1.xml><?xml version="1.0" encoding="utf-8"?>
<a:theme xmlns:a="http://schemas.openxmlformats.org/drawingml/2006/main" name="Office Theme">
  <a:themeElements>
    <a:clrScheme name="InCite">
      <a:dk1>
        <a:sysClr val="windowText" lastClr="000000"/>
      </a:dk1>
      <a:lt1>
        <a:sysClr val="window" lastClr="FFFFFF"/>
      </a:lt1>
      <a:dk2>
        <a:srgbClr val="6E6E6E"/>
      </a:dk2>
      <a:lt2>
        <a:srgbClr val="EEECE1"/>
      </a:lt2>
      <a:accent1>
        <a:srgbClr val="EB9C0F"/>
      </a:accent1>
      <a:accent2>
        <a:srgbClr val="758D89"/>
      </a:accent2>
      <a:accent3>
        <a:srgbClr val="000000"/>
      </a:accent3>
      <a:accent4>
        <a:srgbClr val="F1BD6D"/>
      </a:accent4>
      <a:accent5>
        <a:srgbClr val="A3A3A3"/>
      </a:accent5>
      <a:accent6>
        <a:srgbClr val="6E6E6E"/>
      </a:accent6>
      <a:hlink>
        <a:srgbClr val="EB9C0F"/>
      </a:hlink>
      <a:folHlink>
        <a:srgbClr val="758D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14056</TotalTime>
  <Words>5715</Words>
  <Application>Microsoft Macintosh PowerPoint</Application>
  <PresentationFormat>Custom</PresentationFormat>
  <Paragraphs>886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Helvetica</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McCoach</dc:creator>
  <cp:lastModifiedBy>Max Jordan</cp:lastModifiedBy>
  <cp:revision>142</cp:revision>
  <cp:lastPrinted>2019-06-25T17:44:07Z</cp:lastPrinted>
  <dcterms:created xsi:type="dcterms:W3CDTF">2019-05-24T14:00:38Z</dcterms:created>
  <dcterms:modified xsi:type="dcterms:W3CDTF">2019-10-02T20:42:09Z</dcterms:modified>
</cp:coreProperties>
</file>