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0" r:id="rId3"/>
  </p:sldIdLst>
  <p:sldSz cx="15544800" cy="10058400"/>
  <p:notesSz cx="9601200" cy="150876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3A4"/>
    <a:srgbClr val="FAF2D2"/>
    <a:srgbClr val="FFF7D9"/>
    <a:srgbClr val="E8E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2" y="200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43FE2-06A5-9B49-9D20-24329E3317FA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1885950"/>
            <a:ext cx="7867650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7261225"/>
            <a:ext cx="7680325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988E1-2BAC-2549-8C92-F2FC12C68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2E86B-F0E0-43D7-AD66-B2194953C810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7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02948"/>
              </p:ext>
            </p:extLst>
          </p:nvPr>
        </p:nvGraphicFramePr>
        <p:xfrm>
          <a:off x="457200" y="1803594"/>
          <a:ext cx="7192108" cy="762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AREAS OF LEAN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Attributes of a LEAN Culture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 = strength in the Lean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</a:t>
                      </a:r>
                    </a:p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 = moderate strength </a:t>
                      </a:r>
                    </a:p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 = currently not a focus area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3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Open to change – proactively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look for change because we know it is important to our success.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711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Quickly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change habits – When change happens, individuals quickly move to appropriate habits that make the changes effective.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35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Non-defensive –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People do not defend old practices or how we have always done it.  They are easily accepting of being wrong and we focus on the future.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Not called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lean</a:t>
                      </a:r>
                      <a:r>
                        <a:rPr lang="mr-IN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…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called OUR method (we own it) – We believe in it so much, we own it and have named it something that is specific to our firm.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861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Everyone feels responsible – 100% of our people believe in becoming more productive and efficient in all aspects of our business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and they help drive it.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71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Rewards for change and improvements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 normal – We quickly recognize and reward people when they improve how we work as a company.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People have authority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to make changes that are lean – Approval does not require levels of authority.  We all have the ability to improve process and we communicate it to the rest of the organization for quick corporate implementation.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Process is repeatable and accessible to everyone – We have mechanisms to share processes quickly and updating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materials/workflows/training.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People ask for help – People do not fear not knowing.  They openly recognize the need to do things better and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are willing to ask for assistance.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263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Gracious staff – In meetings where we are working to get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better, people are openly positively collaborative with high levels of gratitude.  We don’t fear anyone or their personalities.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5585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Trusting staff that trusts others enough to show weaknesses –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Our culture is so trusting we can show weakness and not fear anyone thinking less of us.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5585">
                <a:tc>
                  <a:txBody>
                    <a:bodyPr/>
                    <a:lstStyle/>
                    <a:p>
                      <a:pPr marL="0" marR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Poor process and weakness protection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is culturally negative – When people protect they way they do it or fight for non-lean, does it stand out and they are somewhat embarrassed or feel out of place?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340828"/>
            <a:ext cx="13624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Everyone in your organization impacts your Lean Culture. The purpose of this checklist is to self-assess, as leaders, your strengths and focus areas in your Lean culture.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3091"/>
              </p:ext>
            </p:extLst>
          </p:nvPr>
        </p:nvGraphicFramePr>
        <p:xfrm>
          <a:off x="7900416" y="1803594"/>
          <a:ext cx="7187184" cy="7630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 OF LEAN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0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Attributes of a LEAN Culture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 = strength in the Lean area</a:t>
                      </a:r>
                    </a:p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 = moderate strength </a:t>
                      </a:r>
                    </a:p>
                    <a:p>
                      <a:pPr algn="l"/>
                      <a:r>
                        <a:rPr lang="en-US" sz="9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 = currently not a focus area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3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Finding poor processes and improving it is celebrated – The people get excited about finding areas to fix and we celebrate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it as a company.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86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Leadership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looks for waste as part of their daily work – Lean and waste elimination is not just for service teams.  Management and sales are also consistently looking for productivity improvements.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010">
                <a:tc>
                  <a:txBody>
                    <a:bodyPr/>
                    <a:lstStyle/>
                    <a:p>
                      <a:r>
                        <a:rPr lang="en-US" sz="1200" dirty="0"/>
                        <a:t>7 Months to 7 Days thinking – This is SPEED.  The culture</a:t>
                      </a:r>
                      <a:r>
                        <a:rPr lang="en-US" sz="1200" baseline="0" dirty="0"/>
                        <a:t> is one that frequently “disrupts” project implementation to almost unreal speed outcomes.  Conceptually taking projects that used to take 7 months down to a single week.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010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80% Rule – We don’t wait for perfection to implement.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When something is acceptable to implement, we move forward and refine in action to perfection.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Measures productivity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– We measure the productivity of our firm including productivity purchases, sales productivity, and organizational productivity.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861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Monitors productivity – We track the progress on our measurement of productivity </a:t>
                      </a:r>
                      <a:r>
                        <a:rPr lang="en-US" sz="1200" i="0" dirty="0" err="1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vs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waiting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for total outcomes.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56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People are hired that fit the culture of “lean” – We hire people that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have behaviors that fit in a lean culture.  Items like accept change, humble, hungry, smart!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412">
                <a:tc>
                  <a:txBody>
                    <a:bodyPr/>
                    <a:lstStyle/>
                    <a:p>
                      <a:r>
                        <a:rPr lang="en-CA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Processes are in writing and memorialized – We don’t wing it.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We build repeatable process that allows for consistent client experience.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988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Errors are memorialized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and trained to not repeat – We have a process of identifying, tracking, refocusing, and retraining when errors occur.  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9838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Cross functional focus (non-silo focused) – We recognize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we are one company and many items can be implemented across company lines of business.  We openly communicate and share in an efficient manner.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141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centric - e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verything mapped from the client experience vs. “internal” process.  Client is always thought about when designing anything.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8222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Recognize internal clients and external clients – We know the difference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between the two and we proactively treat all clients with respect and think of the experience they will receive.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i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9" name="TextBox 3"/>
          <p:cNvSpPr txBox="1"/>
          <p:nvPr/>
        </p:nvSpPr>
        <p:spPr>
          <a:xfrm>
            <a:off x="7608736" y="230420"/>
            <a:ext cx="327334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</a:rPr>
              <a:t> 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3E2E0-FD83-B24B-9F36-62DB46E7D5FC}"/>
              </a:ext>
            </a:extLst>
          </p:cNvPr>
          <p:cNvSpPr/>
          <p:nvPr/>
        </p:nvSpPr>
        <p:spPr>
          <a:xfrm>
            <a:off x="309716" y="185477"/>
            <a:ext cx="14925367" cy="9364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Helvetica" panose="020B0604020202020204" pitchFamily="34" charset="0"/>
              </a:rPr>
              <a:t>LEAN CULTURE INVENTORY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</a:rPr>
              <a:t>ASSESSMENT</a:t>
            </a:r>
            <a:endParaRPr lang="en-US" sz="16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4C4FAF-A3C9-444F-B7A8-4C22CA78B1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35" y="356432"/>
            <a:ext cx="1693476" cy="78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56728"/>
            <a:ext cx="9869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</a:rPr>
              <a:t>Everyone in your organization impacts your Lean Culture. As leaders, how will we continue to shift to a true LEAN culture. 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04052"/>
              </p:ext>
            </p:extLst>
          </p:nvPr>
        </p:nvGraphicFramePr>
        <p:xfrm>
          <a:off x="457200" y="2172083"/>
          <a:ext cx="14630400" cy="3973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7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6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1st 90 Days </a:t>
                      </a:r>
                      <a:r>
                        <a:rPr lang="mr-IN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Top 3 Lean Culture Strategies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Lean Strategy #1: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way we need to think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way we need to act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Lean Strategy #2: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way we need to think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way we need to act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Lean Strategy #3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way we need to think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way we need to act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444174"/>
              </p:ext>
            </p:extLst>
          </p:nvPr>
        </p:nvGraphicFramePr>
        <p:xfrm>
          <a:off x="457200" y="6452906"/>
          <a:ext cx="14630399" cy="264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90 Day Progress Report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improvements have we made in the past 90 days to change our thinking and behaviors?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909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12BD263-E557-E84C-A40E-6368E531CFEE}"/>
              </a:ext>
            </a:extLst>
          </p:cNvPr>
          <p:cNvSpPr/>
          <p:nvPr/>
        </p:nvSpPr>
        <p:spPr>
          <a:xfrm>
            <a:off x="309716" y="203900"/>
            <a:ext cx="14925367" cy="9364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Helvetica" panose="020B0604020202020204" pitchFamily="34" charset="0"/>
              </a:rPr>
              <a:t>LEAN CULTURE INVENTORY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Helvetica" panose="020B0604020202020204" pitchFamily="34" charset="0"/>
              </a:rPr>
              <a:t>ASSESSMENT</a:t>
            </a:r>
            <a:endParaRPr lang="en-US" sz="1600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E1C053-280E-4E4F-AB10-50C827044DD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35" y="356432"/>
            <a:ext cx="1693476" cy="78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8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892</Words>
  <Application>Microsoft Macintosh PowerPoint</Application>
  <PresentationFormat>Custom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Max Jordan</cp:lastModifiedBy>
  <cp:revision>48</cp:revision>
  <cp:lastPrinted>2015-05-29T13:08:11Z</cp:lastPrinted>
  <dcterms:created xsi:type="dcterms:W3CDTF">2015-05-27T15:48:34Z</dcterms:created>
  <dcterms:modified xsi:type="dcterms:W3CDTF">2020-01-13T19:13:01Z</dcterms:modified>
</cp:coreProperties>
</file>