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20" r:id="rId2"/>
  </p:sldIdLst>
  <p:sldSz cx="7772400" cy="100584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7AC"/>
    <a:srgbClr val="EBE3A4"/>
    <a:srgbClr val="D5D5D5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19" autoAdjust="0"/>
    <p:restoredTop sz="94694"/>
  </p:normalViewPr>
  <p:slideViewPr>
    <p:cSldViewPr showGuides="1">
      <p:cViewPr varScale="1">
        <p:scale>
          <a:sx n="79" d="100"/>
          <a:sy n="79" d="100"/>
        </p:scale>
        <p:origin x="4376" y="22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0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0D44F-6881-4173-BB63-13B065A60B91}" type="datetimeFigureOut">
              <a:rPr lang="en-US" smtClean="0"/>
              <a:t>1/13/20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CCCED-F623-47B9-A52A-DA740966CD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09104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95B08-95AD-4805-9671-52021EEFDEE2}" type="datetimeFigureOut">
              <a:rPr lang="en-US" smtClean="0"/>
              <a:t>1/13/20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200150"/>
            <a:ext cx="25050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98210-C5D2-449C-8EAC-6645A1FE27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16427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98DAB-AFC6-4C16-8EE6-7DDBF0A0458D}" type="datetime1">
              <a:rPr lang="en-US" smtClean="0"/>
              <a:t>1/13/20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&lt;#&gt;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176B-07E5-4F13-B6CA-E8E1C2FDD6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717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6323-EC23-4063-9A98-50661F203C65}" type="datetime1">
              <a:rPr lang="en-US" smtClean="0"/>
              <a:t>1/13/20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&lt;#&gt;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176B-07E5-4F13-B6CA-E8E1C2FDD6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73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3B67-7E09-4D03-B0A9-1155705CB001}" type="datetime1">
              <a:rPr lang="en-US" smtClean="0"/>
              <a:t>1/13/20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&lt;#&gt;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176B-07E5-4F13-B6CA-E8E1C2FDD6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6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D25EA-ACFE-4580-90BE-A58C312CD34C}" type="datetime1">
              <a:rPr lang="en-US" smtClean="0"/>
              <a:t>1/13/20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anchor="b"/>
          <a:lstStyle>
            <a:lvl1pPr>
              <a:defRPr>
                <a:latin typeface="Helvetica LT Std" panose="020B0504020202020204" pitchFamily="34" charset="0"/>
              </a:defRPr>
            </a:lvl1pPr>
          </a:lstStyle>
          <a:p>
            <a:r>
              <a:rPr lang="en-US" dirty="0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265470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FEF2-B2F0-405D-807A-9F58A60F3682}" type="datetime1">
              <a:rPr lang="en-US" smtClean="0"/>
              <a:t>1/13/20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&lt;#&gt;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176B-07E5-4F13-B6CA-E8E1C2FDD6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42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828F-D277-46F9-9FAA-E0D9554D4623}" type="datetime1">
              <a:rPr lang="en-US" smtClean="0"/>
              <a:t>1/13/20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&lt;#&gt;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176B-07E5-4F13-B6CA-E8E1C2FDD6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02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31FBE-D1A0-4E8E-89F7-99120598169E}" type="datetime1">
              <a:rPr lang="en-US" smtClean="0"/>
              <a:t>1/13/20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&lt;#&gt;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176B-07E5-4F13-B6CA-E8E1C2FDD6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06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B73A-4B98-457A-816B-BC1A739775E6}" type="datetime1">
              <a:rPr lang="en-US" smtClean="0"/>
              <a:t>1/13/20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&lt;#&gt;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176B-07E5-4F13-B6CA-E8E1C2FDD6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89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F1A5-F5C5-45E4-B886-13ED4D9A0E28}" type="datetime1">
              <a:rPr lang="en-US" smtClean="0"/>
              <a:t>1/13/20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&lt;#&gt;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176B-07E5-4F13-B6CA-E8E1C2FDD6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07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21BD-A053-4FC3-9031-BD69313F7FCC}" type="datetime1">
              <a:rPr lang="en-US" smtClean="0"/>
              <a:t>1/13/20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&lt;#&gt;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176B-07E5-4F13-B6CA-E8E1C2FDD6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35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C71B-846E-45B8-86BB-33060B6D7CE0}" type="datetime1">
              <a:rPr lang="en-US" smtClean="0"/>
              <a:t>1/13/20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&lt;#&gt;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176B-07E5-4F13-B6CA-E8E1C2FDD6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7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1C3C5-3E8A-4CCC-8487-8BDED1B330E9}" type="datetime1">
              <a:rPr lang="en-US" smtClean="0"/>
              <a:t>1/13/20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&lt;#&gt;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D176B-07E5-4F13-B6CA-E8E1C2FDD6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8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68593" y="175688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138988"/>
              </p:ext>
            </p:extLst>
          </p:nvPr>
        </p:nvGraphicFramePr>
        <p:xfrm>
          <a:off x="195375" y="304800"/>
          <a:ext cx="7384869" cy="8981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2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08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40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Identifying Waste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473">
                <a:tc>
                  <a:txBody>
                    <a:bodyPr/>
                    <a:lstStyle/>
                    <a:p>
                      <a:r>
                        <a:rPr lang="en-US" sz="1200" b="1" dirty="0"/>
                        <a:t>Waste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Description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Rating</a:t>
                      </a:r>
                    </a:p>
                    <a:p>
                      <a:pPr algn="ctr"/>
                      <a:r>
                        <a:rPr lang="en-US" sz="1200" b="1" dirty="0"/>
                        <a:t>(1-10)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465">
                <a:tc>
                  <a:txBody>
                    <a:bodyPr/>
                    <a:lstStyle/>
                    <a:p>
                      <a:r>
                        <a:rPr lang="en-US" sz="1000" dirty="0"/>
                        <a:t>People Movement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People that often collaborate with each other are close in proximity</a:t>
                      </a:r>
                      <a:r>
                        <a:rPr lang="en-US" sz="1000" baseline="0" dirty="0"/>
                        <a:t> (physical or video).  People have easy and quick access to resources and tools they require in their day to day role.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9523">
                <a:tc>
                  <a:txBody>
                    <a:bodyPr/>
                    <a:lstStyle/>
                    <a:p>
                      <a:r>
                        <a:rPr lang="en-US" sz="1000" dirty="0"/>
                        <a:t>Waiting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Files</a:t>
                      </a:r>
                      <a:r>
                        <a:rPr lang="en-US" sz="1000" baseline="0" dirty="0"/>
                        <a:t> do not sit for any period of time before they get worked on.  </a:t>
                      </a:r>
                      <a:r>
                        <a:rPr lang="en-US" sz="1000" dirty="0"/>
                        <a:t>Clients do</a:t>
                      </a:r>
                      <a:r>
                        <a:rPr lang="en-US" sz="1000" baseline="0" dirty="0"/>
                        <a:t> not have to wait for service.  Employees rarely are waiting on other employees to finish a task.  Employees and clients rarely wait for technology to work.   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2465">
                <a:tc>
                  <a:txBody>
                    <a:bodyPr/>
                    <a:lstStyle/>
                    <a:p>
                      <a:r>
                        <a:rPr lang="en-US" sz="1000" dirty="0"/>
                        <a:t>Over-Producing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We do not make extra copies of documents or provide</a:t>
                      </a:r>
                      <a:r>
                        <a:rPr lang="en-US" sz="1000" baseline="0" dirty="0"/>
                        <a:t> </a:t>
                      </a:r>
                      <a:r>
                        <a:rPr lang="en-US" sz="1000" dirty="0"/>
                        <a:t>more information than needed</a:t>
                      </a:r>
                      <a:r>
                        <a:rPr lang="en-US" sz="1000" baseline="0" dirty="0"/>
                        <a:t> </a:t>
                      </a:r>
                      <a:r>
                        <a:rPr lang="en-US" sz="1000" dirty="0"/>
                        <a:t> ”just in case.”  We only create reports that are necessary.   We only provide service when the client needs it.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6620">
                <a:tc>
                  <a:txBody>
                    <a:bodyPr/>
                    <a:lstStyle/>
                    <a:p>
                      <a:r>
                        <a:rPr lang="en-US" sz="1000" dirty="0"/>
                        <a:t>Over-Processing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We have the right amount of steps in our processes.  We do not duplicate</a:t>
                      </a:r>
                      <a:r>
                        <a:rPr lang="en-US" sz="1000" baseline="0" dirty="0"/>
                        <a:t> tasks (writing then digital entry).  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r>
                        <a:rPr lang="en-US" sz="1000" dirty="0"/>
                        <a:t>Unnecessary</a:t>
                      </a:r>
                      <a:r>
                        <a:rPr lang="en-US" sz="1000" baseline="0" dirty="0"/>
                        <a:t> Processes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We have not added extra steps in our workflows, that are not client friendly,</a:t>
                      </a:r>
                      <a:r>
                        <a:rPr lang="en-US" sz="1000" baseline="0" dirty="0"/>
                        <a:t> </a:t>
                      </a:r>
                      <a:r>
                        <a:rPr lang="en-US" sz="1000" dirty="0"/>
                        <a:t>to avoid E&amp;O.  We do not have steps in our processes because that is the way we have always done it.   We have the right amount of meetings with</a:t>
                      </a:r>
                      <a:r>
                        <a:rPr lang="en-US" sz="1000" baseline="0" dirty="0"/>
                        <a:t> the right people attending. No protectionism tasks (covering butt).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en-US" sz="1000" dirty="0"/>
                        <a:t>Mistakes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We are an organization that learns from our mistakes</a:t>
                      </a:r>
                      <a:r>
                        <a:rPr lang="en-US" sz="1000" baseline="0" dirty="0"/>
                        <a:t> and avoids making them again.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998">
                <a:tc>
                  <a:txBody>
                    <a:bodyPr/>
                    <a:lstStyle/>
                    <a:p>
                      <a:r>
                        <a:rPr lang="en-US" sz="1000" dirty="0"/>
                        <a:t>Touches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Our workflows are touched by the right</a:t>
                      </a:r>
                      <a:r>
                        <a:rPr lang="en-US" sz="1000" baseline="0" dirty="0"/>
                        <a:t> people at the right time.  We avoid too many touches.   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2465">
                <a:tc>
                  <a:txBody>
                    <a:bodyPr/>
                    <a:lstStyle/>
                    <a:p>
                      <a:r>
                        <a:rPr lang="en-US" sz="1000" dirty="0"/>
                        <a:t>Variety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We have consistency across</a:t>
                      </a:r>
                      <a:r>
                        <a:rPr lang="en-US" sz="1000" baseline="0" dirty="0"/>
                        <a:t> the organization in everything we do (Workflows, Sales Systems, Operations Systems, etc.)</a:t>
                      </a:r>
                      <a:r>
                        <a:rPr lang="en-US" sz="1000" dirty="0"/>
                        <a:t>  We do not have a culture that allows people to always</a:t>
                      </a:r>
                      <a:r>
                        <a:rPr lang="en-US" sz="1000" baseline="0" dirty="0"/>
                        <a:t> do their own thing.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5408">
                <a:tc>
                  <a:txBody>
                    <a:bodyPr/>
                    <a:lstStyle/>
                    <a:p>
                      <a:r>
                        <a:rPr lang="en-US" sz="1000" dirty="0"/>
                        <a:t>Energy of Employees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We have high energy employees who understand what it takes</a:t>
                      </a:r>
                      <a:r>
                        <a:rPr lang="en-US" sz="1000" baseline="0" dirty="0"/>
                        <a:t> to have high levels of energy.  We have strategies in place to keep employees engaged.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58966">
                <a:tc>
                  <a:txBody>
                    <a:bodyPr/>
                    <a:lstStyle/>
                    <a:p>
                      <a:r>
                        <a:rPr lang="en-US" sz="1000" dirty="0"/>
                        <a:t>Mismatched Talent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We have</a:t>
                      </a:r>
                      <a:r>
                        <a:rPr lang="en-US" sz="1000" baseline="0" dirty="0"/>
                        <a:t> identified the best use of everyone’s time based on their talent.    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71173">
                <a:tc>
                  <a:txBody>
                    <a:bodyPr/>
                    <a:lstStyle/>
                    <a:p>
                      <a:r>
                        <a:rPr lang="en-US" sz="1000" dirty="0"/>
                        <a:t>Lack of High Performing Talent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aseline="0" dirty="0"/>
                        <a:t>We are an organization </a:t>
                      </a:r>
                      <a:r>
                        <a:rPr lang="en-US" sz="1000" baseline="0"/>
                        <a:t>that trains/demands </a:t>
                      </a:r>
                      <a:r>
                        <a:rPr lang="en-US" sz="1000" baseline="0" dirty="0"/>
                        <a:t>high performance from all people in our organization.  </a:t>
                      </a:r>
                      <a:r>
                        <a:rPr lang="en-US" sz="10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5248">
                <a:tc>
                  <a:txBody>
                    <a:bodyPr/>
                    <a:lstStyle/>
                    <a:p>
                      <a:r>
                        <a:rPr lang="en-US" sz="1000" dirty="0"/>
                        <a:t>Outdated Workflows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Our workflows are reviewed on a regular basis to keep them up to date on</a:t>
                      </a:r>
                      <a:r>
                        <a:rPr lang="en-US" sz="1000" baseline="0" dirty="0"/>
                        <a:t> every changing challenges and needs.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5BE668D0-81F1-B24E-BA33-5C576A6B565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9600"/>
            <a:ext cx="1693476" cy="78387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852319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SON" val="{&quot;Text&quot;:{&quot;A&quot;:&quot;Text entered into this window will be displayed as subtitles in SISTEM Player when using the \&quot;SISTEM\&quot; course style.&quot;},&quot;QA1t&quot;:{&quot;A&quot;:&quot;Answer text appears in reports.&quot;},&quot;QA2t&quot;:{&quot;A&quot;:&quot;Answer text appears in reports.&quot;},&quot;QA3t&quot;:{&quot;A&quot;:&quot;Answer text appears in reports.&quot;},&quot;QA4t&quot;:{&quot;A&quot;:&quot;Answer text appears in reports.&quot;},&quot;SlideIndex&quot;:4,&quot;SlideID&quot;:260,&quot;GameAns&quot;:1,&quot;Delay&quot;:0,&quot;ManAdv&quot;:false,&quot;Advance&quot;:true,&quot;QSlideID&quot;:257,&quot;Type&quot;:null,&quot;MediaContext&quot;:&quot;&quot;,&quot;LocaleContext&quot;:&quot;A&quot;,&quot;NumAns&quot;:4,&quot;FBQ&quot;:false,&quot;FB1Cnt&quot;:0,&quot;FB2Cnt&quot;:0,&quot;Style&quot;:0,&quot;Graded&quot;:true,&quot;Ans&quot;:1}"/>
</p:tagLst>
</file>

<file path=ppt/theme/theme1.xml><?xml version="1.0" encoding="utf-8"?>
<a:theme xmlns:a="http://schemas.openxmlformats.org/drawingml/2006/main" name="Office Theme">
  <a:themeElements>
    <a:clrScheme name="InCite - Update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B9C0F"/>
      </a:accent1>
      <a:accent2>
        <a:srgbClr val="758D89"/>
      </a:accent2>
      <a:accent3>
        <a:srgbClr val="000000"/>
      </a:accent3>
      <a:accent4>
        <a:srgbClr val="F1BD6D"/>
      </a:accent4>
      <a:accent5>
        <a:srgbClr val="A3A3A3"/>
      </a:accent5>
      <a:accent6>
        <a:srgbClr val="6E6E6E"/>
      </a:accent6>
      <a:hlink>
        <a:srgbClr val="EB9C0F"/>
      </a:hlink>
      <a:folHlink>
        <a:srgbClr val="758D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51673</TotalTime>
  <Words>382</Words>
  <Application>Microsoft Macintosh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LT Std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Bishop</dc:creator>
  <cp:lastModifiedBy>Max Jordan</cp:lastModifiedBy>
  <cp:revision>293</cp:revision>
  <cp:lastPrinted>2018-09-27T14:22:37Z</cp:lastPrinted>
  <dcterms:created xsi:type="dcterms:W3CDTF">2015-02-25T21:58:41Z</dcterms:created>
  <dcterms:modified xsi:type="dcterms:W3CDTF">2020-01-13T19:21:23Z</dcterms:modified>
</cp:coreProperties>
</file>