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7" r:id="rId3"/>
    <p:sldId id="308" r:id="rId4"/>
    <p:sldId id="309" r:id="rId5"/>
    <p:sldId id="310" r:id="rId6"/>
    <p:sldId id="311" r:id="rId7"/>
    <p:sldId id="313" r:id="rId8"/>
    <p:sldId id="318" r:id="rId9"/>
  </p:sldIdLst>
  <p:sldSz cx="7772400" cy="1005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1pPr>
    <a:lvl2pPr marL="509412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1018824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528237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2037649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DFF"/>
    <a:srgbClr val="9BCDFF"/>
    <a:srgbClr val="69B4FF"/>
    <a:srgbClr val="CC0000"/>
    <a:srgbClr val="B1D8FF"/>
    <a:srgbClr val="CFE7FF"/>
    <a:srgbClr val="990033"/>
    <a:srgbClr val="A50021"/>
    <a:srgbClr val="C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94558" autoAdjust="0"/>
  </p:normalViewPr>
  <p:slideViewPr>
    <p:cSldViewPr showGuides="1">
      <p:cViewPr varScale="1">
        <p:scale>
          <a:sx n="79" d="100"/>
          <a:sy n="79" d="100"/>
        </p:scale>
        <p:origin x="3848" y="21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804" y="-84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 defTabSz="954144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 algn="r" defTabSz="954144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 defTabSz="954144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 algn="r" defTabSz="954144">
              <a:defRPr sz="1300">
                <a:latin typeface="Arial" charset="0"/>
              </a:defRPr>
            </a:lvl1pPr>
          </a:lstStyle>
          <a:p>
            <a:fld id="{87529280-A9BB-4DBB-ABAC-8E5B31A500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599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 defTabSz="954144" eaLnBrk="1" hangingPunct="1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 algn="r" defTabSz="954144" eaLnBrk="1" hangingPunct="1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68538" y="719138"/>
            <a:ext cx="2781300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226"/>
            <a:ext cx="5852160" cy="432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 defTabSz="954144" eaLnBrk="1" hangingPunct="1">
              <a:defRPr sz="13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 algn="r" defTabSz="954144" eaLnBrk="1" hangingPunct="1">
              <a:defRPr sz="1300">
                <a:latin typeface="Arial" charset="0"/>
              </a:defRPr>
            </a:lvl1pPr>
          </a:lstStyle>
          <a:p>
            <a:fld id="{318B41F7-462D-4C8E-8A94-D9136E2E95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64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B41F7-462D-4C8E-8A94-D9136E2E9560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98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08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2346960"/>
            <a:ext cx="6995160" cy="6637497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648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3385"/>
            <a:ext cx="1748790" cy="8581073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3385"/>
            <a:ext cx="5073650" cy="8581073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970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9DAED2-DACC-4D53-A185-4F76D5FB77F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44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2AEEDB-524B-4E5B-BA35-D1E3DC047A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34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19641-106F-4351-A91B-A02B04BA62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461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760220"/>
            <a:ext cx="3389630" cy="745998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4150" y="1760220"/>
            <a:ext cx="3389630" cy="745998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E82E43-8C75-4DBF-A0A6-7E0BDAF6EF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639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D4866B-79D6-4FCA-9EE9-E0A540B0EDA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0702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FADC1D-41E3-4C23-93AA-ED4C688100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837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00B81-3F3B-4CB2-BDEF-8D07F45F88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088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F57CDB-E637-412E-A751-B15D5B5117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6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346960"/>
            <a:ext cx="6995160" cy="6637497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462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D9EDEC-957D-4806-9DC9-A3F5DD333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3081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FED5C2-8319-4E72-B320-815C51AD01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0501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45786" y="1005840"/>
            <a:ext cx="1737995" cy="82143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1005840"/>
            <a:ext cx="5041265" cy="82143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B4633F-E36A-4DB5-ACFE-B25026AA0C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4426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005840"/>
            <a:ext cx="6951980" cy="5867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760220"/>
            <a:ext cx="3389630" cy="7459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4150" y="1760220"/>
            <a:ext cx="3389630" cy="7459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95320" y="9471660"/>
            <a:ext cx="863600" cy="302102"/>
          </a:xfrm>
        </p:spPr>
        <p:txBody>
          <a:bodyPr/>
          <a:lstStyle>
            <a:lvl1pPr>
              <a:defRPr/>
            </a:lvl1pPr>
          </a:lstStyle>
          <a:p>
            <a:fld id="{4E7C4F49-966B-4A22-AC2F-2264D2B9C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8787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005840"/>
            <a:ext cx="6951980" cy="5867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0" y="1760220"/>
            <a:ext cx="6951980" cy="7459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195320" y="9471660"/>
            <a:ext cx="863600" cy="302102"/>
          </a:xfrm>
        </p:spPr>
        <p:txBody>
          <a:bodyPr/>
          <a:lstStyle>
            <a:lvl1pPr>
              <a:defRPr/>
            </a:lvl1pPr>
          </a:lstStyle>
          <a:p>
            <a:fld id="{93DB73D5-69AD-4FAC-999F-63CC274D9C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632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  <a:prstGeom prst="rect">
            <a:avLst/>
          </a:prstGeom>
        </p:spPr>
        <p:txBody>
          <a:bodyPr lIns="101882" tIns="50941" rIns="101882" bIns="50941"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3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0"/>
            <a:ext cx="3411220" cy="663749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346960"/>
            <a:ext cx="3411220" cy="663749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0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61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227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29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75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49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9080" y="251460"/>
            <a:ext cx="7254240" cy="9555480"/>
          </a:xfrm>
          <a:prstGeom prst="rect">
            <a:avLst/>
          </a:prstGeom>
          <a:noFill/>
          <a:ln w="25400" cap="flat" cmpd="sng" algn="ctr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1882" tIns="50941" rIns="101882" bIns="5094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88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8919946"/>
            <a:ext cx="2362200" cy="8168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5pPr>
      <a:lvl6pPr marL="509412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6pPr>
      <a:lvl7pPr marL="1018824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7pPr>
      <a:lvl8pPr marL="1528237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8pPr>
      <a:lvl9pPr marL="2037649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 Black" pitchFamily="34" charset="0"/>
          <a:ea typeface="ＭＳ Ｐゴシック" pitchFamily="-107" charset="-128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005840"/>
            <a:ext cx="695198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760220"/>
            <a:ext cx="6951980" cy="745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4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95320" y="9471660"/>
            <a:ext cx="86360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 Black" pitchFamily="34" charset="0"/>
              </a:defRPr>
            </a:lvl1pPr>
          </a:lstStyle>
          <a:p>
            <a:fld id="{79BFD1F5-E3CA-4E39-922D-1518DAFD4647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8940801"/>
            <a:ext cx="2418086" cy="11734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2720" y="167640"/>
            <a:ext cx="7426960" cy="9723120"/>
          </a:xfrm>
          <a:prstGeom prst="rect">
            <a:avLst/>
          </a:prstGeom>
          <a:noFill/>
          <a:ln w="3810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5pPr>
      <a:lvl6pPr marL="509412"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6pPr>
      <a:lvl7pPr marL="1018824"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7pPr>
      <a:lvl8pPr marL="1528237"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8pPr>
      <a:lvl9pPr marL="2037649"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pitchFamily="-107" charset="-128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9373" y="835515"/>
            <a:ext cx="6779260" cy="304699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endParaRPr lang="en-US" sz="1300" dirty="0">
              <a:latin typeface="Helvetica LT St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8620" y="3948272"/>
            <a:ext cx="6995160" cy="215661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n-lt"/>
              </a:rPr>
              <a:t>PRODUCER PLANNING TOOL</a:t>
            </a:r>
            <a:br>
              <a:rPr lang="en-US" sz="3600" b="1" dirty="0">
                <a:solidFill>
                  <a:schemeClr val="accent1"/>
                </a:solidFill>
                <a:latin typeface="+mn-lt"/>
              </a:rPr>
            </a:br>
            <a:endParaRPr lang="en-US" sz="3600" b="1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KNOW YOUR NUMBERS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7406"/>
              </p:ext>
            </p:extLst>
          </p:nvPr>
        </p:nvGraphicFramePr>
        <p:xfrm>
          <a:off x="388938" y="1219199"/>
          <a:ext cx="6994525" cy="6975108"/>
        </p:xfrm>
        <a:graphic>
          <a:graphicData uri="http://schemas.openxmlformats.org/drawingml/2006/table">
            <a:tbl>
              <a:tblPr/>
              <a:tblGrid>
                <a:gridCol w="261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Critical Indicators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Stats</a:t>
                      </a: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Goal Year</a:t>
                      </a: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Business Income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Retention Percentage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Book Size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Conversion Rate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(Number of first contacts converted into your process)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Closing Rate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(Number of prospects converted who you have closed)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 Revenue Per Relationship - Targeted Account Size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Prospect First Appointments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Converted into Process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Closed Business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 First Appointments Needed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Monetized Pipeline (First appointments needed X targeted account size)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Referrals To Generate</a:t>
                      </a:r>
                    </a:p>
                  </a:txBody>
                  <a:tcPr marL="8380" marR="8380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02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PERSONAL DEVELOPMENT PLAN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62758"/>
              </p:ext>
            </p:extLst>
          </p:nvPr>
        </p:nvGraphicFramePr>
        <p:xfrm>
          <a:off x="380999" y="1295394"/>
          <a:ext cx="7002465" cy="7239005"/>
        </p:xfrm>
        <a:graphic>
          <a:graphicData uri="http://schemas.openxmlformats.org/drawingml/2006/table">
            <a:tbl>
              <a:tblPr/>
              <a:tblGrid>
                <a:gridCol w="135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 Development Plan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Identified Improvements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Q1 Strategy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Q2 Strategy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Q3 Strategy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Q4 Strategy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Sales Skills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 Skills 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Acumen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Books to Read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to Attend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Experts to Learn From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Daily Reading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31" marR="2731" marT="2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74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IDEAL CLIENT PROFILE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4881"/>
              </p:ext>
            </p:extLst>
          </p:nvPr>
        </p:nvGraphicFramePr>
        <p:xfrm>
          <a:off x="388938" y="1295402"/>
          <a:ext cx="6994524" cy="7238996"/>
        </p:xfrm>
        <a:graphic>
          <a:graphicData uri="http://schemas.openxmlformats.org/drawingml/2006/table">
            <a:tbl>
              <a:tblPr/>
              <a:tblGrid>
                <a:gridCol w="3541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2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Ideal Client Profile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Niche or Business Type - WHO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Ownership Style - One owner, multiple owners, privately held, publicly traded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Geographic Footprint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Size and Scope of Organization - Revenue size, number of employees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Relevant Information</a:t>
                      </a: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640" marR="6640" marT="6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7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DISTRIBUTION EXPANSION PLAN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54954"/>
              </p:ext>
            </p:extLst>
          </p:nvPr>
        </p:nvGraphicFramePr>
        <p:xfrm>
          <a:off x="388938" y="1371600"/>
          <a:ext cx="6994524" cy="7162798"/>
        </p:xfrm>
        <a:graphic>
          <a:graphicData uri="http://schemas.openxmlformats.org/drawingml/2006/table">
            <a:tbl>
              <a:tblPr/>
              <a:tblGrid>
                <a:gridCol w="136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Distribution Expansion Plan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Response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 1 Action Plan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Q2 Action Plan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Q3 Action Plan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Q4 Action Plan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How will I expand the depth and number of relationships I have this year that will lead to future opportunity?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89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and Future Community Involvement (Boards, Not for profits, Volunteer Work, Coaching)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8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Niche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Entrenchment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Strategy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(Associations, etc.)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80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Social Media Strategy (Linked In, Blogging, Etc)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28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Marketing Methods (Speaking, Training, Article Writing, Etc.)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281" marR="3281" marT="32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6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Q1 BUSINESS PLAN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90262"/>
              </p:ext>
            </p:extLst>
          </p:nvPr>
        </p:nvGraphicFramePr>
        <p:xfrm>
          <a:off x="388938" y="1371600"/>
          <a:ext cx="6994525" cy="7417603"/>
        </p:xfrm>
        <a:graphic>
          <a:graphicData uri="http://schemas.openxmlformats.org/drawingml/2006/table">
            <a:tbl>
              <a:tblPr/>
              <a:tblGrid>
                <a:gridCol w="1398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Prospects to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Call On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 1 of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 1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 2 of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 1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 3 of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 1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Strategy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40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Suspects to Move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40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COI's to Contact</a:t>
                      </a:r>
                    </a:p>
                  </a:txBody>
                  <a:tcPr marL="4318" marR="4318" marT="4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18" marR="4318" marT="4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66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937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Goals and Why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27785"/>
              </p:ext>
            </p:extLst>
          </p:nvPr>
        </p:nvGraphicFramePr>
        <p:xfrm>
          <a:off x="388938" y="1447801"/>
          <a:ext cx="6994525" cy="6934200"/>
        </p:xfrm>
        <a:graphic>
          <a:graphicData uri="http://schemas.openxmlformats.org/drawingml/2006/table">
            <a:tbl>
              <a:tblPr/>
              <a:tblGrid>
                <a:gridCol w="2206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Goals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Why Impact Important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0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Goals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 Development Goals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0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Physical Goals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0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Family/Personal Goals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Professional Goals</a:t>
                      </a:r>
                    </a:p>
                  </a:txBody>
                  <a:tcPr marL="3941" marR="3941" marT="3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941" marR="3941" marT="3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377636"/>
      </p:ext>
    </p:extLst>
  </p:cSld>
  <p:clrMapOvr>
    <a:masterClrMapping/>
  </p:clrMapOvr>
</p:sld>
</file>

<file path=ppt/theme/theme1.xml><?xml version="1.0" encoding="utf-8"?>
<a:theme xmlns:a="http://schemas.openxmlformats.org/drawingml/2006/main" name="2_BBT PTC April 2007 Rev1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2_BBT PTC April 2007 Rev1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lnDef>
  </a:objectDefaults>
  <a:extraClrSchemeLst>
    <a:extraClrScheme>
      <a:clrScheme name="2_BBT PTC April 2007 Re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BT PTC April 2007 Re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BT PTC April 2007 Re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BT PTC April 2007 Re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BT PTC April 2007 Re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BT PTC April 2007 Re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BT PTC April 2007 Re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BT PTC April 2007 Rev1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1_BBT PTC April 2007 Rev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lnDef>
  </a:objectDefaults>
  <a:extraClrSchemeLst>
    <a:extraClrScheme>
      <a:clrScheme name="1_BBT PTC April 2007 Re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BT PTC April 2007 Re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BT PTC April 2007 Re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BT PTC April 2007 Re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BT PTC April 2007 Re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BT PTC April 2007 Re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BT PTC April 2007 Re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BBT PTC SEPTEMBER 2009 FINAL</Template>
  <TotalTime>11137</TotalTime>
  <Words>493</Words>
  <Application>Microsoft Macintosh PowerPoint</Application>
  <PresentationFormat>Custom</PresentationFormat>
  <Paragraphs>257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Helvetica LT Std</vt:lpstr>
      <vt:lpstr>Times New Roman</vt:lpstr>
      <vt:lpstr>2_BBT PTC April 2007 Rev1</vt:lpstr>
      <vt:lpstr>1_BBT PTC April 2007 Rev1</vt:lpstr>
      <vt:lpstr>PRODUCER PLANNING TOOL </vt:lpstr>
      <vt:lpstr>KNOW YOUR NUMBERS</vt:lpstr>
      <vt:lpstr>PERSONAL DEVELOPMENT PLAN</vt:lpstr>
      <vt:lpstr>IDEAL CLIENT PROFILE</vt:lpstr>
      <vt:lpstr>DISTRIBUTION EXPANSION PLAN</vt:lpstr>
      <vt:lpstr>Q1 BUSINESS PLAN</vt:lpstr>
      <vt:lpstr>Goals and Why</vt:lpstr>
    </vt:vector>
  </TitlesOfParts>
  <Company>Sitkins Group,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the Coach</dc:title>
  <dc:creator>Aaron Bishop</dc:creator>
  <cp:lastModifiedBy>Max Jordan</cp:lastModifiedBy>
  <cp:revision>236</cp:revision>
  <cp:lastPrinted>2014-10-29T20:23:06Z</cp:lastPrinted>
  <dcterms:created xsi:type="dcterms:W3CDTF">2014-11-03T23:12:18Z</dcterms:created>
  <dcterms:modified xsi:type="dcterms:W3CDTF">2019-11-12T15:21:13Z</dcterms:modified>
</cp:coreProperties>
</file>